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8" r:id="rId7"/>
    <p:sldId id="269" r:id="rId8"/>
    <p:sldId id="267" r:id="rId9"/>
    <p:sldId id="259" r:id="rId10"/>
    <p:sldId id="260" r:id="rId11"/>
    <p:sldId id="257" r:id="rId12"/>
    <p:sldId id="258" r:id="rId13"/>
    <p:sldId id="261" r:id="rId14"/>
    <p:sldId id="270" r:id="rId15"/>
    <p:sldId id="271" r:id="rId16"/>
    <p:sldId id="262" r:id="rId1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1732C-2B6F-4FD5-AFAA-66CDB39075F9}" type="datetimeFigureOut">
              <a:rPr lang="uk-UA" smtClean="0"/>
              <a:t>2018-10-30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B3617-7C6A-4142-8459-49CB9E10A3E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5403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1732C-2B6F-4FD5-AFAA-66CDB39075F9}" type="datetimeFigureOut">
              <a:rPr lang="uk-UA" smtClean="0"/>
              <a:t>2018-10-30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B3617-7C6A-4142-8459-49CB9E10A3E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19669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1732C-2B6F-4FD5-AFAA-66CDB39075F9}" type="datetimeFigureOut">
              <a:rPr lang="uk-UA" smtClean="0"/>
              <a:t>2018-10-30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B3617-7C6A-4142-8459-49CB9E10A3E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3932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1732C-2B6F-4FD5-AFAA-66CDB39075F9}" type="datetimeFigureOut">
              <a:rPr lang="uk-UA" smtClean="0"/>
              <a:t>2018-10-30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B3617-7C6A-4142-8459-49CB9E10A3E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9098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1732C-2B6F-4FD5-AFAA-66CDB39075F9}" type="datetimeFigureOut">
              <a:rPr lang="uk-UA" smtClean="0"/>
              <a:t>2018-10-30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B3617-7C6A-4142-8459-49CB9E10A3E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6228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1732C-2B6F-4FD5-AFAA-66CDB39075F9}" type="datetimeFigureOut">
              <a:rPr lang="uk-UA" smtClean="0"/>
              <a:t>2018-10-30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B3617-7C6A-4142-8459-49CB9E10A3E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96206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1732C-2B6F-4FD5-AFAA-66CDB39075F9}" type="datetimeFigureOut">
              <a:rPr lang="uk-UA" smtClean="0"/>
              <a:t>2018-10-30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B3617-7C6A-4142-8459-49CB9E10A3E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34613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1732C-2B6F-4FD5-AFAA-66CDB39075F9}" type="datetimeFigureOut">
              <a:rPr lang="uk-UA" smtClean="0"/>
              <a:t>2018-10-30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B3617-7C6A-4142-8459-49CB9E10A3E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712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1732C-2B6F-4FD5-AFAA-66CDB39075F9}" type="datetimeFigureOut">
              <a:rPr lang="uk-UA" smtClean="0"/>
              <a:t>2018-10-30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B3617-7C6A-4142-8459-49CB9E10A3E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99620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1732C-2B6F-4FD5-AFAA-66CDB39075F9}" type="datetimeFigureOut">
              <a:rPr lang="uk-UA" smtClean="0"/>
              <a:t>2018-10-30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B3617-7C6A-4142-8459-49CB9E10A3E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3203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1732C-2B6F-4FD5-AFAA-66CDB39075F9}" type="datetimeFigureOut">
              <a:rPr lang="uk-UA" smtClean="0"/>
              <a:t>2018-10-30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B3617-7C6A-4142-8459-49CB9E10A3E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15390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1732C-2B6F-4FD5-AFAA-66CDB39075F9}" type="datetimeFigureOut">
              <a:rPr lang="uk-UA" smtClean="0"/>
              <a:t>2018-10-30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B3617-7C6A-4142-8459-49CB9E10A3E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09648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4553"/>
            <a:ext cx="9144000" cy="3315410"/>
          </a:xfrm>
        </p:spPr>
        <p:txBody>
          <a:bodyPr>
            <a:noAutofit/>
          </a:bodyPr>
          <a:lstStyle/>
          <a:p>
            <a:pPr algn="l"/>
            <a:r>
              <a:rPr lang="uk-UA" sz="4000" dirty="0" smtClean="0"/>
              <a:t>Огляд цікавих статей з останніх випусків:</a:t>
            </a:r>
            <a:br>
              <a:rPr lang="uk-UA" sz="4000" dirty="0" smtClean="0"/>
            </a:br>
            <a:r>
              <a:rPr lang="uk-UA" sz="4000" i="1" dirty="0" smtClean="0"/>
              <a:t>IEEE </a:t>
            </a:r>
            <a:r>
              <a:rPr lang="uk-UA" sz="4000" i="1" dirty="0" err="1" smtClean="0"/>
              <a:t>Internet</a:t>
            </a:r>
            <a:r>
              <a:rPr lang="uk-UA" sz="4000" i="1" dirty="0" smtClean="0"/>
              <a:t> </a:t>
            </a:r>
            <a:r>
              <a:rPr lang="uk-UA" sz="4000" i="1" dirty="0" err="1" smtClean="0"/>
              <a:t>Computing</a:t>
            </a:r>
            <a:r>
              <a:rPr lang="uk-UA" sz="4000" i="1" dirty="0" smtClean="0"/>
              <a:t/>
            </a:r>
            <a:br>
              <a:rPr lang="uk-UA" sz="4000" i="1" dirty="0" smtClean="0"/>
            </a:br>
            <a:r>
              <a:rPr lang="uk-UA" sz="4000" i="1" dirty="0" err="1" smtClean="0"/>
              <a:t>Computing</a:t>
            </a:r>
            <a:r>
              <a:rPr lang="uk-UA" sz="4000" i="1" dirty="0" smtClean="0"/>
              <a:t> </a:t>
            </a:r>
            <a:r>
              <a:rPr lang="uk-UA" sz="4000" i="1" dirty="0" err="1" smtClean="0"/>
              <a:t>in</a:t>
            </a:r>
            <a:r>
              <a:rPr lang="uk-UA" sz="4000" i="1" dirty="0" smtClean="0"/>
              <a:t> </a:t>
            </a:r>
            <a:r>
              <a:rPr lang="uk-UA" sz="4000" i="1" dirty="0" err="1" smtClean="0"/>
              <a:t>Science</a:t>
            </a:r>
            <a:r>
              <a:rPr lang="uk-UA" sz="4000" i="1" dirty="0" smtClean="0"/>
              <a:t> &amp; </a:t>
            </a:r>
            <a:r>
              <a:rPr lang="uk-UA" sz="4000" i="1" dirty="0" err="1" smtClean="0"/>
              <a:t>Engineering</a:t>
            </a:r>
            <a:r>
              <a:rPr lang="uk-UA" sz="4000" i="1" dirty="0">
                <a:solidFill>
                  <a:prstClr val="black"/>
                </a:solidFill>
              </a:rPr>
              <a:t> IEEE</a:t>
            </a:r>
            <a:r>
              <a:rPr lang="uk-UA" sz="4000" i="1" dirty="0" smtClean="0"/>
              <a:t/>
            </a:r>
            <a:br>
              <a:rPr lang="uk-UA" sz="4000" i="1" dirty="0" smtClean="0"/>
            </a:br>
            <a:r>
              <a:rPr lang="uk-UA" sz="4000" i="1" dirty="0">
                <a:solidFill>
                  <a:prstClr val="black"/>
                </a:solidFill>
              </a:rPr>
              <a:t>IEEE </a:t>
            </a:r>
            <a:r>
              <a:rPr lang="uk-UA" sz="4000" i="1" dirty="0" err="1">
                <a:solidFill>
                  <a:prstClr val="black"/>
                </a:solidFill>
              </a:rPr>
              <a:t>Cloud</a:t>
            </a:r>
            <a:r>
              <a:rPr lang="uk-UA" sz="4000" i="1" dirty="0">
                <a:solidFill>
                  <a:prstClr val="black"/>
                </a:solidFill>
              </a:rPr>
              <a:t> </a:t>
            </a:r>
            <a:r>
              <a:rPr lang="uk-UA" sz="4000" i="1" dirty="0" err="1">
                <a:solidFill>
                  <a:prstClr val="black"/>
                </a:solidFill>
              </a:rPr>
              <a:t>Computing</a:t>
            </a:r>
            <a:endParaRPr lang="uk-UA" sz="40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85481" y="5214026"/>
            <a:ext cx="9144000" cy="967902"/>
          </a:xfrm>
        </p:spPr>
        <p:txBody>
          <a:bodyPr/>
          <a:lstStyle/>
          <a:p>
            <a:pPr algn="r"/>
            <a:r>
              <a:rPr lang="uk-UA" dirty="0" smtClean="0"/>
              <a:t>Підготував </a:t>
            </a:r>
            <a:br>
              <a:rPr lang="uk-UA" dirty="0" smtClean="0"/>
            </a:br>
            <a:r>
              <a:rPr lang="uk-UA" dirty="0" err="1" smtClean="0"/>
              <a:t>Бугаєнко</a:t>
            </a:r>
            <a:r>
              <a:rPr lang="uk-UA" dirty="0" smtClean="0"/>
              <a:t> Ю.М.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06404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600" dirty="0">
                <a:solidFill>
                  <a:prstClr val="black"/>
                </a:solidFill>
              </a:rPr>
              <a:t>IEEE </a:t>
            </a:r>
            <a:r>
              <a:rPr lang="uk-UA" sz="1600" dirty="0" err="1">
                <a:solidFill>
                  <a:prstClr val="black"/>
                </a:solidFill>
              </a:rPr>
              <a:t>Internet</a:t>
            </a:r>
            <a:r>
              <a:rPr lang="uk-UA" sz="1600" dirty="0">
                <a:solidFill>
                  <a:prstClr val="black"/>
                </a:solidFill>
              </a:rPr>
              <a:t> </a:t>
            </a:r>
            <a:r>
              <a:rPr lang="uk-UA" sz="1600" dirty="0" err="1">
                <a:solidFill>
                  <a:prstClr val="black"/>
                </a:solidFill>
              </a:rPr>
              <a:t>Computing</a:t>
            </a:r>
            <a:r>
              <a:rPr lang="uk-UA" sz="1600" dirty="0">
                <a:solidFill>
                  <a:prstClr val="black"/>
                </a:solidFill>
              </a:rPr>
              <a:t>, </a:t>
            </a:r>
            <a:r>
              <a:rPr lang="uk-UA" sz="1600" dirty="0" err="1">
                <a:solidFill>
                  <a:prstClr val="black"/>
                </a:solidFill>
              </a:rPr>
              <a:t>July</a:t>
            </a:r>
            <a:r>
              <a:rPr lang="uk-UA" sz="1600" dirty="0">
                <a:solidFill>
                  <a:prstClr val="black"/>
                </a:solidFill>
              </a:rPr>
              <a:t>/</a:t>
            </a:r>
            <a:r>
              <a:rPr lang="uk-UA" sz="1600" dirty="0" err="1">
                <a:solidFill>
                  <a:prstClr val="black"/>
                </a:solidFill>
              </a:rPr>
              <a:t>August</a:t>
            </a:r>
            <a:r>
              <a:rPr lang="uk-UA" sz="1600" dirty="0">
                <a:solidFill>
                  <a:prstClr val="black"/>
                </a:solidFill>
              </a:rPr>
              <a:t> 2018</a:t>
            </a:r>
            <a:br>
              <a:rPr lang="uk-UA" sz="1600" dirty="0">
                <a:solidFill>
                  <a:prstClr val="black"/>
                </a:solidFill>
              </a:rPr>
            </a:br>
            <a:r>
              <a:rPr lang="en-US" sz="1600" dirty="0" err="1">
                <a:solidFill>
                  <a:prstClr val="black"/>
                </a:solidFill>
              </a:rPr>
              <a:t>Gorka</a:t>
            </a:r>
            <a:r>
              <a:rPr lang="en-US" sz="1600" dirty="0">
                <a:solidFill>
                  <a:prstClr val="black"/>
                </a:solidFill>
              </a:rPr>
              <a:t> Gallardo</a:t>
            </a:r>
            <a:r>
              <a:rPr lang="uk-UA" sz="1600" dirty="0">
                <a:solidFill>
                  <a:prstClr val="black"/>
                </a:solidFill>
              </a:rPr>
              <a:t>, 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Josune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Hernantes</a:t>
            </a:r>
            <a:r>
              <a:rPr lang="uk-UA" sz="1600" dirty="0">
                <a:solidFill>
                  <a:prstClr val="black"/>
                </a:solidFill>
              </a:rPr>
              <a:t>, </a:t>
            </a:r>
            <a:r>
              <a:rPr lang="en-US" sz="1600" dirty="0">
                <a:solidFill>
                  <a:prstClr val="black"/>
                </a:solidFill>
              </a:rPr>
              <a:t> Nicolas Serrano</a:t>
            </a:r>
            <a:r>
              <a:rPr lang="uk-UA" sz="1600" dirty="0">
                <a:solidFill>
                  <a:prstClr val="black"/>
                </a:solidFill>
              </a:rPr>
              <a:t>  </a:t>
            </a:r>
            <a:r>
              <a:rPr lang="en-US" sz="1600" dirty="0" err="1">
                <a:solidFill>
                  <a:prstClr val="black"/>
                </a:solidFill>
              </a:rPr>
              <a:t>Tecnun</a:t>
            </a:r>
            <a:r>
              <a:rPr lang="en-US" sz="1600" dirty="0">
                <a:solidFill>
                  <a:prstClr val="black"/>
                </a:solidFill>
              </a:rPr>
              <a:t>, the University of Navarra</a:t>
            </a:r>
            <a:r>
              <a:rPr lang="uk-UA" sz="4000" dirty="0">
                <a:solidFill>
                  <a:prstClr val="black"/>
                </a:solidFill>
              </a:rPr>
              <a:t/>
            </a:r>
            <a:br>
              <a:rPr lang="uk-UA" sz="4000" dirty="0">
                <a:solidFill>
                  <a:prstClr val="black"/>
                </a:solidFill>
              </a:rPr>
            </a:br>
            <a:r>
              <a:rPr lang="en-US" sz="2400" b="1" dirty="0">
                <a:solidFill>
                  <a:prstClr val="black"/>
                </a:solidFill>
              </a:rPr>
              <a:t>Designing SaaS for Enterprise Adoption Based on Task, Company, and Value-Chain Context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01173"/>
            <a:ext cx="6467272" cy="4075789"/>
          </a:xfrm>
        </p:spPr>
        <p:txBody>
          <a:bodyPr/>
          <a:lstStyle/>
          <a:p>
            <a:r>
              <a:rPr lang="uk-UA" sz="2000" dirty="0" smtClean="0"/>
              <a:t>Також автори вводять коефіцієнт прийняття, величина що характеризує те, наскільки</a:t>
            </a:r>
            <a:r>
              <a:rPr lang="en-US" sz="2000" dirty="0" smtClean="0"/>
              <a:t> </a:t>
            </a:r>
            <a:r>
              <a:rPr lang="ru-RU" sz="2000" dirty="0" smtClean="0"/>
              <a:t>продукт </a:t>
            </a:r>
            <a:r>
              <a:rPr lang="en-US" sz="2000" dirty="0" smtClean="0"/>
              <a:t>SaaS</a:t>
            </a:r>
            <a:r>
              <a:rPr lang="ru-RU" sz="2000" dirty="0" smtClean="0"/>
              <a:t> </a:t>
            </a:r>
            <a:r>
              <a:rPr lang="uk-UA" sz="2000" dirty="0" smtClean="0"/>
              <a:t>є задовольняючим користувачів, при певному рівні його інтеграції з іншими продуктами і кількості ресурсів затрачених на його імплементацію.</a:t>
            </a:r>
          </a:p>
          <a:p>
            <a:endParaRPr lang="uk-UA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7221035" y="1926854"/>
            <a:ext cx="4452155" cy="3734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812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34812"/>
          </a:xfrm>
        </p:spPr>
        <p:txBody>
          <a:bodyPr>
            <a:normAutofit/>
          </a:bodyPr>
          <a:lstStyle/>
          <a:p>
            <a:r>
              <a:rPr lang="uk-UA" sz="1800" dirty="0"/>
              <a:t>IEEE </a:t>
            </a:r>
            <a:r>
              <a:rPr lang="uk-UA" sz="1800" dirty="0" err="1"/>
              <a:t>Cloud</a:t>
            </a:r>
            <a:r>
              <a:rPr lang="uk-UA" sz="1800" dirty="0"/>
              <a:t> </a:t>
            </a:r>
            <a:r>
              <a:rPr lang="uk-UA" sz="1800" dirty="0" err="1"/>
              <a:t>Computing</a:t>
            </a:r>
            <a:r>
              <a:rPr lang="uk-UA" sz="1800" dirty="0"/>
              <a:t>  </a:t>
            </a:r>
            <a:r>
              <a:rPr lang="uk-UA" sz="1800" dirty="0" err="1"/>
              <a:t>September</a:t>
            </a:r>
            <a:r>
              <a:rPr lang="uk-UA" sz="1800" dirty="0"/>
              <a:t>/</a:t>
            </a:r>
            <a:r>
              <a:rPr lang="uk-UA" sz="1800" dirty="0" err="1"/>
              <a:t>October</a:t>
            </a:r>
            <a:r>
              <a:rPr lang="uk-UA" sz="1800" dirty="0"/>
              <a:t> 2018</a:t>
            </a:r>
            <a:br>
              <a:rPr lang="uk-UA" sz="1800" dirty="0"/>
            </a:br>
            <a:r>
              <a:rPr lang="uk-UA" sz="1800" dirty="0" err="1"/>
              <a:t>Zhan</a:t>
            </a:r>
            <a:r>
              <a:rPr lang="uk-UA" sz="1800" dirty="0"/>
              <a:t> </a:t>
            </a:r>
            <a:r>
              <a:rPr lang="uk-UA" sz="1800" dirty="0" err="1"/>
              <a:t>Qin</a:t>
            </a:r>
            <a:r>
              <a:rPr lang="uk-UA" sz="1800" dirty="0"/>
              <a:t> </a:t>
            </a:r>
            <a:r>
              <a:rPr lang="uk-UA" sz="1800" dirty="0" err="1"/>
              <a:t>University</a:t>
            </a:r>
            <a:r>
              <a:rPr lang="uk-UA" sz="1800" dirty="0"/>
              <a:t> </a:t>
            </a:r>
            <a:r>
              <a:rPr lang="uk-UA" sz="1800" dirty="0" err="1"/>
              <a:t>of</a:t>
            </a:r>
            <a:r>
              <a:rPr lang="uk-UA" sz="1800" dirty="0"/>
              <a:t> </a:t>
            </a:r>
            <a:r>
              <a:rPr lang="uk-UA" sz="1800" dirty="0" err="1"/>
              <a:t>Texas</a:t>
            </a:r>
            <a:r>
              <a:rPr lang="uk-UA" sz="1800" dirty="0"/>
              <a:t> </a:t>
            </a:r>
            <a:r>
              <a:rPr lang="uk-UA" sz="1800" dirty="0" err="1"/>
              <a:t>at</a:t>
            </a:r>
            <a:r>
              <a:rPr lang="uk-UA" sz="1800" dirty="0"/>
              <a:t> </a:t>
            </a:r>
            <a:r>
              <a:rPr lang="uk-UA" sz="1800" dirty="0" err="1"/>
              <a:t>San</a:t>
            </a:r>
            <a:r>
              <a:rPr lang="uk-UA" sz="1800" dirty="0"/>
              <a:t> </a:t>
            </a:r>
            <a:r>
              <a:rPr lang="uk-UA" sz="1800" dirty="0" err="1"/>
              <a:t>Antonio</a:t>
            </a:r>
            <a:r>
              <a:rPr lang="en-US" sz="1800" dirty="0"/>
              <a:t>; </a:t>
            </a:r>
            <a:r>
              <a:rPr lang="uk-UA" sz="1800" dirty="0"/>
              <a:t> </a:t>
            </a:r>
            <a:r>
              <a:rPr lang="uk-UA" sz="1800" dirty="0" err="1"/>
              <a:t>Jian</a:t>
            </a:r>
            <a:r>
              <a:rPr lang="uk-UA" sz="1800" dirty="0"/>
              <a:t> </a:t>
            </a:r>
            <a:r>
              <a:rPr lang="uk-UA" sz="1800" dirty="0" err="1"/>
              <a:t>Weng</a:t>
            </a:r>
            <a:r>
              <a:rPr lang="uk-UA" sz="1800" dirty="0"/>
              <a:t> </a:t>
            </a:r>
            <a:r>
              <a:rPr lang="uk-UA" sz="1800" dirty="0" err="1"/>
              <a:t>Jinan</a:t>
            </a:r>
            <a:r>
              <a:rPr lang="uk-UA" sz="1800" dirty="0"/>
              <a:t> </a:t>
            </a:r>
            <a:r>
              <a:rPr lang="uk-UA" sz="1800" dirty="0" err="1" smtClean="0"/>
              <a:t>University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uk-UA" sz="2400" b="1" dirty="0" err="1"/>
              <a:t>Privacy-preserving</a:t>
            </a:r>
            <a:r>
              <a:rPr lang="uk-UA" sz="2400" b="1" dirty="0"/>
              <a:t> </a:t>
            </a:r>
            <a:r>
              <a:rPr lang="uk-UA" sz="2400" b="1" dirty="0" err="1"/>
              <a:t>Image</a:t>
            </a:r>
            <a:r>
              <a:rPr lang="uk-UA" sz="2400" b="1" dirty="0"/>
              <a:t> </a:t>
            </a:r>
            <a:r>
              <a:rPr lang="uk-UA" sz="2400" b="1" dirty="0" err="1"/>
              <a:t>Processing</a:t>
            </a:r>
            <a:r>
              <a:rPr lang="uk-UA" sz="2400" b="1" dirty="0"/>
              <a:t> </a:t>
            </a:r>
            <a:r>
              <a:rPr lang="uk-UA" sz="2400" b="1" dirty="0" err="1"/>
              <a:t>in</a:t>
            </a:r>
            <a:r>
              <a:rPr lang="uk-UA" sz="2400" b="1" dirty="0"/>
              <a:t> </a:t>
            </a:r>
            <a:r>
              <a:rPr lang="uk-UA" sz="2400" b="1" dirty="0" err="1"/>
              <a:t>the</a:t>
            </a:r>
            <a:r>
              <a:rPr lang="uk-UA" sz="2400" b="1" dirty="0"/>
              <a:t> </a:t>
            </a:r>
            <a:r>
              <a:rPr lang="uk-UA" sz="2400" b="1" dirty="0" err="1"/>
              <a:t>Cloud</a:t>
            </a:r>
            <a:r>
              <a:rPr lang="uk-UA" sz="2400" b="1" dirty="0"/>
              <a:t> </a:t>
            </a:r>
            <a:endParaRPr lang="uk-UA" sz="2400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9864" y="3472774"/>
            <a:ext cx="5999887" cy="286633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14399" y="1728216"/>
            <a:ext cx="962065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 smtClean="0"/>
              <a:t>В статті піднімається проблема безпечного збереження зображень в </a:t>
            </a:r>
            <a:r>
              <a:rPr lang="uk-UA" sz="2000" dirty="0" err="1" smtClean="0"/>
              <a:t>клауді</a:t>
            </a:r>
            <a:endParaRPr lang="uk-UA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 smtClean="0"/>
              <a:t>Автори проводять дослідження різних алгоритмів та способів шифрування </a:t>
            </a:r>
            <a:r>
              <a:rPr lang="uk-UA" sz="2000" dirty="0" err="1" smtClean="0"/>
              <a:t>зображеня</a:t>
            </a:r>
            <a:r>
              <a:rPr lang="uk-UA" sz="2000" dirty="0" smtClean="0"/>
              <a:t> для подальшому використанні в </a:t>
            </a:r>
            <a:r>
              <a:rPr lang="uk-UA" sz="2000" dirty="0" err="1" smtClean="0"/>
              <a:t>клауді</a:t>
            </a:r>
            <a:r>
              <a:rPr lang="uk-UA" sz="2000" dirty="0" smtClean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10950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46746"/>
          </a:xfrm>
        </p:spPr>
        <p:txBody>
          <a:bodyPr/>
          <a:lstStyle/>
          <a:p>
            <a:r>
              <a:rPr lang="uk-UA" sz="1800" dirty="0">
                <a:solidFill>
                  <a:prstClr val="black"/>
                </a:solidFill>
              </a:rPr>
              <a:t>IEEE </a:t>
            </a:r>
            <a:r>
              <a:rPr lang="uk-UA" sz="1800" dirty="0" err="1">
                <a:solidFill>
                  <a:prstClr val="black"/>
                </a:solidFill>
              </a:rPr>
              <a:t>Cloud</a:t>
            </a:r>
            <a:r>
              <a:rPr lang="uk-UA" sz="1800" dirty="0">
                <a:solidFill>
                  <a:prstClr val="black"/>
                </a:solidFill>
              </a:rPr>
              <a:t> </a:t>
            </a:r>
            <a:r>
              <a:rPr lang="uk-UA" sz="1800" dirty="0" err="1">
                <a:solidFill>
                  <a:prstClr val="black"/>
                </a:solidFill>
              </a:rPr>
              <a:t>Computing</a:t>
            </a:r>
            <a:r>
              <a:rPr lang="uk-UA" sz="1800" dirty="0">
                <a:solidFill>
                  <a:prstClr val="black"/>
                </a:solidFill>
              </a:rPr>
              <a:t>  </a:t>
            </a:r>
            <a:r>
              <a:rPr lang="uk-UA" sz="1800" dirty="0" err="1">
                <a:solidFill>
                  <a:prstClr val="black"/>
                </a:solidFill>
              </a:rPr>
              <a:t>September</a:t>
            </a:r>
            <a:r>
              <a:rPr lang="uk-UA" sz="1800" dirty="0">
                <a:solidFill>
                  <a:prstClr val="black"/>
                </a:solidFill>
              </a:rPr>
              <a:t>/</a:t>
            </a:r>
            <a:r>
              <a:rPr lang="uk-UA" sz="1800" dirty="0" err="1">
                <a:solidFill>
                  <a:prstClr val="black"/>
                </a:solidFill>
              </a:rPr>
              <a:t>October</a:t>
            </a:r>
            <a:r>
              <a:rPr lang="uk-UA" sz="1800" dirty="0">
                <a:solidFill>
                  <a:prstClr val="black"/>
                </a:solidFill>
              </a:rPr>
              <a:t> 2018</a:t>
            </a:r>
            <a:br>
              <a:rPr lang="uk-UA" sz="1800" dirty="0">
                <a:solidFill>
                  <a:prstClr val="black"/>
                </a:solidFill>
              </a:rPr>
            </a:br>
            <a:r>
              <a:rPr lang="uk-UA" sz="1800" dirty="0" err="1">
                <a:solidFill>
                  <a:prstClr val="black"/>
                </a:solidFill>
              </a:rPr>
              <a:t>Zhan</a:t>
            </a:r>
            <a:r>
              <a:rPr lang="uk-UA" sz="1800" dirty="0">
                <a:solidFill>
                  <a:prstClr val="black"/>
                </a:solidFill>
              </a:rPr>
              <a:t> </a:t>
            </a:r>
            <a:r>
              <a:rPr lang="uk-UA" sz="1800" dirty="0" err="1">
                <a:solidFill>
                  <a:prstClr val="black"/>
                </a:solidFill>
              </a:rPr>
              <a:t>Qin</a:t>
            </a:r>
            <a:r>
              <a:rPr lang="uk-UA" sz="1800" dirty="0">
                <a:solidFill>
                  <a:prstClr val="black"/>
                </a:solidFill>
              </a:rPr>
              <a:t> </a:t>
            </a:r>
            <a:r>
              <a:rPr lang="uk-UA" sz="1800" dirty="0" err="1">
                <a:solidFill>
                  <a:prstClr val="black"/>
                </a:solidFill>
              </a:rPr>
              <a:t>University</a:t>
            </a:r>
            <a:r>
              <a:rPr lang="uk-UA" sz="1800" dirty="0">
                <a:solidFill>
                  <a:prstClr val="black"/>
                </a:solidFill>
              </a:rPr>
              <a:t> </a:t>
            </a:r>
            <a:r>
              <a:rPr lang="uk-UA" sz="1800" dirty="0" err="1">
                <a:solidFill>
                  <a:prstClr val="black"/>
                </a:solidFill>
              </a:rPr>
              <a:t>of</a:t>
            </a:r>
            <a:r>
              <a:rPr lang="uk-UA" sz="1800" dirty="0">
                <a:solidFill>
                  <a:prstClr val="black"/>
                </a:solidFill>
              </a:rPr>
              <a:t> </a:t>
            </a:r>
            <a:r>
              <a:rPr lang="uk-UA" sz="1800" dirty="0" err="1">
                <a:solidFill>
                  <a:prstClr val="black"/>
                </a:solidFill>
              </a:rPr>
              <a:t>Texas</a:t>
            </a:r>
            <a:r>
              <a:rPr lang="uk-UA" sz="1800" dirty="0">
                <a:solidFill>
                  <a:prstClr val="black"/>
                </a:solidFill>
              </a:rPr>
              <a:t> </a:t>
            </a:r>
            <a:r>
              <a:rPr lang="uk-UA" sz="1800" dirty="0" err="1">
                <a:solidFill>
                  <a:prstClr val="black"/>
                </a:solidFill>
              </a:rPr>
              <a:t>at</a:t>
            </a:r>
            <a:r>
              <a:rPr lang="uk-UA" sz="1800" dirty="0">
                <a:solidFill>
                  <a:prstClr val="black"/>
                </a:solidFill>
              </a:rPr>
              <a:t> </a:t>
            </a:r>
            <a:r>
              <a:rPr lang="uk-UA" sz="1800" dirty="0" err="1">
                <a:solidFill>
                  <a:prstClr val="black"/>
                </a:solidFill>
              </a:rPr>
              <a:t>San</a:t>
            </a:r>
            <a:r>
              <a:rPr lang="uk-UA" sz="1800" dirty="0">
                <a:solidFill>
                  <a:prstClr val="black"/>
                </a:solidFill>
              </a:rPr>
              <a:t> </a:t>
            </a:r>
            <a:r>
              <a:rPr lang="uk-UA" sz="1800" dirty="0" err="1">
                <a:solidFill>
                  <a:prstClr val="black"/>
                </a:solidFill>
              </a:rPr>
              <a:t>Antonio</a:t>
            </a:r>
            <a:r>
              <a:rPr lang="en-US" sz="1800" dirty="0">
                <a:solidFill>
                  <a:prstClr val="black"/>
                </a:solidFill>
              </a:rPr>
              <a:t>; </a:t>
            </a:r>
            <a:r>
              <a:rPr lang="uk-UA" sz="1800" dirty="0">
                <a:solidFill>
                  <a:prstClr val="black"/>
                </a:solidFill>
              </a:rPr>
              <a:t> </a:t>
            </a:r>
            <a:r>
              <a:rPr lang="uk-UA" sz="1800" dirty="0" err="1">
                <a:solidFill>
                  <a:prstClr val="black"/>
                </a:solidFill>
              </a:rPr>
              <a:t>Jian</a:t>
            </a:r>
            <a:r>
              <a:rPr lang="uk-UA" sz="1800" dirty="0">
                <a:solidFill>
                  <a:prstClr val="black"/>
                </a:solidFill>
              </a:rPr>
              <a:t> </a:t>
            </a:r>
            <a:r>
              <a:rPr lang="uk-UA" sz="1800" dirty="0" err="1">
                <a:solidFill>
                  <a:prstClr val="black"/>
                </a:solidFill>
              </a:rPr>
              <a:t>Weng</a:t>
            </a:r>
            <a:r>
              <a:rPr lang="uk-UA" sz="1800" dirty="0">
                <a:solidFill>
                  <a:prstClr val="black"/>
                </a:solidFill>
              </a:rPr>
              <a:t> </a:t>
            </a:r>
            <a:r>
              <a:rPr lang="uk-UA" sz="1800" dirty="0" err="1">
                <a:solidFill>
                  <a:prstClr val="black"/>
                </a:solidFill>
              </a:rPr>
              <a:t>Jinan</a:t>
            </a:r>
            <a:r>
              <a:rPr lang="uk-UA" sz="1800" dirty="0">
                <a:solidFill>
                  <a:prstClr val="black"/>
                </a:solidFill>
              </a:rPr>
              <a:t> </a:t>
            </a:r>
            <a:r>
              <a:rPr lang="uk-UA" sz="1800" dirty="0" err="1">
                <a:solidFill>
                  <a:prstClr val="black"/>
                </a:solidFill>
              </a:rPr>
              <a:t>University</a:t>
            </a:r>
            <a:r>
              <a:rPr lang="en-US" sz="1800" dirty="0">
                <a:solidFill>
                  <a:prstClr val="black"/>
                </a:solidFill>
              </a:rPr>
              <a:t/>
            </a:r>
            <a:br>
              <a:rPr lang="en-US" sz="1800" dirty="0">
                <a:solidFill>
                  <a:prstClr val="black"/>
                </a:solidFill>
              </a:rPr>
            </a:br>
            <a:r>
              <a:rPr lang="uk-UA" sz="2400" b="1" dirty="0" err="1">
                <a:solidFill>
                  <a:prstClr val="black"/>
                </a:solidFill>
              </a:rPr>
              <a:t>Privacy-preserving</a:t>
            </a:r>
            <a:r>
              <a:rPr lang="uk-UA" sz="2400" b="1" dirty="0">
                <a:solidFill>
                  <a:prstClr val="black"/>
                </a:solidFill>
              </a:rPr>
              <a:t> </a:t>
            </a:r>
            <a:r>
              <a:rPr lang="uk-UA" sz="2400" b="1" dirty="0" err="1">
                <a:solidFill>
                  <a:prstClr val="black"/>
                </a:solidFill>
              </a:rPr>
              <a:t>Image</a:t>
            </a:r>
            <a:r>
              <a:rPr lang="uk-UA" sz="2400" b="1" dirty="0">
                <a:solidFill>
                  <a:prstClr val="black"/>
                </a:solidFill>
              </a:rPr>
              <a:t> </a:t>
            </a:r>
            <a:r>
              <a:rPr lang="uk-UA" sz="2400" b="1" dirty="0" err="1">
                <a:solidFill>
                  <a:prstClr val="black"/>
                </a:solidFill>
              </a:rPr>
              <a:t>Processing</a:t>
            </a:r>
            <a:r>
              <a:rPr lang="uk-UA" sz="2400" b="1" dirty="0">
                <a:solidFill>
                  <a:prstClr val="black"/>
                </a:solidFill>
              </a:rPr>
              <a:t> </a:t>
            </a:r>
            <a:r>
              <a:rPr lang="uk-UA" sz="2400" b="1" dirty="0" err="1">
                <a:solidFill>
                  <a:prstClr val="black"/>
                </a:solidFill>
              </a:rPr>
              <a:t>in</a:t>
            </a:r>
            <a:r>
              <a:rPr lang="uk-UA" sz="2400" b="1" dirty="0">
                <a:solidFill>
                  <a:prstClr val="black"/>
                </a:solidFill>
              </a:rPr>
              <a:t> </a:t>
            </a:r>
            <a:r>
              <a:rPr lang="uk-UA" sz="2400" b="1" dirty="0" err="1">
                <a:solidFill>
                  <a:prstClr val="black"/>
                </a:solidFill>
              </a:rPr>
              <a:t>the</a:t>
            </a:r>
            <a:r>
              <a:rPr lang="uk-UA" sz="2400" b="1" dirty="0">
                <a:solidFill>
                  <a:prstClr val="black"/>
                </a:solidFill>
              </a:rPr>
              <a:t> </a:t>
            </a:r>
            <a:r>
              <a:rPr lang="uk-UA" sz="2400" b="1" smtClean="0">
                <a:solidFill>
                  <a:prstClr val="black"/>
                </a:solidFill>
              </a:rPr>
              <a:t>Cloud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000" dirty="0" smtClean="0"/>
              <a:t>В статті описаний новий спосіб розподіленого шифрування для використання в </a:t>
            </a:r>
            <a:r>
              <a:rPr lang="uk-UA" sz="2000" dirty="0" err="1" smtClean="0"/>
              <a:t>клауді</a:t>
            </a:r>
            <a:r>
              <a:rPr lang="uk-UA" sz="2000" dirty="0" smtClean="0"/>
              <a:t>, за рахунок розділення зображення, а також використання декількох роздільних серверів для різних типів шифрування</a:t>
            </a:r>
            <a:endParaRPr lang="uk-UA" sz="2000" dirty="0"/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6096000" y="2485898"/>
            <a:ext cx="5485066" cy="3826002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972503" y="2980944"/>
            <a:ext cx="4896231" cy="2221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719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800" dirty="0" smtClean="0">
                <a:solidFill>
                  <a:prstClr val="black"/>
                </a:solidFill>
              </a:rPr>
              <a:t>IEEE </a:t>
            </a:r>
            <a:r>
              <a:rPr lang="uk-UA" sz="1800" dirty="0" err="1" smtClean="0">
                <a:solidFill>
                  <a:prstClr val="black"/>
                </a:solidFill>
              </a:rPr>
              <a:t>Cloud</a:t>
            </a:r>
            <a:r>
              <a:rPr lang="uk-UA" sz="1800" dirty="0" smtClean="0">
                <a:solidFill>
                  <a:prstClr val="black"/>
                </a:solidFill>
              </a:rPr>
              <a:t> </a:t>
            </a:r>
            <a:r>
              <a:rPr lang="uk-UA" sz="1800" dirty="0" err="1" smtClean="0">
                <a:solidFill>
                  <a:prstClr val="black"/>
                </a:solidFill>
              </a:rPr>
              <a:t>Computing</a:t>
            </a:r>
            <a:r>
              <a:rPr lang="uk-UA" sz="1800" dirty="0" smtClean="0">
                <a:solidFill>
                  <a:prstClr val="black"/>
                </a:solidFill>
              </a:rPr>
              <a:t>  </a:t>
            </a:r>
            <a:r>
              <a:rPr lang="uk-UA" sz="1800" dirty="0" err="1" smtClean="0">
                <a:solidFill>
                  <a:prstClr val="black"/>
                </a:solidFill>
              </a:rPr>
              <a:t>September</a:t>
            </a:r>
            <a:r>
              <a:rPr lang="uk-UA" sz="1800" dirty="0" smtClean="0">
                <a:solidFill>
                  <a:prstClr val="black"/>
                </a:solidFill>
              </a:rPr>
              <a:t>/</a:t>
            </a:r>
            <a:r>
              <a:rPr lang="uk-UA" sz="1800" dirty="0" err="1" smtClean="0">
                <a:solidFill>
                  <a:prstClr val="black"/>
                </a:solidFill>
              </a:rPr>
              <a:t>October</a:t>
            </a:r>
            <a:r>
              <a:rPr lang="uk-UA" sz="1800" dirty="0" smtClean="0">
                <a:solidFill>
                  <a:prstClr val="black"/>
                </a:solidFill>
              </a:rPr>
              <a:t> 2018</a:t>
            </a:r>
            <a:br>
              <a:rPr lang="uk-UA" sz="1800" dirty="0" smtClean="0">
                <a:solidFill>
                  <a:prstClr val="black"/>
                </a:solidFill>
              </a:rPr>
            </a:br>
            <a:r>
              <a:rPr lang="uk-UA" sz="1800" dirty="0" err="1"/>
              <a:t>Mahmoud</a:t>
            </a:r>
            <a:r>
              <a:rPr lang="uk-UA" sz="1800" dirty="0"/>
              <a:t> </a:t>
            </a:r>
            <a:r>
              <a:rPr lang="uk-UA" sz="1800" dirty="0" err="1"/>
              <a:t>Barhamgi</a:t>
            </a:r>
            <a:r>
              <a:rPr lang="uk-UA" sz="1800" dirty="0"/>
              <a:t> </a:t>
            </a:r>
            <a:r>
              <a:rPr lang="uk-UA" sz="1800" dirty="0" err="1"/>
              <a:t>Claude</a:t>
            </a:r>
            <a:r>
              <a:rPr lang="uk-UA" sz="1800" dirty="0"/>
              <a:t> </a:t>
            </a:r>
            <a:r>
              <a:rPr lang="uk-UA" sz="1800" dirty="0" err="1"/>
              <a:t>Bernard</a:t>
            </a:r>
            <a:r>
              <a:rPr lang="uk-UA" sz="1800" dirty="0"/>
              <a:t> </a:t>
            </a:r>
            <a:r>
              <a:rPr lang="uk-UA" sz="1800" dirty="0" err="1"/>
              <a:t>University</a:t>
            </a:r>
            <a:r>
              <a:rPr lang="en-US" sz="1800" dirty="0"/>
              <a:t>, </a:t>
            </a:r>
            <a:r>
              <a:rPr lang="uk-UA" sz="1800" dirty="0"/>
              <a:t> </a:t>
            </a:r>
            <a:r>
              <a:rPr lang="uk-UA" sz="1800" dirty="0" err="1"/>
              <a:t>Charith</a:t>
            </a:r>
            <a:r>
              <a:rPr lang="uk-UA" sz="1800" dirty="0"/>
              <a:t> </a:t>
            </a:r>
            <a:r>
              <a:rPr lang="uk-UA" sz="1800" dirty="0" err="1"/>
              <a:t>Perera</a:t>
            </a:r>
            <a:r>
              <a:rPr lang="uk-UA" sz="1800" dirty="0"/>
              <a:t> </a:t>
            </a:r>
            <a:r>
              <a:rPr lang="uk-UA" sz="1800" dirty="0" err="1"/>
              <a:t>Cardiff</a:t>
            </a:r>
            <a:r>
              <a:rPr lang="uk-UA" sz="1800" dirty="0"/>
              <a:t> </a:t>
            </a:r>
            <a:r>
              <a:rPr lang="uk-UA" sz="1800" dirty="0" err="1"/>
              <a:t>University</a:t>
            </a:r>
            <a:r>
              <a:rPr lang="en-US" sz="1800" dirty="0">
                <a:solidFill>
                  <a:prstClr val="black"/>
                </a:solidFill>
              </a:rPr>
              <a:t/>
            </a:r>
            <a:br>
              <a:rPr lang="en-US" sz="1800" dirty="0">
                <a:solidFill>
                  <a:prstClr val="black"/>
                </a:solidFill>
              </a:rPr>
            </a:br>
            <a:r>
              <a:rPr lang="en-US" sz="2400" b="1" dirty="0">
                <a:solidFill>
                  <a:prstClr val="black"/>
                </a:solidFill>
              </a:rPr>
              <a:t>User-Centric Privacy Engineering for the Internet of Things</a:t>
            </a:r>
            <a:endParaRPr lang="uk-UA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Ця стаття аналізує, деякі вимоги, які повинні застосовувати в архітектурі збору даних систем </a:t>
            </a:r>
            <a:r>
              <a:rPr lang="en-US" dirty="0" err="1"/>
              <a:t>IoT</a:t>
            </a:r>
            <a:r>
              <a:rPr lang="uk-UA" dirty="0"/>
              <a:t>, щоб забезпечити ефективний захист конфіденційності для користувачів. </a:t>
            </a:r>
            <a:r>
              <a:rPr lang="ru-RU" dirty="0" err="1" smtClean="0"/>
              <a:t>Також</a:t>
            </a:r>
            <a:r>
              <a:rPr lang="ru-RU" dirty="0" smtClean="0"/>
              <a:t> наведен</a:t>
            </a:r>
            <a:r>
              <a:rPr lang="uk-UA" dirty="0" smtClean="0"/>
              <a:t>і </a:t>
            </a:r>
            <a:r>
              <a:rPr lang="ru-RU" dirty="0" err="1" smtClean="0"/>
              <a:t>приклади</a:t>
            </a:r>
            <a:r>
              <a:rPr lang="ru-RU" dirty="0" smtClean="0"/>
              <a:t> </a:t>
            </a:r>
            <a:r>
              <a:rPr lang="ru-RU" dirty="0"/>
              <a:t>того, як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 smtClean="0"/>
              <a:t>реалізовані</a:t>
            </a:r>
            <a:r>
              <a:rPr lang="ru-RU" dirty="0" smtClean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661914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800" dirty="0" smtClean="0">
                <a:solidFill>
                  <a:prstClr val="black"/>
                </a:solidFill>
              </a:rPr>
              <a:t>IEEE </a:t>
            </a:r>
            <a:r>
              <a:rPr lang="uk-UA" sz="1800" dirty="0" err="1" smtClean="0">
                <a:solidFill>
                  <a:prstClr val="black"/>
                </a:solidFill>
              </a:rPr>
              <a:t>Cloud</a:t>
            </a:r>
            <a:r>
              <a:rPr lang="uk-UA" sz="1800" dirty="0" smtClean="0">
                <a:solidFill>
                  <a:prstClr val="black"/>
                </a:solidFill>
              </a:rPr>
              <a:t> </a:t>
            </a:r>
            <a:r>
              <a:rPr lang="uk-UA" sz="1800" dirty="0" err="1" smtClean="0">
                <a:solidFill>
                  <a:prstClr val="black"/>
                </a:solidFill>
              </a:rPr>
              <a:t>Computing</a:t>
            </a:r>
            <a:r>
              <a:rPr lang="uk-UA" sz="1800" dirty="0" smtClean="0">
                <a:solidFill>
                  <a:prstClr val="black"/>
                </a:solidFill>
              </a:rPr>
              <a:t>  </a:t>
            </a:r>
            <a:r>
              <a:rPr lang="uk-UA" sz="1800" dirty="0" err="1" smtClean="0">
                <a:solidFill>
                  <a:prstClr val="black"/>
                </a:solidFill>
              </a:rPr>
              <a:t>September</a:t>
            </a:r>
            <a:r>
              <a:rPr lang="uk-UA" sz="1800" dirty="0" smtClean="0">
                <a:solidFill>
                  <a:prstClr val="black"/>
                </a:solidFill>
              </a:rPr>
              <a:t>/</a:t>
            </a:r>
            <a:r>
              <a:rPr lang="uk-UA" sz="1800" dirty="0" err="1" smtClean="0">
                <a:solidFill>
                  <a:prstClr val="black"/>
                </a:solidFill>
              </a:rPr>
              <a:t>October</a:t>
            </a:r>
            <a:r>
              <a:rPr lang="uk-UA" sz="1800" dirty="0" smtClean="0">
                <a:solidFill>
                  <a:prstClr val="black"/>
                </a:solidFill>
              </a:rPr>
              <a:t> 2018</a:t>
            </a:r>
            <a:br>
              <a:rPr lang="uk-UA" sz="1800" dirty="0" smtClean="0">
                <a:solidFill>
                  <a:prstClr val="black"/>
                </a:solidFill>
              </a:rPr>
            </a:br>
            <a:r>
              <a:rPr lang="uk-UA" sz="1800" dirty="0" err="1"/>
              <a:t>Mahmoud</a:t>
            </a:r>
            <a:r>
              <a:rPr lang="uk-UA" sz="1800" dirty="0"/>
              <a:t> </a:t>
            </a:r>
            <a:r>
              <a:rPr lang="uk-UA" sz="1800" dirty="0" err="1"/>
              <a:t>Barhamgi</a:t>
            </a:r>
            <a:r>
              <a:rPr lang="uk-UA" sz="1800" dirty="0"/>
              <a:t> </a:t>
            </a:r>
            <a:r>
              <a:rPr lang="uk-UA" sz="1800" dirty="0" err="1"/>
              <a:t>Claude</a:t>
            </a:r>
            <a:r>
              <a:rPr lang="uk-UA" sz="1800" dirty="0"/>
              <a:t> </a:t>
            </a:r>
            <a:r>
              <a:rPr lang="uk-UA" sz="1800" dirty="0" err="1"/>
              <a:t>Bernard</a:t>
            </a:r>
            <a:r>
              <a:rPr lang="uk-UA" sz="1800" dirty="0"/>
              <a:t> </a:t>
            </a:r>
            <a:r>
              <a:rPr lang="uk-UA" sz="1800" dirty="0" err="1"/>
              <a:t>University</a:t>
            </a:r>
            <a:r>
              <a:rPr lang="en-US" sz="1800" dirty="0"/>
              <a:t>, </a:t>
            </a:r>
            <a:r>
              <a:rPr lang="uk-UA" sz="1800" dirty="0"/>
              <a:t> </a:t>
            </a:r>
            <a:r>
              <a:rPr lang="uk-UA" sz="1800" dirty="0" err="1"/>
              <a:t>Charith</a:t>
            </a:r>
            <a:r>
              <a:rPr lang="uk-UA" sz="1800" dirty="0"/>
              <a:t> </a:t>
            </a:r>
            <a:r>
              <a:rPr lang="uk-UA" sz="1800" dirty="0" err="1"/>
              <a:t>Perera</a:t>
            </a:r>
            <a:r>
              <a:rPr lang="uk-UA" sz="1800" dirty="0"/>
              <a:t> </a:t>
            </a:r>
            <a:r>
              <a:rPr lang="uk-UA" sz="1800" dirty="0" err="1"/>
              <a:t>Cardiff</a:t>
            </a:r>
            <a:r>
              <a:rPr lang="uk-UA" sz="1800" dirty="0"/>
              <a:t> </a:t>
            </a:r>
            <a:r>
              <a:rPr lang="uk-UA" sz="1800" dirty="0" err="1"/>
              <a:t>University</a:t>
            </a:r>
            <a:r>
              <a:rPr lang="en-US" sz="1800" dirty="0">
                <a:solidFill>
                  <a:prstClr val="black"/>
                </a:solidFill>
              </a:rPr>
              <a:t/>
            </a:r>
            <a:br>
              <a:rPr lang="en-US" sz="1800" dirty="0">
                <a:solidFill>
                  <a:prstClr val="black"/>
                </a:solidFill>
              </a:rPr>
            </a:br>
            <a:r>
              <a:rPr lang="en-US" sz="2400" b="1" dirty="0">
                <a:solidFill>
                  <a:prstClr val="black"/>
                </a:solidFill>
              </a:rPr>
              <a:t>User-Centric Privacy Engineering for the Internet of Things</a:t>
            </a:r>
            <a:endParaRPr lang="uk-UA" sz="5400" b="1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00264" y="1690688"/>
            <a:ext cx="9591471" cy="3757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9390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800" dirty="0" smtClean="0">
                <a:solidFill>
                  <a:prstClr val="black"/>
                </a:solidFill>
              </a:rPr>
              <a:t>IEEE </a:t>
            </a:r>
            <a:r>
              <a:rPr lang="uk-UA" sz="1800" dirty="0" err="1" smtClean="0">
                <a:solidFill>
                  <a:prstClr val="black"/>
                </a:solidFill>
              </a:rPr>
              <a:t>Cloud</a:t>
            </a:r>
            <a:r>
              <a:rPr lang="uk-UA" sz="1800" dirty="0" smtClean="0">
                <a:solidFill>
                  <a:prstClr val="black"/>
                </a:solidFill>
              </a:rPr>
              <a:t> </a:t>
            </a:r>
            <a:r>
              <a:rPr lang="uk-UA" sz="1800" dirty="0" err="1" smtClean="0">
                <a:solidFill>
                  <a:prstClr val="black"/>
                </a:solidFill>
              </a:rPr>
              <a:t>Computing</a:t>
            </a:r>
            <a:r>
              <a:rPr lang="uk-UA" sz="1800" dirty="0" smtClean="0">
                <a:solidFill>
                  <a:prstClr val="black"/>
                </a:solidFill>
              </a:rPr>
              <a:t>  </a:t>
            </a:r>
            <a:r>
              <a:rPr lang="uk-UA" sz="1800" dirty="0" err="1" smtClean="0">
                <a:solidFill>
                  <a:prstClr val="black"/>
                </a:solidFill>
              </a:rPr>
              <a:t>September</a:t>
            </a:r>
            <a:r>
              <a:rPr lang="uk-UA" sz="1800" dirty="0" smtClean="0">
                <a:solidFill>
                  <a:prstClr val="black"/>
                </a:solidFill>
              </a:rPr>
              <a:t>/</a:t>
            </a:r>
            <a:r>
              <a:rPr lang="uk-UA" sz="1800" dirty="0" err="1" smtClean="0">
                <a:solidFill>
                  <a:prstClr val="black"/>
                </a:solidFill>
              </a:rPr>
              <a:t>October</a:t>
            </a:r>
            <a:r>
              <a:rPr lang="uk-UA" sz="1800" dirty="0" smtClean="0">
                <a:solidFill>
                  <a:prstClr val="black"/>
                </a:solidFill>
              </a:rPr>
              <a:t> 2018</a:t>
            </a:r>
            <a:br>
              <a:rPr lang="uk-UA" sz="1800" dirty="0" smtClean="0">
                <a:solidFill>
                  <a:prstClr val="black"/>
                </a:solidFill>
              </a:rPr>
            </a:br>
            <a:r>
              <a:rPr lang="uk-UA" sz="1800" dirty="0" err="1"/>
              <a:t>Mahmoud</a:t>
            </a:r>
            <a:r>
              <a:rPr lang="uk-UA" sz="1800" dirty="0"/>
              <a:t> </a:t>
            </a:r>
            <a:r>
              <a:rPr lang="uk-UA" sz="1800" dirty="0" err="1"/>
              <a:t>Barhamgi</a:t>
            </a:r>
            <a:r>
              <a:rPr lang="uk-UA" sz="1800" dirty="0"/>
              <a:t> </a:t>
            </a:r>
            <a:r>
              <a:rPr lang="uk-UA" sz="1800" dirty="0" err="1"/>
              <a:t>Claude</a:t>
            </a:r>
            <a:r>
              <a:rPr lang="uk-UA" sz="1800" dirty="0"/>
              <a:t> </a:t>
            </a:r>
            <a:r>
              <a:rPr lang="uk-UA" sz="1800" dirty="0" err="1"/>
              <a:t>Bernard</a:t>
            </a:r>
            <a:r>
              <a:rPr lang="uk-UA" sz="1800" dirty="0"/>
              <a:t> </a:t>
            </a:r>
            <a:r>
              <a:rPr lang="uk-UA" sz="1800" dirty="0" err="1"/>
              <a:t>University</a:t>
            </a:r>
            <a:r>
              <a:rPr lang="en-US" sz="1800" dirty="0"/>
              <a:t>, </a:t>
            </a:r>
            <a:r>
              <a:rPr lang="uk-UA" sz="1800" dirty="0"/>
              <a:t> </a:t>
            </a:r>
            <a:r>
              <a:rPr lang="uk-UA" sz="1800" dirty="0" err="1"/>
              <a:t>Charith</a:t>
            </a:r>
            <a:r>
              <a:rPr lang="uk-UA" sz="1800" dirty="0"/>
              <a:t> </a:t>
            </a:r>
            <a:r>
              <a:rPr lang="uk-UA" sz="1800" dirty="0" err="1"/>
              <a:t>Perera</a:t>
            </a:r>
            <a:r>
              <a:rPr lang="uk-UA" sz="1800" dirty="0"/>
              <a:t> </a:t>
            </a:r>
            <a:r>
              <a:rPr lang="uk-UA" sz="1800" dirty="0" err="1"/>
              <a:t>Cardiff</a:t>
            </a:r>
            <a:r>
              <a:rPr lang="uk-UA" sz="1800" dirty="0"/>
              <a:t> </a:t>
            </a:r>
            <a:r>
              <a:rPr lang="uk-UA" sz="1800" dirty="0" err="1"/>
              <a:t>University</a:t>
            </a:r>
            <a:r>
              <a:rPr lang="en-US" sz="1800" dirty="0">
                <a:solidFill>
                  <a:prstClr val="black"/>
                </a:solidFill>
              </a:rPr>
              <a:t/>
            </a:r>
            <a:br>
              <a:rPr lang="en-US" sz="1800" dirty="0">
                <a:solidFill>
                  <a:prstClr val="black"/>
                </a:solidFill>
              </a:rPr>
            </a:br>
            <a:r>
              <a:rPr lang="en-US" sz="2400" b="1" dirty="0">
                <a:solidFill>
                  <a:prstClr val="black"/>
                </a:solidFill>
              </a:rPr>
              <a:t>User-Centric Privacy Engineering for the Internet of Things</a:t>
            </a:r>
            <a:endParaRPr lang="uk-UA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Запропонована а</a:t>
            </a:r>
            <a:r>
              <a:rPr lang="ru-RU" dirty="0" err="1" smtClean="0"/>
              <a:t>рхітектура</a:t>
            </a:r>
            <a:r>
              <a:rPr lang="ru-RU" dirty="0" smtClean="0"/>
              <a:t>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користувачеві</a:t>
            </a:r>
            <a:r>
              <a:rPr lang="ru-RU" dirty="0" smtClean="0"/>
              <a:t> </a:t>
            </a:r>
            <a:r>
              <a:rPr lang="ru-RU" dirty="0" err="1" smtClean="0"/>
              <a:t>збалансувати</a:t>
            </a:r>
            <a:r>
              <a:rPr lang="ru-RU" dirty="0" smtClean="0"/>
              <a:t> </a:t>
            </a:r>
            <a:r>
              <a:rPr lang="ru-RU" dirty="0" err="1" smtClean="0"/>
              <a:t>ризики</a:t>
            </a:r>
            <a:r>
              <a:rPr lang="ru-RU" dirty="0" smtClean="0"/>
              <a:t> </a:t>
            </a:r>
            <a:r>
              <a:rPr lang="ru-RU" dirty="0" err="1" smtClean="0"/>
              <a:t>конфіденційності</a:t>
            </a:r>
            <a:r>
              <a:rPr lang="ru-RU" dirty="0" smtClean="0"/>
              <a:t> з </a:t>
            </a:r>
            <a:r>
              <a:rPr lang="ru-RU" dirty="0" err="1" smtClean="0"/>
              <a:t>можливими</a:t>
            </a:r>
            <a:r>
              <a:rPr lang="ru-RU" dirty="0" smtClean="0"/>
              <a:t> </a:t>
            </a:r>
            <a:r>
              <a:rPr lang="ru-RU" dirty="0" err="1" smtClean="0"/>
              <a:t>перевагами</a:t>
            </a:r>
            <a:r>
              <a:rPr lang="ru-RU" dirty="0" smtClean="0"/>
              <a:t> та </a:t>
            </a:r>
            <a:r>
              <a:rPr lang="ru-RU" dirty="0" err="1" smtClean="0"/>
              <a:t>приймати</a:t>
            </a:r>
            <a:r>
              <a:rPr lang="ru-RU" dirty="0" smtClean="0"/>
              <a:t> </a:t>
            </a:r>
            <a:r>
              <a:rPr lang="ru-RU" dirty="0" err="1" smtClean="0"/>
              <a:t>практичне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обсягу</a:t>
            </a:r>
            <a:r>
              <a:rPr lang="ru-RU" dirty="0" smtClean="0"/>
              <a:t> доступу. </a:t>
            </a:r>
          </a:p>
          <a:p>
            <a:r>
              <a:rPr lang="ru-RU" dirty="0" smtClean="0"/>
              <a:t>На </a:t>
            </a:r>
            <a:r>
              <a:rPr lang="ru-RU" dirty="0" err="1" smtClean="0"/>
              <a:t>підставі</a:t>
            </a:r>
            <a:r>
              <a:rPr lang="ru-RU" dirty="0" smtClean="0"/>
              <a:t> </a:t>
            </a:r>
            <a:r>
              <a:rPr lang="ru-RU" dirty="0" err="1" smtClean="0"/>
              <a:t>архітектури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прикладу </a:t>
            </a:r>
            <a:r>
              <a:rPr lang="ru-RU" dirty="0" err="1" smtClean="0"/>
              <a:t>автори</a:t>
            </a:r>
            <a:r>
              <a:rPr lang="ru-RU" dirty="0" smtClean="0"/>
              <a:t> </a:t>
            </a:r>
            <a:r>
              <a:rPr lang="ru-RU" dirty="0" err="1" smtClean="0"/>
              <a:t>визначають</a:t>
            </a:r>
            <a:r>
              <a:rPr lang="ru-RU" dirty="0" smtClean="0"/>
              <a:t> ряд проблем,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вирішити</a:t>
            </a:r>
            <a:r>
              <a:rPr lang="ru-RU" dirty="0" smtClean="0"/>
              <a:t>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майбутнім</a:t>
            </a:r>
            <a:r>
              <a:rPr lang="ru-RU" dirty="0" smtClean="0"/>
              <a:t> системам </a:t>
            </a:r>
            <a:r>
              <a:rPr lang="ru-RU" dirty="0" err="1" smtClean="0"/>
              <a:t>обробки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 для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ефективного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конфіденційністю</a:t>
            </a:r>
            <a:r>
              <a:rPr lang="ru-RU" dirty="0" smtClean="0"/>
              <a:t> </a:t>
            </a:r>
            <a:r>
              <a:rPr lang="ru-RU" dirty="0" err="1" smtClean="0"/>
              <a:t>інтелектуальних</a:t>
            </a:r>
            <a:r>
              <a:rPr lang="ru-RU" dirty="0" smtClean="0"/>
              <a:t> </a:t>
            </a:r>
            <a:r>
              <a:rPr lang="ru-RU" dirty="0" err="1" smtClean="0"/>
              <a:t>кібер-фізичних</a:t>
            </a:r>
            <a:r>
              <a:rPr lang="ru-RU" dirty="0" smtClean="0"/>
              <a:t> систем.</a:t>
            </a:r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95999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749" y="2330112"/>
            <a:ext cx="10515600" cy="1325563"/>
          </a:xfrm>
        </p:spPr>
        <p:txBody>
          <a:bodyPr/>
          <a:lstStyle/>
          <a:p>
            <a:pPr algn="ctr"/>
            <a:r>
              <a:rPr lang="uk-UA" b="1" dirty="0" smtClean="0"/>
              <a:t>Дякую за увагу! </a:t>
            </a:r>
            <a:endParaRPr lang="uk-U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496127"/>
            <a:ext cx="10515600" cy="680835"/>
          </a:xfrm>
        </p:spPr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80454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4179"/>
          </a:xfrm>
        </p:spPr>
        <p:txBody>
          <a:bodyPr/>
          <a:lstStyle/>
          <a:p>
            <a:r>
              <a:rPr lang="uk-UA" sz="1600" dirty="0"/>
              <a:t>IEEE </a:t>
            </a:r>
            <a:r>
              <a:rPr lang="uk-UA" sz="1600" dirty="0" err="1"/>
              <a:t>Internet</a:t>
            </a:r>
            <a:r>
              <a:rPr lang="uk-UA" sz="1600" dirty="0"/>
              <a:t> </a:t>
            </a:r>
            <a:r>
              <a:rPr lang="uk-UA" sz="1600" dirty="0" err="1"/>
              <a:t>Computing</a:t>
            </a:r>
            <a:r>
              <a:rPr lang="en-US" sz="1600" dirty="0"/>
              <a:t>  </a:t>
            </a:r>
            <a:r>
              <a:rPr lang="uk-UA" sz="1600" dirty="0" err="1"/>
              <a:t>September</a:t>
            </a:r>
            <a:r>
              <a:rPr lang="uk-UA" sz="1600" dirty="0"/>
              <a:t>/</a:t>
            </a:r>
            <a:r>
              <a:rPr lang="uk-UA" sz="1600" dirty="0" err="1"/>
              <a:t>October</a:t>
            </a:r>
            <a:r>
              <a:rPr lang="uk-UA" sz="1600" dirty="0"/>
              <a:t> </a:t>
            </a:r>
            <a:r>
              <a:rPr lang="uk-UA" sz="1600" dirty="0" smtClean="0"/>
              <a:t>2018</a:t>
            </a:r>
            <a:r>
              <a:rPr lang="uk-UA" sz="1600" dirty="0">
                <a:solidFill>
                  <a:prstClr val="black"/>
                </a:solidFill>
              </a:rPr>
              <a:t/>
            </a:r>
            <a:br>
              <a:rPr lang="uk-UA" sz="1600" dirty="0">
                <a:solidFill>
                  <a:prstClr val="black"/>
                </a:solidFill>
              </a:rPr>
            </a:br>
            <a:r>
              <a:rPr lang="uk-UA" sz="1600" dirty="0" err="1"/>
              <a:t>Erwin</a:t>
            </a:r>
            <a:r>
              <a:rPr lang="uk-UA" sz="1600" dirty="0"/>
              <a:t> </a:t>
            </a:r>
            <a:r>
              <a:rPr lang="uk-UA" sz="1600" dirty="0" err="1"/>
              <a:t>van</a:t>
            </a:r>
            <a:r>
              <a:rPr lang="uk-UA" sz="1600" dirty="0"/>
              <a:t> </a:t>
            </a:r>
            <a:r>
              <a:rPr lang="uk-UA" sz="1600" dirty="0" err="1"/>
              <a:t>Eyk</a:t>
            </a:r>
            <a:r>
              <a:rPr lang="uk-UA" sz="1600" dirty="0"/>
              <a:t>  </a:t>
            </a:r>
            <a:r>
              <a:rPr lang="uk-UA" sz="1600" dirty="0" err="1"/>
              <a:t>Delft</a:t>
            </a:r>
            <a:r>
              <a:rPr lang="uk-UA" sz="1600" dirty="0"/>
              <a:t> </a:t>
            </a:r>
            <a:r>
              <a:rPr lang="uk-UA" sz="1600" dirty="0" err="1"/>
              <a:t>University</a:t>
            </a:r>
            <a:r>
              <a:rPr lang="uk-UA" sz="1600" dirty="0"/>
              <a:t> </a:t>
            </a:r>
            <a:r>
              <a:rPr lang="uk-UA" sz="1600" dirty="0" err="1"/>
              <a:t>of</a:t>
            </a:r>
            <a:r>
              <a:rPr lang="uk-UA" sz="1600" dirty="0"/>
              <a:t> </a:t>
            </a:r>
            <a:r>
              <a:rPr lang="uk-UA" sz="1600" dirty="0" err="1"/>
              <a:t>Technology</a:t>
            </a:r>
            <a:r>
              <a:rPr lang="en-US" sz="1600" dirty="0"/>
              <a:t>, </a:t>
            </a:r>
            <a:r>
              <a:rPr lang="uk-UA" sz="1600" dirty="0"/>
              <a:t> </a:t>
            </a:r>
            <a:r>
              <a:rPr lang="uk-UA" sz="1600" dirty="0" err="1"/>
              <a:t>Lucian</a:t>
            </a:r>
            <a:r>
              <a:rPr lang="uk-UA" sz="1600" dirty="0"/>
              <a:t> </a:t>
            </a:r>
            <a:r>
              <a:rPr lang="uk-UA" sz="1600" dirty="0" err="1"/>
              <a:t>Toader</a:t>
            </a:r>
            <a:r>
              <a:rPr lang="uk-UA" sz="1600" dirty="0"/>
              <a:t>  </a:t>
            </a:r>
            <a:r>
              <a:rPr lang="uk-UA" sz="1600" dirty="0" err="1"/>
              <a:t>Vrije</a:t>
            </a:r>
            <a:r>
              <a:rPr lang="uk-UA" sz="1600" dirty="0"/>
              <a:t> </a:t>
            </a:r>
            <a:r>
              <a:rPr lang="uk-UA" sz="1600" dirty="0" err="1"/>
              <a:t>Universiteit</a:t>
            </a:r>
            <a:r>
              <a:rPr lang="uk-UA" sz="1600" dirty="0"/>
              <a:t> </a:t>
            </a:r>
            <a:r>
              <a:rPr lang="uk-UA" sz="1600" dirty="0" err="1"/>
              <a:t>Amsterdam</a:t>
            </a:r>
            <a:r>
              <a:rPr lang="en-US" sz="1600" dirty="0"/>
              <a:t>,</a:t>
            </a:r>
            <a:r>
              <a:rPr lang="uk-UA" sz="4000" dirty="0">
                <a:solidFill>
                  <a:prstClr val="black"/>
                </a:solidFill>
              </a:rPr>
              <a:t/>
            </a:r>
            <a:br>
              <a:rPr lang="uk-UA" sz="4000" dirty="0">
                <a:solidFill>
                  <a:prstClr val="black"/>
                </a:solidFill>
              </a:rPr>
            </a:br>
            <a:r>
              <a:rPr lang="uk-UA" sz="2400" b="1" dirty="0" err="1"/>
              <a:t>Serverless</a:t>
            </a:r>
            <a:r>
              <a:rPr lang="uk-UA" sz="2400" b="1" dirty="0"/>
              <a:t> </a:t>
            </a:r>
            <a:r>
              <a:rPr lang="uk-UA" sz="2400" b="1" dirty="0" err="1"/>
              <a:t>Is</a:t>
            </a:r>
            <a:r>
              <a:rPr lang="uk-UA" sz="2400" b="1" dirty="0"/>
              <a:t> </a:t>
            </a:r>
            <a:r>
              <a:rPr lang="uk-UA" sz="2400" b="1" dirty="0" err="1"/>
              <a:t>More</a:t>
            </a:r>
            <a:r>
              <a:rPr lang="uk-UA" sz="2400" b="1" dirty="0"/>
              <a:t>: </a:t>
            </a:r>
            <a:r>
              <a:rPr lang="uk-UA" sz="2400" b="1" dirty="0" err="1"/>
              <a:t>From</a:t>
            </a:r>
            <a:r>
              <a:rPr lang="uk-UA" sz="2400" b="1" dirty="0"/>
              <a:t> </a:t>
            </a:r>
            <a:r>
              <a:rPr lang="uk-UA" sz="2400" b="1" dirty="0" err="1"/>
              <a:t>PaaS</a:t>
            </a:r>
            <a:r>
              <a:rPr lang="uk-UA" sz="2400" b="1" dirty="0"/>
              <a:t> </a:t>
            </a:r>
            <a:r>
              <a:rPr lang="uk-UA" sz="2400" b="1" dirty="0" err="1"/>
              <a:t>to</a:t>
            </a:r>
            <a:r>
              <a:rPr lang="uk-UA" sz="2400" b="1" dirty="0"/>
              <a:t> </a:t>
            </a:r>
            <a:r>
              <a:rPr lang="uk-UA" sz="2400" b="1" dirty="0" err="1"/>
              <a:t>Present</a:t>
            </a:r>
            <a:r>
              <a:rPr lang="uk-UA" sz="2400" b="1" dirty="0"/>
              <a:t> </a:t>
            </a:r>
            <a:r>
              <a:rPr lang="uk-UA" sz="2400" b="1" dirty="0" err="1"/>
              <a:t>Cloud</a:t>
            </a:r>
            <a:r>
              <a:rPr lang="uk-UA" sz="2400" b="1" dirty="0"/>
              <a:t> </a:t>
            </a:r>
            <a:r>
              <a:rPr lang="uk-UA" sz="2400" b="1" dirty="0" err="1"/>
              <a:t>Computing</a:t>
            </a:r>
            <a:endParaRPr lang="uk-UA" dirty="0"/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1908048" y="3346704"/>
            <a:ext cx="8375904" cy="26930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9304"/>
            <a:ext cx="10515600" cy="4887659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В </a:t>
            </a:r>
            <a:r>
              <a:rPr lang="ru-RU" dirty="0" err="1"/>
              <a:t>статт</a:t>
            </a:r>
            <a:r>
              <a:rPr lang="uk-UA" dirty="0"/>
              <a:t>і описано</a:t>
            </a:r>
            <a:r>
              <a:rPr lang="uk-UA" dirty="0" smtClean="0"/>
              <a:t>:</a:t>
            </a:r>
          </a:p>
          <a:p>
            <a:r>
              <a:rPr lang="uk-UA" dirty="0" smtClean="0"/>
              <a:t>Проблеми найпоширеніших </a:t>
            </a:r>
            <a:r>
              <a:rPr lang="uk-UA" dirty="0" err="1" smtClean="0"/>
              <a:t>клауд</a:t>
            </a:r>
            <a:r>
              <a:rPr lang="uk-UA" dirty="0" smtClean="0"/>
              <a:t> </a:t>
            </a:r>
            <a:r>
              <a:rPr lang="uk-UA" dirty="0" err="1" smtClean="0"/>
              <a:t>архітектур</a:t>
            </a:r>
            <a:endParaRPr lang="uk-UA" dirty="0"/>
          </a:p>
          <a:p>
            <a:pPr lvl="0"/>
            <a:r>
              <a:rPr lang="uk-UA" dirty="0"/>
              <a:t>Що таке </a:t>
            </a:r>
            <a:r>
              <a:rPr lang="en-US" dirty="0" err="1"/>
              <a:t>Serverless</a:t>
            </a:r>
            <a:r>
              <a:rPr lang="en-US" dirty="0"/>
              <a:t> </a:t>
            </a:r>
            <a:r>
              <a:rPr lang="uk-UA" dirty="0"/>
              <a:t>і історія переходу до нього</a:t>
            </a:r>
          </a:p>
          <a:p>
            <a:pPr lvl="0"/>
            <a:r>
              <a:rPr lang="uk-UA" dirty="0"/>
              <a:t>Переваги такого підходу</a:t>
            </a:r>
          </a:p>
          <a:p>
            <a:pPr lvl="0"/>
            <a:r>
              <a:rPr lang="uk-UA" dirty="0"/>
              <a:t>Проблеми стандартизації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45430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4179"/>
          </a:xfrm>
        </p:spPr>
        <p:txBody>
          <a:bodyPr/>
          <a:lstStyle/>
          <a:p>
            <a:r>
              <a:rPr lang="uk-UA" sz="1600" dirty="0"/>
              <a:t>IEEE </a:t>
            </a:r>
            <a:r>
              <a:rPr lang="uk-UA" sz="1600" dirty="0" err="1"/>
              <a:t>Internet</a:t>
            </a:r>
            <a:r>
              <a:rPr lang="uk-UA" sz="1600" dirty="0"/>
              <a:t> </a:t>
            </a:r>
            <a:r>
              <a:rPr lang="uk-UA" sz="1600" dirty="0" err="1"/>
              <a:t>Computing</a:t>
            </a:r>
            <a:r>
              <a:rPr lang="en-US" sz="1600" dirty="0"/>
              <a:t>  </a:t>
            </a:r>
            <a:r>
              <a:rPr lang="uk-UA" sz="1600" dirty="0" err="1"/>
              <a:t>September</a:t>
            </a:r>
            <a:r>
              <a:rPr lang="uk-UA" sz="1600" dirty="0"/>
              <a:t>/</a:t>
            </a:r>
            <a:r>
              <a:rPr lang="uk-UA" sz="1600" dirty="0" err="1"/>
              <a:t>October</a:t>
            </a:r>
            <a:r>
              <a:rPr lang="uk-UA" sz="1600" dirty="0"/>
              <a:t> </a:t>
            </a:r>
            <a:r>
              <a:rPr lang="uk-UA" sz="1600" dirty="0" smtClean="0"/>
              <a:t>2018</a:t>
            </a:r>
            <a:r>
              <a:rPr lang="uk-UA" sz="1600" dirty="0">
                <a:solidFill>
                  <a:prstClr val="black"/>
                </a:solidFill>
              </a:rPr>
              <a:t/>
            </a:r>
            <a:br>
              <a:rPr lang="uk-UA" sz="1600" dirty="0">
                <a:solidFill>
                  <a:prstClr val="black"/>
                </a:solidFill>
              </a:rPr>
            </a:br>
            <a:r>
              <a:rPr lang="uk-UA" sz="1600" dirty="0" err="1"/>
              <a:t>Erwin</a:t>
            </a:r>
            <a:r>
              <a:rPr lang="uk-UA" sz="1600" dirty="0"/>
              <a:t> </a:t>
            </a:r>
            <a:r>
              <a:rPr lang="uk-UA" sz="1600" dirty="0" err="1"/>
              <a:t>van</a:t>
            </a:r>
            <a:r>
              <a:rPr lang="uk-UA" sz="1600" dirty="0"/>
              <a:t> </a:t>
            </a:r>
            <a:r>
              <a:rPr lang="uk-UA" sz="1600" dirty="0" err="1"/>
              <a:t>Eyk</a:t>
            </a:r>
            <a:r>
              <a:rPr lang="uk-UA" sz="1600" dirty="0"/>
              <a:t>  </a:t>
            </a:r>
            <a:r>
              <a:rPr lang="uk-UA" sz="1600" dirty="0" err="1"/>
              <a:t>Delft</a:t>
            </a:r>
            <a:r>
              <a:rPr lang="uk-UA" sz="1600" dirty="0"/>
              <a:t> </a:t>
            </a:r>
            <a:r>
              <a:rPr lang="uk-UA" sz="1600" dirty="0" err="1"/>
              <a:t>University</a:t>
            </a:r>
            <a:r>
              <a:rPr lang="uk-UA" sz="1600" dirty="0"/>
              <a:t> </a:t>
            </a:r>
            <a:r>
              <a:rPr lang="uk-UA" sz="1600" dirty="0" err="1"/>
              <a:t>of</a:t>
            </a:r>
            <a:r>
              <a:rPr lang="uk-UA" sz="1600" dirty="0"/>
              <a:t> </a:t>
            </a:r>
            <a:r>
              <a:rPr lang="uk-UA" sz="1600" dirty="0" err="1"/>
              <a:t>Technology</a:t>
            </a:r>
            <a:r>
              <a:rPr lang="en-US" sz="1600" dirty="0"/>
              <a:t>, </a:t>
            </a:r>
            <a:r>
              <a:rPr lang="uk-UA" sz="1600" dirty="0"/>
              <a:t> </a:t>
            </a:r>
            <a:r>
              <a:rPr lang="uk-UA" sz="1600" dirty="0" err="1"/>
              <a:t>Lucian</a:t>
            </a:r>
            <a:r>
              <a:rPr lang="uk-UA" sz="1600" dirty="0"/>
              <a:t> </a:t>
            </a:r>
            <a:r>
              <a:rPr lang="uk-UA" sz="1600" dirty="0" err="1"/>
              <a:t>Toader</a:t>
            </a:r>
            <a:r>
              <a:rPr lang="uk-UA" sz="1600" dirty="0"/>
              <a:t>  </a:t>
            </a:r>
            <a:r>
              <a:rPr lang="uk-UA" sz="1600" dirty="0" err="1"/>
              <a:t>Vrije</a:t>
            </a:r>
            <a:r>
              <a:rPr lang="uk-UA" sz="1600" dirty="0"/>
              <a:t> </a:t>
            </a:r>
            <a:r>
              <a:rPr lang="uk-UA" sz="1600" dirty="0" err="1"/>
              <a:t>Universiteit</a:t>
            </a:r>
            <a:r>
              <a:rPr lang="uk-UA" sz="1600" dirty="0"/>
              <a:t> </a:t>
            </a:r>
            <a:r>
              <a:rPr lang="uk-UA" sz="1600" dirty="0" err="1"/>
              <a:t>Amsterdam</a:t>
            </a:r>
            <a:r>
              <a:rPr lang="en-US" sz="1600" dirty="0"/>
              <a:t>,</a:t>
            </a:r>
            <a:r>
              <a:rPr lang="uk-UA" sz="4000" dirty="0">
                <a:solidFill>
                  <a:prstClr val="black"/>
                </a:solidFill>
              </a:rPr>
              <a:t/>
            </a:r>
            <a:br>
              <a:rPr lang="uk-UA" sz="4000" dirty="0">
                <a:solidFill>
                  <a:prstClr val="black"/>
                </a:solidFill>
              </a:rPr>
            </a:br>
            <a:r>
              <a:rPr lang="uk-UA" sz="2400" b="1" dirty="0" err="1"/>
              <a:t>Serverless</a:t>
            </a:r>
            <a:r>
              <a:rPr lang="uk-UA" sz="2400" b="1" dirty="0"/>
              <a:t> </a:t>
            </a:r>
            <a:r>
              <a:rPr lang="uk-UA" sz="2400" b="1" dirty="0" err="1"/>
              <a:t>Is</a:t>
            </a:r>
            <a:r>
              <a:rPr lang="uk-UA" sz="2400" b="1" dirty="0"/>
              <a:t> </a:t>
            </a:r>
            <a:r>
              <a:rPr lang="uk-UA" sz="2400" b="1" dirty="0" err="1"/>
              <a:t>More</a:t>
            </a:r>
            <a:r>
              <a:rPr lang="uk-UA" sz="2400" b="1" dirty="0"/>
              <a:t>: </a:t>
            </a:r>
            <a:r>
              <a:rPr lang="uk-UA" sz="2400" b="1" dirty="0" err="1"/>
              <a:t>From</a:t>
            </a:r>
            <a:r>
              <a:rPr lang="uk-UA" sz="2400" b="1" dirty="0"/>
              <a:t> </a:t>
            </a:r>
            <a:r>
              <a:rPr lang="uk-UA" sz="2400" b="1" dirty="0" err="1"/>
              <a:t>PaaS</a:t>
            </a:r>
            <a:r>
              <a:rPr lang="uk-UA" sz="2400" b="1" dirty="0"/>
              <a:t> </a:t>
            </a:r>
            <a:r>
              <a:rPr lang="uk-UA" sz="2400" b="1" dirty="0" err="1"/>
              <a:t>to</a:t>
            </a:r>
            <a:r>
              <a:rPr lang="uk-UA" sz="2400" b="1" dirty="0"/>
              <a:t> </a:t>
            </a:r>
            <a:r>
              <a:rPr lang="uk-UA" sz="2400" b="1" dirty="0" err="1"/>
              <a:t>Present</a:t>
            </a:r>
            <a:r>
              <a:rPr lang="uk-UA" sz="2400" b="1" dirty="0"/>
              <a:t> </a:t>
            </a:r>
            <a:r>
              <a:rPr lang="uk-UA" sz="2400" b="1" dirty="0" err="1"/>
              <a:t>Cloud</a:t>
            </a:r>
            <a:r>
              <a:rPr lang="uk-UA" sz="2400" b="1" dirty="0"/>
              <a:t> </a:t>
            </a:r>
            <a:r>
              <a:rPr lang="uk-UA" sz="2400" b="1" dirty="0" err="1"/>
              <a:t>Computing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9305"/>
            <a:ext cx="8013970" cy="2951956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32754" y="1542223"/>
            <a:ext cx="10321046" cy="4664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203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5658"/>
          </a:xfrm>
        </p:spPr>
        <p:txBody>
          <a:bodyPr>
            <a:normAutofit/>
          </a:bodyPr>
          <a:lstStyle/>
          <a:p>
            <a:r>
              <a:rPr lang="uk-UA" sz="1600" dirty="0" err="1"/>
              <a:t>Computing</a:t>
            </a:r>
            <a:r>
              <a:rPr lang="uk-UA" sz="1600" dirty="0"/>
              <a:t> </a:t>
            </a:r>
            <a:r>
              <a:rPr lang="uk-UA" sz="1600" dirty="0" err="1"/>
              <a:t>in</a:t>
            </a:r>
            <a:r>
              <a:rPr lang="uk-UA" sz="1600" dirty="0"/>
              <a:t> </a:t>
            </a:r>
            <a:r>
              <a:rPr lang="uk-UA" sz="1600" dirty="0" err="1"/>
              <a:t>Science</a:t>
            </a:r>
            <a:r>
              <a:rPr lang="uk-UA" sz="1600" dirty="0"/>
              <a:t> &amp; </a:t>
            </a:r>
            <a:r>
              <a:rPr lang="uk-UA" sz="1600" dirty="0" err="1"/>
              <a:t>Engineering</a:t>
            </a:r>
            <a:r>
              <a:rPr lang="uk-UA" sz="1600" dirty="0"/>
              <a:t> </a:t>
            </a:r>
            <a:r>
              <a:rPr lang="en-US" sz="1600" dirty="0"/>
              <a:t>IEEE </a:t>
            </a:r>
            <a:r>
              <a:rPr lang="en-US" sz="1600" dirty="0" smtClean="0"/>
              <a:t>2018</a:t>
            </a:r>
            <a:r>
              <a:rPr lang="uk-UA" sz="1600" dirty="0" smtClean="0">
                <a:solidFill>
                  <a:prstClr val="black"/>
                </a:solidFill>
              </a:rPr>
              <a:t/>
            </a:r>
            <a:br>
              <a:rPr lang="uk-UA" sz="1600" dirty="0" smtClean="0">
                <a:solidFill>
                  <a:prstClr val="black"/>
                </a:solidFill>
              </a:rPr>
            </a:br>
            <a:r>
              <a:rPr lang="en-US" sz="1600" dirty="0" err="1" smtClean="0">
                <a:solidFill>
                  <a:prstClr val="black"/>
                </a:solidFill>
              </a:rPr>
              <a:t>Pari</a:t>
            </a:r>
            <a:r>
              <a:rPr lang="en-US" sz="1600" dirty="0">
                <a:solidFill>
                  <a:prstClr val="black"/>
                </a:solidFill>
              </a:rPr>
              <a:t>, </a:t>
            </a:r>
            <a:r>
              <a:rPr lang="en-US" sz="1600" dirty="0" err="1">
                <a:solidFill>
                  <a:prstClr val="black"/>
                </a:solidFill>
              </a:rPr>
              <a:t>Dr</a:t>
            </a:r>
            <a:r>
              <a:rPr lang="en-US" sz="1600" dirty="0">
                <a:solidFill>
                  <a:prstClr val="black"/>
                </a:solidFill>
              </a:rPr>
              <a:t> M. Sandhya </a:t>
            </a:r>
            <a:r>
              <a:rPr lang="uk-UA" sz="1600" dirty="0" smtClean="0">
                <a:solidFill>
                  <a:prstClr val="black"/>
                </a:solidFill>
              </a:rPr>
              <a:t>,  </a:t>
            </a:r>
            <a:r>
              <a:rPr lang="en-US" sz="1600" dirty="0" smtClean="0">
                <a:solidFill>
                  <a:prstClr val="black"/>
                </a:solidFill>
              </a:rPr>
              <a:t>Crescent </a:t>
            </a:r>
            <a:r>
              <a:rPr lang="en-US" sz="1600" dirty="0">
                <a:solidFill>
                  <a:prstClr val="black"/>
                </a:solidFill>
              </a:rPr>
              <a:t>Institute of Science &amp; Technology, Chennai, </a:t>
            </a:r>
            <a:r>
              <a:rPr lang="en-US" sz="1600" dirty="0" smtClean="0">
                <a:solidFill>
                  <a:prstClr val="black"/>
                </a:solidFill>
              </a:rPr>
              <a:t>India</a:t>
            </a:r>
            <a:r>
              <a:rPr lang="uk-UA" sz="4000" dirty="0" smtClean="0">
                <a:solidFill>
                  <a:prstClr val="black"/>
                </a:solidFill>
              </a:rPr>
              <a:t/>
            </a:r>
            <a:br>
              <a:rPr lang="uk-UA" sz="4000" dirty="0" smtClean="0">
                <a:solidFill>
                  <a:prstClr val="black"/>
                </a:solidFill>
              </a:rPr>
            </a:br>
            <a:r>
              <a:rPr lang="en-US" sz="2400" b="1" dirty="0" smtClean="0"/>
              <a:t>A Multi-Tier Stacked Ensemble Algorithm for Improving Classification Accuracy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 err="1" smtClean="0"/>
              <a:t>статті</a:t>
            </a:r>
            <a:r>
              <a:rPr lang="ru-RU" dirty="0" smtClean="0"/>
              <a:t> </a:t>
            </a:r>
            <a:r>
              <a:rPr lang="ru-RU" dirty="0"/>
              <a:t>описано як </a:t>
            </a:r>
            <a:r>
              <a:rPr lang="ru-RU" dirty="0" err="1"/>
              <a:t>розширюють</a:t>
            </a:r>
            <a:r>
              <a:rPr lang="ru-RU" dirty="0"/>
              <a:t> </a:t>
            </a:r>
            <a:r>
              <a:rPr lang="ru-RU" dirty="0" smtClean="0"/>
              <a:t>SE (</a:t>
            </a:r>
            <a:r>
              <a:rPr lang="ru-RU" dirty="0" err="1"/>
              <a:t>Stacked</a:t>
            </a:r>
            <a:r>
              <a:rPr lang="ru-RU" dirty="0"/>
              <a:t> </a:t>
            </a:r>
            <a:r>
              <a:rPr lang="ru-RU" dirty="0" err="1"/>
              <a:t>Ensemble</a:t>
            </a:r>
            <a:r>
              <a:rPr lang="ru-RU" dirty="0" smtClean="0"/>
              <a:t>) </a:t>
            </a:r>
            <a:r>
              <a:rPr lang="ru-RU" dirty="0"/>
              <a:t>та </a:t>
            </a:r>
            <a:r>
              <a:rPr lang="ru-RU" dirty="0" err="1"/>
              <a:t>пропонують</a:t>
            </a:r>
            <a:r>
              <a:rPr lang="ru-RU" dirty="0"/>
              <a:t> алгоритм </a:t>
            </a:r>
            <a:r>
              <a:rPr lang="ru-RU" dirty="0" err="1"/>
              <a:t>багатоступеневого</a:t>
            </a:r>
            <a:r>
              <a:rPr lang="ru-RU" dirty="0"/>
              <a:t> </a:t>
            </a:r>
            <a:r>
              <a:rPr lang="ru-RU" dirty="0" err="1"/>
              <a:t>складеного</a:t>
            </a:r>
            <a:r>
              <a:rPr lang="ru-RU" dirty="0"/>
              <a:t> ансамблю (MTSE) з </a:t>
            </a:r>
            <a:r>
              <a:rPr lang="ru-RU" dirty="0" err="1"/>
              <a:t>трьома</a:t>
            </a:r>
            <a:r>
              <a:rPr lang="ru-RU" dirty="0"/>
              <a:t> </a:t>
            </a:r>
            <a:r>
              <a:rPr lang="ru-RU" dirty="0" err="1"/>
              <a:t>рівнями</a:t>
            </a:r>
            <a:r>
              <a:rPr lang="ru-RU" dirty="0"/>
              <a:t>, а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/>
              <a:t>базовий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, ансамбль і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 smtClean="0"/>
              <a:t>узагальнення</a:t>
            </a:r>
            <a:r>
              <a:rPr lang="ru-RU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55634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5658"/>
          </a:xfrm>
        </p:spPr>
        <p:txBody>
          <a:bodyPr>
            <a:normAutofit/>
          </a:bodyPr>
          <a:lstStyle/>
          <a:p>
            <a:r>
              <a:rPr lang="uk-UA" sz="1600" dirty="0" err="1"/>
              <a:t>Computing</a:t>
            </a:r>
            <a:r>
              <a:rPr lang="uk-UA" sz="1600" dirty="0"/>
              <a:t> </a:t>
            </a:r>
            <a:r>
              <a:rPr lang="uk-UA" sz="1600" dirty="0" err="1"/>
              <a:t>in</a:t>
            </a:r>
            <a:r>
              <a:rPr lang="uk-UA" sz="1600" dirty="0"/>
              <a:t> </a:t>
            </a:r>
            <a:r>
              <a:rPr lang="uk-UA" sz="1600" dirty="0" err="1"/>
              <a:t>Science</a:t>
            </a:r>
            <a:r>
              <a:rPr lang="uk-UA" sz="1600" dirty="0"/>
              <a:t> &amp; </a:t>
            </a:r>
            <a:r>
              <a:rPr lang="uk-UA" sz="1600" dirty="0" err="1"/>
              <a:t>Engineering</a:t>
            </a:r>
            <a:r>
              <a:rPr lang="uk-UA" sz="1600" dirty="0"/>
              <a:t> </a:t>
            </a:r>
            <a:r>
              <a:rPr lang="en-US" sz="1600" dirty="0"/>
              <a:t>IEEE </a:t>
            </a:r>
            <a:r>
              <a:rPr lang="en-US" sz="1600" dirty="0" smtClean="0"/>
              <a:t>2018</a:t>
            </a:r>
            <a:r>
              <a:rPr lang="uk-UA" sz="1600" dirty="0" smtClean="0">
                <a:solidFill>
                  <a:prstClr val="black"/>
                </a:solidFill>
              </a:rPr>
              <a:t/>
            </a:r>
            <a:br>
              <a:rPr lang="uk-UA" sz="1600" dirty="0" smtClean="0">
                <a:solidFill>
                  <a:prstClr val="black"/>
                </a:solidFill>
              </a:rPr>
            </a:br>
            <a:r>
              <a:rPr lang="en-US" sz="1600" dirty="0" err="1" smtClean="0">
                <a:solidFill>
                  <a:prstClr val="black"/>
                </a:solidFill>
              </a:rPr>
              <a:t>Pari</a:t>
            </a:r>
            <a:r>
              <a:rPr lang="en-US" sz="1600" dirty="0">
                <a:solidFill>
                  <a:prstClr val="black"/>
                </a:solidFill>
              </a:rPr>
              <a:t>, </a:t>
            </a:r>
            <a:r>
              <a:rPr lang="en-US" sz="1600" dirty="0" err="1">
                <a:solidFill>
                  <a:prstClr val="black"/>
                </a:solidFill>
              </a:rPr>
              <a:t>Dr</a:t>
            </a:r>
            <a:r>
              <a:rPr lang="en-US" sz="1600" dirty="0">
                <a:solidFill>
                  <a:prstClr val="black"/>
                </a:solidFill>
              </a:rPr>
              <a:t> M. Sandhya </a:t>
            </a:r>
            <a:r>
              <a:rPr lang="uk-UA" sz="1600" dirty="0" smtClean="0">
                <a:solidFill>
                  <a:prstClr val="black"/>
                </a:solidFill>
              </a:rPr>
              <a:t>,  </a:t>
            </a:r>
            <a:r>
              <a:rPr lang="en-US" sz="1600" dirty="0" smtClean="0">
                <a:solidFill>
                  <a:prstClr val="black"/>
                </a:solidFill>
              </a:rPr>
              <a:t>Crescent </a:t>
            </a:r>
            <a:r>
              <a:rPr lang="en-US" sz="1600" dirty="0">
                <a:solidFill>
                  <a:prstClr val="black"/>
                </a:solidFill>
              </a:rPr>
              <a:t>Institute of Science &amp; Technology, Chennai, </a:t>
            </a:r>
            <a:r>
              <a:rPr lang="en-US" sz="1600" dirty="0" smtClean="0">
                <a:solidFill>
                  <a:prstClr val="black"/>
                </a:solidFill>
              </a:rPr>
              <a:t>India</a:t>
            </a:r>
            <a:r>
              <a:rPr lang="uk-UA" sz="4000" dirty="0" smtClean="0">
                <a:solidFill>
                  <a:prstClr val="black"/>
                </a:solidFill>
              </a:rPr>
              <a:t/>
            </a:r>
            <a:br>
              <a:rPr lang="uk-UA" sz="4000" dirty="0" smtClean="0">
                <a:solidFill>
                  <a:prstClr val="black"/>
                </a:solidFill>
              </a:rPr>
            </a:br>
            <a:r>
              <a:rPr lang="en-US" sz="2400" b="1" dirty="0" smtClean="0"/>
              <a:t>A Multi-Tier Stacked Ensemble Algorithm for Improving Classification Accuracy</a:t>
            </a:r>
            <a:endParaRPr lang="uk-U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0012" y="1400784"/>
            <a:ext cx="4371975" cy="452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344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5658"/>
          </a:xfrm>
        </p:spPr>
        <p:txBody>
          <a:bodyPr>
            <a:normAutofit/>
          </a:bodyPr>
          <a:lstStyle/>
          <a:p>
            <a:r>
              <a:rPr lang="uk-UA" sz="1600" dirty="0" err="1"/>
              <a:t>Computing</a:t>
            </a:r>
            <a:r>
              <a:rPr lang="uk-UA" sz="1600" dirty="0"/>
              <a:t> </a:t>
            </a:r>
            <a:r>
              <a:rPr lang="uk-UA" sz="1600" dirty="0" err="1"/>
              <a:t>in</a:t>
            </a:r>
            <a:r>
              <a:rPr lang="uk-UA" sz="1600" dirty="0"/>
              <a:t> </a:t>
            </a:r>
            <a:r>
              <a:rPr lang="uk-UA" sz="1600" dirty="0" err="1"/>
              <a:t>Science</a:t>
            </a:r>
            <a:r>
              <a:rPr lang="uk-UA" sz="1600" dirty="0"/>
              <a:t> &amp; </a:t>
            </a:r>
            <a:r>
              <a:rPr lang="uk-UA" sz="1600" dirty="0" err="1"/>
              <a:t>Engineering</a:t>
            </a:r>
            <a:r>
              <a:rPr lang="uk-UA" sz="1600" dirty="0"/>
              <a:t> </a:t>
            </a:r>
            <a:r>
              <a:rPr lang="en-US" sz="1600" dirty="0"/>
              <a:t>IEEE </a:t>
            </a:r>
            <a:r>
              <a:rPr lang="en-US" sz="1600" dirty="0" smtClean="0"/>
              <a:t>2018</a:t>
            </a:r>
            <a:r>
              <a:rPr lang="uk-UA" sz="1600" dirty="0" smtClean="0">
                <a:solidFill>
                  <a:prstClr val="black"/>
                </a:solidFill>
              </a:rPr>
              <a:t/>
            </a:r>
            <a:br>
              <a:rPr lang="uk-UA" sz="1600" dirty="0" smtClean="0">
                <a:solidFill>
                  <a:prstClr val="black"/>
                </a:solidFill>
              </a:rPr>
            </a:br>
            <a:r>
              <a:rPr lang="en-US" sz="1600" dirty="0" err="1" smtClean="0">
                <a:solidFill>
                  <a:prstClr val="black"/>
                </a:solidFill>
              </a:rPr>
              <a:t>Pari</a:t>
            </a:r>
            <a:r>
              <a:rPr lang="en-US" sz="1600" dirty="0">
                <a:solidFill>
                  <a:prstClr val="black"/>
                </a:solidFill>
              </a:rPr>
              <a:t>, </a:t>
            </a:r>
            <a:r>
              <a:rPr lang="en-US" sz="1600" dirty="0" err="1">
                <a:solidFill>
                  <a:prstClr val="black"/>
                </a:solidFill>
              </a:rPr>
              <a:t>Dr</a:t>
            </a:r>
            <a:r>
              <a:rPr lang="en-US" sz="1600" dirty="0">
                <a:solidFill>
                  <a:prstClr val="black"/>
                </a:solidFill>
              </a:rPr>
              <a:t> M. Sandhya </a:t>
            </a:r>
            <a:r>
              <a:rPr lang="uk-UA" sz="1600" dirty="0" smtClean="0">
                <a:solidFill>
                  <a:prstClr val="black"/>
                </a:solidFill>
              </a:rPr>
              <a:t>,  </a:t>
            </a:r>
            <a:r>
              <a:rPr lang="en-US" sz="1600" dirty="0" smtClean="0">
                <a:solidFill>
                  <a:prstClr val="black"/>
                </a:solidFill>
              </a:rPr>
              <a:t>Crescent </a:t>
            </a:r>
            <a:r>
              <a:rPr lang="en-US" sz="1600" dirty="0">
                <a:solidFill>
                  <a:prstClr val="black"/>
                </a:solidFill>
              </a:rPr>
              <a:t>Institute of Science &amp; Technology, Chennai, </a:t>
            </a:r>
            <a:r>
              <a:rPr lang="en-US" sz="1600" dirty="0" smtClean="0">
                <a:solidFill>
                  <a:prstClr val="black"/>
                </a:solidFill>
              </a:rPr>
              <a:t>India</a:t>
            </a:r>
            <a:r>
              <a:rPr lang="uk-UA" sz="4000" dirty="0" smtClean="0">
                <a:solidFill>
                  <a:prstClr val="black"/>
                </a:solidFill>
              </a:rPr>
              <a:t/>
            </a:r>
            <a:br>
              <a:rPr lang="uk-UA" sz="4000" dirty="0" smtClean="0">
                <a:solidFill>
                  <a:prstClr val="black"/>
                </a:solidFill>
              </a:rPr>
            </a:br>
            <a:r>
              <a:rPr lang="en-US" sz="2400" b="1" dirty="0" smtClean="0"/>
              <a:t>A Multi-Tier Stacked Ensemble Algorithm for Improving Classification Accuracy</a:t>
            </a:r>
            <a:endParaRPr lang="uk-UA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00399" y="1498061"/>
            <a:ext cx="5454940" cy="4776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554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5658"/>
          </a:xfrm>
        </p:spPr>
        <p:txBody>
          <a:bodyPr>
            <a:normAutofit/>
          </a:bodyPr>
          <a:lstStyle/>
          <a:p>
            <a:r>
              <a:rPr lang="uk-UA" sz="1600" dirty="0" err="1"/>
              <a:t>Computing</a:t>
            </a:r>
            <a:r>
              <a:rPr lang="uk-UA" sz="1600" dirty="0"/>
              <a:t> </a:t>
            </a:r>
            <a:r>
              <a:rPr lang="uk-UA" sz="1600" dirty="0" err="1"/>
              <a:t>in</a:t>
            </a:r>
            <a:r>
              <a:rPr lang="uk-UA" sz="1600" dirty="0"/>
              <a:t> </a:t>
            </a:r>
            <a:r>
              <a:rPr lang="uk-UA" sz="1600" dirty="0" err="1"/>
              <a:t>Science</a:t>
            </a:r>
            <a:r>
              <a:rPr lang="uk-UA" sz="1600" dirty="0"/>
              <a:t> &amp; </a:t>
            </a:r>
            <a:r>
              <a:rPr lang="uk-UA" sz="1600" dirty="0" err="1"/>
              <a:t>Engineering</a:t>
            </a:r>
            <a:r>
              <a:rPr lang="uk-UA" sz="1600" dirty="0"/>
              <a:t> </a:t>
            </a:r>
            <a:r>
              <a:rPr lang="en-US" sz="1600" dirty="0"/>
              <a:t>IEEE </a:t>
            </a:r>
            <a:r>
              <a:rPr lang="en-US" sz="1600" dirty="0" smtClean="0"/>
              <a:t>2018</a:t>
            </a:r>
            <a:r>
              <a:rPr lang="uk-UA" sz="1600" dirty="0" smtClean="0">
                <a:solidFill>
                  <a:prstClr val="black"/>
                </a:solidFill>
              </a:rPr>
              <a:t/>
            </a:r>
            <a:br>
              <a:rPr lang="uk-UA" sz="1600" dirty="0" smtClean="0">
                <a:solidFill>
                  <a:prstClr val="black"/>
                </a:solidFill>
              </a:rPr>
            </a:br>
            <a:r>
              <a:rPr lang="en-US" sz="1600" dirty="0" err="1" smtClean="0">
                <a:solidFill>
                  <a:prstClr val="black"/>
                </a:solidFill>
              </a:rPr>
              <a:t>Pari</a:t>
            </a:r>
            <a:r>
              <a:rPr lang="en-US" sz="1600" dirty="0">
                <a:solidFill>
                  <a:prstClr val="black"/>
                </a:solidFill>
              </a:rPr>
              <a:t>, </a:t>
            </a:r>
            <a:r>
              <a:rPr lang="en-US" sz="1600" dirty="0" err="1">
                <a:solidFill>
                  <a:prstClr val="black"/>
                </a:solidFill>
              </a:rPr>
              <a:t>Dr</a:t>
            </a:r>
            <a:r>
              <a:rPr lang="en-US" sz="1600" dirty="0">
                <a:solidFill>
                  <a:prstClr val="black"/>
                </a:solidFill>
              </a:rPr>
              <a:t> M. Sandhya </a:t>
            </a:r>
            <a:r>
              <a:rPr lang="uk-UA" sz="1600" dirty="0" smtClean="0">
                <a:solidFill>
                  <a:prstClr val="black"/>
                </a:solidFill>
              </a:rPr>
              <a:t>,  </a:t>
            </a:r>
            <a:r>
              <a:rPr lang="en-US" sz="1600" dirty="0" smtClean="0">
                <a:solidFill>
                  <a:prstClr val="black"/>
                </a:solidFill>
              </a:rPr>
              <a:t>Crescent </a:t>
            </a:r>
            <a:r>
              <a:rPr lang="en-US" sz="1600" dirty="0">
                <a:solidFill>
                  <a:prstClr val="black"/>
                </a:solidFill>
              </a:rPr>
              <a:t>Institute of Science &amp; Technology, Chennai, </a:t>
            </a:r>
            <a:r>
              <a:rPr lang="en-US" sz="1600" dirty="0" smtClean="0">
                <a:solidFill>
                  <a:prstClr val="black"/>
                </a:solidFill>
              </a:rPr>
              <a:t>India</a:t>
            </a:r>
            <a:r>
              <a:rPr lang="uk-UA" sz="4000" dirty="0" smtClean="0">
                <a:solidFill>
                  <a:prstClr val="black"/>
                </a:solidFill>
              </a:rPr>
              <a:t/>
            </a:r>
            <a:br>
              <a:rPr lang="uk-UA" sz="4000" dirty="0" smtClean="0">
                <a:solidFill>
                  <a:prstClr val="black"/>
                </a:solidFill>
              </a:rPr>
            </a:br>
            <a:r>
              <a:rPr lang="en-US" sz="2400" b="1" dirty="0" smtClean="0"/>
              <a:t>A Multi-Tier Stacked Ensemble Algorithm for Improving Classification Accuracy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err="1"/>
              <a:t>Базовий</a:t>
            </a:r>
            <a:r>
              <a:rPr lang="ru-RU" sz="2400" dirty="0"/>
              <a:t> </a:t>
            </a:r>
            <a:r>
              <a:rPr lang="ru-RU" sz="2400" dirty="0" err="1"/>
              <a:t>рівень</a:t>
            </a:r>
            <a:r>
              <a:rPr lang="ru-RU" sz="2400" dirty="0"/>
              <a:t> </a:t>
            </a:r>
            <a:r>
              <a:rPr lang="ru-RU" sz="2400" dirty="0" err="1"/>
              <a:t>використовує</a:t>
            </a:r>
            <a:r>
              <a:rPr lang="ru-RU" sz="2400" dirty="0"/>
              <a:t> </a:t>
            </a:r>
            <a:r>
              <a:rPr lang="ru-RU" sz="2400" dirty="0" err="1"/>
              <a:t>традиційні</a:t>
            </a:r>
            <a:r>
              <a:rPr lang="ru-RU" sz="2400" dirty="0"/>
              <a:t> </a:t>
            </a:r>
            <a:r>
              <a:rPr lang="ru-RU" sz="2400" dirty="0" err="1"/>
              <a:t>класифікатори</a:t>
            </a:r>
            <a:r>
              <a:rPr lang="ru-RU" sz="2400" dirty="0"/>
              <a:t> для </a:t>
            </a:r>
            <a:r>
              <a:rPr lang="ru-RU" sz="2400" dirty="0" err="1"/>
              <a:t>прогнозування</a:t>
            </a:r>
            <a:r>
              <a:rPr lang="ru-RU" sz="2400" dirty="0"/>
              <a:t> </a:t>
            </a:r>
            <a:r>
              <a:rPr lang="ru-RU" sz="2400" dirty="0" smtClean="0"/>
              <a:t>і </a:t>
            </a:r>
            <a:r>
              <a:rPr lang="ru-RU" sz="2400" dirty="0" err="1" smtClean="0"/>
              <a:t>встановлення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міток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10-кратна </a:t>
            </a:r>
            <a:r>
              <a:rPr lang="ru-RU" sz="2400" dirty="0" err="1"/>
              <a:t>крос-валідація</a:t>
            </a:r>
            <a:r>
              <a:rPr lang="ru-RU" sz="2400" dirty="0"/>
              <a:t> </a:t>
            </a:r>
            <a:r>
              <a:rPr lang="ru-RU" sz="2400" dirty="0" err="1"/>
              <a:t>використовується</a:t>
            </a:r>
            <a:r>
              <a:rPr lang="ru-RU" sz="2400" dirty="0"/>
              <a:t> для </a:t>
            </a:r>
            <a:r>
              <a:rPr lang="ru-RU" sz="2400" dirty="0" err="1"/>
              <a:t>перевірки</a:t>
            </a:r>
            <a:r>
              <a:rPr lang="ru-RU" sz="2400" dirty="0"/>
              <a:t> моделей на </a:t>
            </a:r>
            <a:r>
              <a:rPr lang="ru-RU" sz="2400" dirty="0" err="1"/>
              <a:t>базових</a:t>
            </a:r>
            <a:r>
              <a:rPr lang="ru-RU" sz="2400" dirty="0"/>
              <a:t> </a:t>
            </a:r>
            <a:r>
              <a:rPr lang="ru-RU" sz="2400" dirty="0" err="1"/>
              <a:t>рівнях</a:t>
            </a:r>
            <a:r>
              <a:rPr lang="ru-RU" sz="2400" dirty="0" smtClean="0"/>
              <a:t>.</a:t>
            </a:r>
          </a:p>
          <a:p>
            <a:r>
              <a:rPr lang="ru-RU" sz="2400" dirty="0" err="1" smtClean="0"/>
              <a:t>Перехресно-підтверджені</a:t>
            </a:r>
            <a:r>
              <a:rPr lang="ru-RU" sz="2400" dirty="0" smtClean="0"/>
              <a:t> </a:t>
            </a:r>
            <a:r>
              <a:rPr lang="ru-RU" sz="2400" dirty="0" err="1"/>
              <a:t>прогнози</a:t>
            </a:r>
            <a:r>
              <a:rPr lang="ru-RU" sz="2400" dirty="0"/>
              <a:t> </a:t>
            </a:r>
            <a:r>
              <a:rPr lang="ru-RU" sz="2400" dirty="0" err="1"/>
              <a:t>об'єднуються</a:t>
            </a:r>
            <a:r>
              <a:rPr lang="ru-RU" sz="2400" dirty="0"/>
              <a:t> за </a:t>
            </a:r>
            <a:r>
              <a:rPr lang="ru-RU" sz="2400" dirty="0" err="1"/>
              <a:t>допомогою</a:t>
            </a:r>
            <a:r>
              <a:rPr lang="ru-RU" sz="2400" dirty="0"/>
              <a:t> </a:t>
            </a:r>
            <a:r>
              <a:rPr lang="ru-RU" sz="2400" dirty="0" err="1"/>
              <a:t>комбінаційних</a:t>
            </a:r>
            <a:r>
              <a:rPr lang="ru-RU" sz="2400" dirty="0"/>
              <a:t> схем на </a:t>
            </a:r>
            <a:r>
              <a:rPr lang="ru-RU" sz="2400" dirty="0" err="1"/>
              <a:t>наступному</a:t>
            </a:r>
            <a:r>
              <a:rPr lang="ru-RU" sz="2400" dirty="0"/>
              <a:t> </a:t>
            </a:r>
            <a:r>
              <a:rPr lang="ru-RU" sz="2400" dirty="0" err="1"/>
              <a:t>рівні</a:t>
            </a:r>
            <a:r>
              <a:rPr lang="ru-RU" sz="2400" dirty="0" smtClean="0"/>
              <a:t>.</a:t>
            </a:r>
          </a:p>
          <a:p>
            <a:r>
              <a:rPr lang="ru-RU" sz="2400" dirty="0" err="1" smtClean="0"/>
              <a:t>Прогнози</a:t>
            </a:r>
            <a:r>
              <a:rPr lang="ru-RU" sz="2400" dirty="0" smtClean="0"/>
              <a:t> </a:t>
            </a:r>
            <a:r>
              <a:rPr lang="ru-RU" sz="2400" dirty="0"/>
              <a:t>з </a:t>
            </a:r>
            <a:r>
              <a:rPr lang="ru-RU" sz="2400" dirty="0" err="1"/>
              <a:t>рівня</a:t>
            </a:r>
            <a:r>
              <a:rPr lang="ru-RU" sz="2400" dirty="0"/>
              <a:t> ансамблю </a:t>
            </a:r>
            <a:r>
              <a:rPr lang="ru-RU" sz="2400" dirty="0" err="1"/>
              <a:t>узагальнюються</a:t>
            </a:r>
            <a:r>
              <a:rPr lang="ru-RU" sz="2400" dirty="0"/>
              <a:t>, </a:t>
            </a:r>
            <a:r>
              <a:rPr lang="ru-RU" sz="2400" dirty="0" err="1"/>
              <a:t>використовуючи</a:t>
            </a:r>
            <a:r>
              <a:rPr lang="ru-RU" sz="2400" dirty="0"/>
              <a:t> мета-</a:t>
            </a:r>
            <a:r>
              <a:rPr lang="ru-RU" sz="2400" dirty="0" err="1"/>
              <a:t>навчання</a:t>
            </a:r>
            <a:r>
              <a:rPr lang="ru-RU" sz="2400" dirty="0"/>
              <a:t>, </a:t>
            </a:r>
            <a:r>
              <a:rPr lang="ru-RU" sz="2400" dirty="0" err="1"/>
              <a:t>щоб</a:t>
            </a:r>
            <a:r>
              <a:rPr lang="ru-RU" sz="2400" dirty="0"/>
              <a:t> </a:t>
            </a:r>
            <a:r>
              <a:rPr lang="ru-RU" sz="2400" dirty="0" err="1"/>
              <a:t>дати</a:t>
            </a:r>
            <a:r>
              <a:rPr lang="ru-RU" sz="2400" dirty="0"/>
              <a:t> </a:t>
            </a:r>
            <a:r>
              <a:rPr lang="ru-RU" sz="2400" dirty="0" err="1"/>
              <a:t>остаточне</a:t>
            </a:r>
            <a:r>
              <a:rPr lang="ru-RU" sz="2400" dirty="0"/>
              <a:t> </a:t>
            </a:r>
            <a:r>
              <a:rPr lang="ru-RU" sz="2400" dirty="0" err="1"/>
              <a:t>прогнозування</a:t>
            </a:r>
            <a:r>
              <a:rPr lang="ru-RU" sz="2400" dirty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721402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5658"/>
          </a:xfrm>
        </p:spPr>
        <p:txBody>
          <a:bodyPr>
            <a:normAutofit/>
          </a:bodyPr>
          <a:lstStyle/>
          <a:p>
            <a:r>
              <a:rPr lang="uk-UA" sz="1600" dirty="0" err="1"/>
              <a:t>Computing</a:t>
            </a:r>
            <a:r>
              <a:rPr lang="uk-UA" sz="1600" dirty="0"/>
              <a:t> </a:t>
            </a:r>
            <a:r>
              <a:rPr lang="uk-UA" sz="1600" dirty="0" err="1"/>
              <a:t>in</a:t>
            </a:r>
            <a:r>
              <a:rPr lang="uk-UA" sz="1600" dirty="0"/>
              <a:t> </a:t>
            </a:r>
            <a:r>
              <a:rPr lang="uk-UA" sz="1600" dirty="0" err="1"/>
              <a:t>Science</a:t>
            </a:r>
            <a:r>
              <a:rPr lang="uk-UA" sz="1600" dirty="0"/>
              <a:t> &amp; </a:t>
            </a:r>
            <a:r>
              <a:rPr lang="uk-UA" sz="1600" dirty="0" err="1"/>
              <a:t>Engineering</a:t>
            </a:r>
            <a:r>
              <a:rPr lang="uk-UA" sz="1600" dirty="0"/>
              <a:t> </a:t>
            </a:r>
            <a:r>
              <a:rPr lang="en-US" sz="1600" dirty="0"/>
              <a:t>IEEE </a:t>
            </a:r>
            <a:r>
              <a:rPr lang="en-US" sz="1600" dirty="0" smtClean="0"/>
              <a:t>2018</a:t>
            </a:r>
            <a:r>
              <a:rPr lang="uk-UA" sz="1600" dirty="0" smtClean="0">
                <a:solidFill>
                  <a:prstClr val="black"/>
                </a:solidFill>
              </a:rPr>
              <a:t/>
            </a:r>
            <a:br>
              <a:rPr lang="uk-UA" sz="1600" dirty="0" smtClean="0">
                <a:solidFill>
                  <a:prstClr val="black"/>
                </a:solidFill>
              </a:rPr>
            </a:br>
            <a:r>
              <a:rPr lang="en-US" sz="1600" dirty="0" err="1" smtClean="0">
                <a:solidFill>
                  <a:prstClr val="black"/>
                </a:solidFill>
              </a:rPr>
              <a:t>Pari</a:t>
            </a:r>
            <a:r>
              <a:rPr lang="en-US" sz="1600" dirty="0">
                <a:solidFill>
                  <a:prstClr val="black"/>
                </a:solidFill>
              </a:rPr>
              <a:t>, </a:t>
            </a:r>
            <a:r>
              <a:rPr lang="en-US" sz="1600" dirty="0" err="1">
                <a:solidFill>
                  <a:prstClr val="black"/>
                </a:solidFill>
              </a:rPr>
              <a:t>Dr</a:t>
            </a:r>
            <a:r>
              <a:rPr lang="en-US" sz="1600" dirty="0">
                <a:solidFill>
                  <a:prstClr val="black"/>
                </a:solidFill>
              </a:rPr>
              <a:t> M. Sandhya </a:t>
            </a:r>
            <a:r>
              <a:rPr lang="uk-UA" sz="1600" dirty="0" smtClean="0">
                <a:solidFill>
                  <a:prstClr val="black"/>
                </a:solidFill>
              </a:rPr>
              <a:t>,  </a:t>
            </a:r>
            <a:r>
              <a:rPr lang="en-US" sz="1600" dirty="0" smtClean="0">
                <a:solidFill>
                  <a:prstClr val="black"/>
                </a:solidFill>
              </a:rPr>
              <a:t>Crescent </a:t>
            </a:r>
            <a:r>
              <a:rPr lang="en-US" sz="1600" dirty="0">
                <a:solidFill>
                  <a:prstClr val="black"/>
                </a:solidFill>
              </a:rPr>
              <a:t>Institute of Science &amp; Technology, Chennai, </a:t>
            </a:r>
            <a:r>
              <a:rPr lang="en-US" sz="1600" dirty="0" smtClean="0">
                <a:solidFill>
                  <a:prstClr val="black"/>
                </a:solidFill>
              </a:rPr>
              <a:t>India</a:t>
            </a:r>
            <a:r>
              <a:rPr lang="uk-UA" sz="4000" dirty="0" smtClean="0">
                <a:solidFill>
                  <a:prstClr val="black"/>
                </a:solidFill>
              </a:rPr>
              <a:t/>
            </a:r>
            <a:br>
              <a:rPr lang="uk-UA" sz="4000" dirty="0" smtClean="0">
                <a:solidFill>
                  <a:prstClr val="black"/>
                </a:solidFill>
              </a:rPr>
            </a:br>
            <a:r>
              <a:rPr lang="en-US" sz="2400" b="1" dirty="0" smtClean="0"/>
              <a:t>A Multi-Tier Stacked Ensemble Algorithm for Improving Classification Accuracy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0784"/>
            <a:ext cx="7245485" cy="47761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dirty="0" smtClean="0"/>
              <a:t>Висновком до статті є </a:t>
            </a:r>
            <a:r>
              <a:rPr lang="uk-UA" sz="2000" dirty="0"/>
              <a:t>те, </a:t>
            </a:r>
            <a:r>
              <a:rPr lang="ru-RU" sz="2000" dirty="0" err="1"/>
              <a:t>що</a:t>
            </a:r>
            <a:r>
              <a:rPr lang="ru-RU" sz="2000" dirty="0"/>
              <a:t> для </a:t>
            </a:r>
            <a:r>
              <a:rPr lang="ru-RU" sz="2000" dirty="0" err="1"/>
              <a:t>вирішення</a:t>
            </a:r>
            <a:r>
              <a:rPr lang="ru-RU" sz="2000" dirty="0"/>
              <a:t> </a:t>
            </a:r>
            <a:r>
              <a:rPr lang="ru-RU" sz="2000" dirty="0" err="1"/>
              <a:t>реальних</a:t>
            </a:r>
            <a:r>
              <a:rPr lang="ru-RU" sz="2000" dirty="0"/>
              <a:t> задач, </a:t>
            </a:r>
            <a:r>
              <a:rPr lang="ru-RU" sz="2000" dirty="0" err="1"/>
              <a:t>навчання</a:t>
            </a:r>
            <a:r>
              <a:rPr lang="ru-RU" sz="2000" dirty="0"/>
              <a:t> в </a:t>
            </a:r>
            <a:r>
              <a:rPr lang="ru-RU" sz="2000" dirty="0" err="1"/>
              <a:t>ансамблі</a:t>
            </a:r>
            <a:r>
              <a:rPr lang="ru-RU" sz="2000" dirty="0"/>
              <a:t> </a:t>
            </a:r>
            <a:r>
              <a:rPr lang="ru-RU" sz="2000" dirty="0" err="1"/>
              <a:t>працює</a:t>
            </a:r>
            <a:r>
              <a:rPr lang="ru-RU" sz="2000" dirty="0"/>
              <a:t> </a:t>
            </a:r>
            <a:r>
              <a:rPr lang="ru-RU" sz="2000" dirty="0" err="1"/>
              <a:t>краще</a:t>
            </a:r>
            <a:r>
              <a:rPr lang="ru-RU" sz="2000" dirty="0"/>
              <a:t>, </a:t>
            </a:r>
            <a:r>
              <a:rPr lang="ru-RU" sz="2000" dirty="0" err="1"/>
              <a:t>ніж</a:t>
            </a:r>
            <a:r>
              <a:rPr lang="ru-RU" sz="2000" dirty="0"/>
              <a:t> </a:t>
            </a:r>
            <a:r>
              <a:rPr lang="ru-RU" sz="2000" dirty="0" err="1"/>
              <a:t>окремі</a:t>
            </a:r>
            <a:r>
              <a:rPr lang="ru-RU" sz="2000" dirty="0"/>
              <a:t> </a:t>
            </a:r>
            <a:r>
              <a:rPr lang="ru-RU" sz="2000" dirty="0" err="1"/>
              <a:t>класифікатори</a:t>
            </a:r>
            <a:r>
              <a:rPr lang="ru-RU" sz="2000" dirty="0"/>
              <a:t>.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вірно</a:t>
            </a:r>
            <a:r>
              <a:rPr lang="ru-RU" sz="2000" dirty="0"/>
              <a:t> для </a:t>
            </a:r>
            <a:r>
              <a:rPr lang="ru-RU" sz="2000" dirty="0" err="1"/>
              <a:t>наборів</a:t>
            </a:r>
            <a:r>
              <a:rPr lang="ru-RU" sz="2000" dirty="0"/>
              <a:t> </a:t>
            </a:r>
            <a:r>
              <a:rPr lang="ru-RU" sz="2000" dirty="0" err="1"/>
              <a:t>даних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мають</a:t>
            </a:r>
            <a:r>
              <a:rPr lang="ru-RU" sz="2000" dirty="0"/>
              <a:t> </a:t>
            </a:r>
            <a:r>
              <a:rPr lang="ru-RU" sz="2000" dirty="0" err="1"/>
              <a:t>багато</a:t>
            </a:r>
            <a:r>
              <a:rPr lang="ru-RU" sz="2000" dirty="0"/>
              <a:t> </a:t>
            </a:r>
            <a:r>
              <a:rPr lang="ru-RU" sz="2000" dirty="0" err="1"/>
              <a:t>прикладів</a:t>
            </a:r>
            <a:r>
              <a:rPr lang="ru-RU" sz="2000" dirty="0"/>
              <a:t>, </a:t>
            </a:r>
            <a:r>
              <a:rPr lang="ru-RU" sz="2000" dirty="0" err="1"/>
              <a:t>близьких</a:t>
            </a:r>
            <a:r>
              <a:rPr lang="ru-RU" sz="2000" dirty="0"/>
              <a:t> до </a:t>
            </a:r>
            <a:r>
              <a:rPr lang="ru-RU" sz="2000" dirty="0" err="1"/>
              <a:t>межі</a:t>
            </a:r>
            <a:r>
              <a:rPr lang="ru-RU" sz="2000" dirty="0"/>
              <a:t> </a:t>
            </a:r>
            <a:r>
              <a:rPr lang="ru-RU" sz="2000" dirty="0" err="1"/>
              <a:t>рішення</a:t>
            </a:r>
            <a:r>
              <a:rPr lang="ru-RU" sz="2000" dirty="0"/>
              <a:t>. </a:t>
            </a:r>
            <a:r>
              <a:rPr lang="ru-RU" sz="2000" dirty="0" err="1"/>
              <a:t>Використання</a:t>
            </a:r>
            <a:r>
              <a:rPr lang="ru-RU" sz="2000" dirty="0"/>
              <a:t> мета-</a:t>
            </a:r>
            <a:r>
              <a:rPr lang="ru-RU" sz="2000" dirty="0" err="1"/>
              <a:t>учня</a:t>
            </a:r>
            <a:r>
              <a:rPr lang="ru-RU" sz="2000" dirty="0"/>
              <a:t> для </a:t>
            </a:r>
            <a:r>
              <a:rPr lang="ru-RU" sz="2000" dirty="0" err="1"/>
              <a:t>вивчення</a:t>
            </a:r>
            <a:r>
              <a:rPr lang="ru-RU" sz="2000" dirty="0"/>
              <a:t> з </a:t>
            </a:r>
            <a:r>
              <a:rPr lang="ru-RU" sz="2000" dirty="0" err="1"/>
              <a:t>прогнозів</a:t>
            </a:r>
            <a:r>
              <a:rPr lang="ru-RU" sz="2000" dirty="0"/>
              <a:t> </a:t>
            </a:r>
            <a:r>
              <a:rPr lang="ru-RU" sz="2000" dirty="0" err="1"/>
              <a:t>базових</a:t>
            </a:r>
            <a:r>
              <a:rPr lang="ru-RU" sz="2000" dirty="0"/>
              <a:t> </a:t>
            </a:r>
            <a:r>
              <a:rPr lang="ru-RU" sz="2000" dirty="0" err="1"/>
              <a:t>класифікаторів</a:t>
            </a:r>
            <a:r>
              <a:rPr lang="ru-RU" sz="2000" dirty="0"/>
              <a:t> </a:t>
            </a:r>
            <a:r>
              <a:rPr lang="ru-RU" sz="2000" dirty="0" err="1"/>
              <a:t>узагальнюється</a:t>
            </a:r>
            <a:r>
              <a:rPr lang="ru-RU" sz="2000" dirty="0"/>
              <a:t> </a:t>
            </a:r>
            <a:r>
              <a:rPr lang="ru-RU" sz="2000" dirty="0" err="1"/>
              <a:t>краще</a:t>
            </a:r>
            <a:r>
              <a:rPr lang="ru-RU" sz="2000" dirty="0" smtClean="0"/>
              <a:t>.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було</a:t>
            </a:r>
            <a:r>
              <a:rPr lang="ru-RU" sz="2000" dirty="0" smtClean="0"/>
              <a:t> </a:t>
            </a:r>
            <a:r>
              <a:rPr lang="ru-RU" sz="2000" dirty="0" err="1" smtClean="0"/>
              <a:t>підтвердженно</a:t>
            </a:r>
            <a:r>
              <a:rPr lang="ru-RU" sz="2000" dirty="0" smtClean="0"/>
              <a:t> результатами на </a:t>
            </a:r>
            <a:r>
              <a:rPr lang="ru-RU" sz="2000" dirty="0" err="1" smtClean="0"/>
              <a:t>різних</a:t>
            </a:r>
            <a:r>
              <a:rPr lang="ru-RU" sz="2000" dirty="0" smtClean="0"/>
              <a:t> наборах </a:t>
            </a:r>
            <a:r>
              <a:rPr lang="ru-RU" sz="2000" dirty="0" err="1" smtClean="0"/>
              <a:t>даних</a:t>
            </a:r>
            <a:r>
              <a:rPr lang="ru-RU" sz="2000" dirty="0" smtClean="0"/>
              <a:t>.</a:t>
            </a:r>
            <a:endParaRPr lang="uk-UA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0360" y="3268493"/>
            <a:ext cx="6846650" cy="3112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786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1800" dirty="0" smtClean="0"/>
              <a:t>IEEE </a:t>
            </a:r>
            <a:r>
              <a:rPr lang="uk-UA" sz="1800" dirty="0" err="1" smtClean="0"/>
              <a:t>Internet</a:t>
            </a:r>
            <a:r>
              <a:rPr lang="uk-UA" sz="1800" dirty="0" smtClean="0"/>
              <a:t> </a:t>
            </a:r>
            <a:r>
              <a:rPr lang="uk-UA" sz="1800" dirty="0" err="1" smtClean="0"/>
              <a:t>Computing</a:t>
            </a:r>
            <a:r>
              <a:rPr lang="uk-UA" sz="1800" dirty="0" smtClean="0"/>
              <a:t>, </a:t>
            </a:r>
            <a:r>
              <a:rPr lang="uk-UA" sz="1800" dirty="0" err="1" smtClean="0"/>
              <a:t>July</a:t>
            </a:r>
            <a:r>
              <a:rPr lang="uk-UA" sz="1800" dirty="0" smtClean="0"/>
              <a:t>/</a:t>
            </a:r>
            <a:r>
              <a:rPr lang="uk-UA" sz="1800" dirty="0" err="1" smtClean="0"/>
              <a:t>August</a:t>
            </a:r>
            <a:r>
              <a:rPr lang="uk-UA" sz="1800" dirty="0" smtClean="0"/>
              <a:t> 2018</a:t>
            </a:r>
            <a:br>
              <a:rPr lang="uk-UA" sz="1800" dirty="0" smtClean="0"/>
            </a:br>
            <a:r>
              <a:rPr lang="en-US" sz="1800" dirty="0" err="1" smtClean="0"/>
              <a:t>Gorka</a:t>
            </a:r>
            <a:r>
              <a:rPr lang="en-US" sz="1800" dirty="0" smtClean="0"/>
              <a:t> Gallardo</a:t>
            </a:r>
            <a:r>
              <a:rPr lang="uk-UA" sz="1800" dirty="0" smtClean="0"/>
              <a:t>, </a:t>
            </a:r>
            <a:r>
              <a:rPr lang="en-US" sz="1800" dirty="0" smtClean="0"/>
              <a:t> </a:t>
            </a:r>
            <a:r>
              <a:rPr lang="en-US" sz="1800" dirty="0" err="1" smtClean="0"/>
              <a:t>Josune</a:t>
            </a:r>
            <a:r>
              <a:rPr lang="en-US" sz="1800" dirty="0" smtClean="0"/>
              <a:t> </a:t>
            </a:r>
            <a:r>
              <a:rPr lang="en-US" sz="1800" dirty="0" err="1" smtClean="0"/>
              <a:t>Hernantes</a:t>
            </a:r>
            <a:r>
              <a:rPr lang="uk-UA" sz="1800" dirty="0" smtClean="0"/>
              <a:t>, </a:t>
            </a:r>
            <a:r>
              <a:rPr lang="en-US" sz="1800" dirty="0" smtClean="0"/>
              <a:t> Nicolas Serrano</a:t>
            </a:r>
            <a:r>
              <a:rPr lang="uk-UA" sz="1800" dirty="0"/>
              <a:t> </a:t>
            </a:r>
            <a:r>
              <a:rPr lang="uk-UA" sz="1800" dirty="0" smtClean="0"/>
              <a:t> </a:t>
            </a:r>
            <a:r>
              <a:rPr lang="en-US" sz="1800" dirty="0" err="1" smtClean="0"/>
              <a:t>Tecnun</a:t>
            </a:r>
            <a:r>
              <a:rPr lang="en-US" sz="1800" dirty="0" smtClean="0"/>
              <a:t>, the University of Navarra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en-US" sz="2700" b="1" dirty="0" smtClean="0"/>
              <a:t>Designing SaaS for Enterprise Adoption Based on Task, Company, and Value-Chain Context</a:t>
            </a:r>
            <a:endParaRPr lang="uk-UA" sz="2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В статті описано дослідження того як різні компанії\користувачі використовують </a:t>
            </a:r>
            <a:r>
              <a:rPr lang="en-US" dirty="0"/>
              <a:t>SaaS</a:t>
            </a:r>
            <a:r>
              <a:rPr lang="uk-UA" dirty="0"/>
              <a:t> для своїх потреб, а також </a:t>
            </a:r>
            <a:r>
              <a:rPr lang="uk-UA" dirty="0" err="1"/>
              <a:t>колаборації</a:t>
            </a:r>
            <a:r>
              <a:rPr lang="uk-UA" dirty="0"/>
              <a:t> різних компаній для інтеграції їхніх продуктів для зручності користування кінцевим користувачем і кількість ресурсів що має бути на це </a:t>
            </a:r>
            <a:r>
              <a:rPr lang="uk-UA" dirty="0" smtClean="0"/>
              <a:t>затраченою</a:t>
            </a:r>
          </a:p>
        </p:txBody>
      </p:sp>
    </p:spTree>
    <p:extLst>
      <p:ext uri="{BB962C8B-B14F-4D97-AF65-F5344CB8AC3E}">
        <p14:creationId xmlns:p14="http://schemas.microsoft.com/office/powerpoint/2010/main" val="4274594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A49C6CE42DBA2499EC16B4A43A22739" ma:contentTypeVersion="0" ma:contentTypeDescription="Створення нового документа." ma:contentTypeScope="" ma:versionID="e41f22bec504a08ebd32612595411f6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c0cebb24628af8e57c4c5575463c9c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вмісту"/>
        <xsd:element ref="dc:title" minOccurs="0" maxOccurs="1" ma:index="4" ma:displayName="Заголовок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093E32A-28E4-4BE4-8970-A99DF44A5F76}"/>
</file>

<file path=customXml/itemProps2.xml><?xml version="1.0" encoding="utf-8"?>
<ds:datastoreItem xmlns:ds="http://schemas.openxmlformats.org/officeDocument/2006/customXml" ds:itemID="{7AFE2E4D-9D7D-4F3D-B648-065B5A9F60B8}"/>
</file>

<file path=customXml/itemProps3.xml><?xml version="1.0" encoding="utf-8"?>
<ds:datastoreItem xmlns:ds="http://schemas.openxmlformats.org/officeDocument/2006/customXml" ds:itemID="{E0C068A7-DFFE-486E-8076-678CC479A8C9}"/>
</file>

<file path=docProps/app.xml><?xml version="1.0" encoding="utf-8"?>
<Properties xmlns="http://schemas.openxmlformats.org/officeDocument/2006/extended-properties" xmlns:vt="http://schemas.openxmlformats.org/officeDocument/2006/docPropsVTypes">
  <TotalTime>1003</TotalTime>
  <Words>460</Words>
  <Application>Microsoft Office PowerPoint</Application>
  <PresentationFormat>Widescreen</PresentationFormat>
  <Paragraphs>36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Огляд цікавих статей з останніх випусків: IEEE Internet Computing Computing in Science &amp; Engineering IEEE IEEE Cloud Computing</vt:lpstr>
      <vt:lpstr>IEEE Internet Computing  September/October 2018 Erwin van Eyk  Delft University of Technology,  Lucian Toader  Vrije Universiteit Amsterdam, Serverless Is More: From PaaS to Present Cloud Computing</vt:lpstr>
      <vt:lpstr>IEEE Internet Computing  September/October 2018 Erwin van Eyk  Delft University of Technology,  Lucian Toader  Vrije Universiteit Amsterdam, Serverless Is More: From PaaS to Present Cloud Computing</vt:lpstr>
      <vt:lpstr>Computing in Science &amp; Engineering IEEE 2018 Pari, Dr M. Sandhya ,  Crescent Institute of Science &amp; Technology, Chennai, India A Multi-Tier Stacked Ensemble Algorithm for Improving Classification Accuracy</vt:lpstr>
      <vt:lpstr>Computing in Science &amp; Engineering IEEE 2018 Pari, Dr M. Sandhya ,  Crescent Institute of Science &amp; Technology, Chennai, India A Multi-Tier Stacked Ensemble Algorithm for Improving Classification Accuracy</vt:lpstr>
      <vt:lpstr>Computing in Science &amp; Engineering IEEE 2018 Pari, Dr M. Sandhya ,  Crescent Institute of Science &amp; Technology, Chennai, India A Multi-Tier Stacked Ensemble Algorithm for Improving Classification Accuracy</vt:lpstr>
      <vt:lpstr>Computing in Science &amp; Engineering IEEE 2018 Pari, Dr M. Sandhya ,  Crescent Institute of Science &amp; Technology, Chennai, India A Multi-Tier Stacked Ensemble Algorithm for Improving Classification Accuracy</vt:lpstr>
      <vt:lpstr>Computing in Science &amp; Engineering IEEE 2018 Pari, Dr M. Sandhya ,  Crescent Institute of Science &amp; Technology, Chennai, India A Multi-Tier Stacked Ensemble Algorithm for Improving Classification Accuracy</vt:lpstr>
      <vt:lpstr>IEEE Internet Computing, July/August 2018 Gorka Gallardo,  Josune Hernantes,  Nicolas Serrano  Tecnun, the University of Navarra Designing SaaS for Enterprise Adoption Based on Task, Company, and Value-Chain Context</vt:lpstr>
      <vt:lpstr>IEEE Internet Computing, July/August 2018 Gorka Gallardo,  Josune Hernantes,  Nicolas Serrano  Tecnun, the University of Navarra Designing SaaS for Enterprise Adoption Based on Task, Company, and Value-Chain Context</vt:lpstr>
      <vt:lpstr>IEEE Cloud Computing  September/October 2018 Zhan Qin University of Texas at San Antonio;  Jian Weng Jinan University Privacy-preserving Image Processing in the Cloud </vt:lpstr>
      <vt:lpstr>IEEE Cloud Computing  September/October 2018 Zhan Qin University of Texas at San Antonio;  Jian Weng Jinan University Privacy-preserving Image Processing in the Cloud</vt:lpstr>
      <vt:lpstr>IEEE Cloud Computing  September/October 2018 Mahmoud Barhamgi Claude Bernard University,  Charith Perera Cardiff University User-Centric Privacy Engineering for the Internet of Things</vt:lpstr>
      <vt:lpstr>IEEE Cloud Computing  September/October 2018 Mahmoud Barhamgi Claude Bernard University,  Charith Perera Cardiff University User-Centric Privacy Engineering for the Internet of Things</vt:lpstr>
      <vt:lpstr>IEEE Cloud Computing  September/October 2018 Mahmoud Barhamgi Claude Bernard University,  Charith Perera Cardiff University User-Centric Privacy Engineering for the Internet of Things</vt:lpstr>
      <vt:lpstr>Дякую за увагу! 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papers view Buhaienko</dc:title>
  <dc:creator>RePack by Diakov</dc:creator>
  <cp:lastModifiedBy>RePack by Diakov</cp:lastModifiedBy>
  <cp:revision>22</cp:revision>
  <dcterms:created xsi:type="dcterms:W3CDTF">2018-10-29T09:16:08Z</dcterms:created>
  <dcterms:modified xsi:type="dcterms:W3CDTF">2018-10-30T11:58:23Z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0x0101004A49C6CE42DBA2499EC16B4A43A22739</vt:lpwstr>
  </property>
</Properties>
</file>