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03" r:id="rId3"/>
    <p:sldId id="311" r:id="rId4"/>
    <p:sldId id="307" r:id="rId5"/>
    <p:sldId id="309" r:id="rId6"/>
    <p:sldId id="257" r:id="rId7"/>
    <p:sldId id="289" r:id="rId8"/>
    <p:sldId id="258" r:id="rId9"/>
    <p:sldId id="278" r:id="rId10"/>
    <p:sldId id="27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304367"/>
            <a:ext cx="12192000" cy="1704110"/>
          </a:xfrm>
        </p:spPr>
        <p:txBody>
          <a:bodyPr>
            <a:noAutofit/>
          </a:bodyPr>
          <a:lstStyle/>
          <a:p>
            <a:pPr lvl="0" algn="ctr"/>
            <a:r>
              <a:rPr lang="uk-UA" b="1" dirty="0"/>
              <a:t>Підсумки </a:t>
            </a:r>
            <a:r>
              <a:rPr lang="uk-UA" b="1" dirty="0" smtClean="0"/>
              <a:t>зимової </a:t>
            </a:r>
            <a:br>
              <a:rPr lang="uk-UA" b="1" dirty="0" smtClean="0"/>
            </a:br>
            <a:r>
              <a:rPr lang="uk-UA" b="1" dirty="0" smtClean="0"/>
              <a:t>екзаменаційної сесії </a:t>
            </a:r>
            <a:br>
              <a:rPr lang="uk-UA" b="1" dirty="0" smtClean="0"/>
            </a:br>
            <a:r>
              <a:rPr lang="uk-UA" b="1" dirty="0" smtClean="0"/>
              <a:t>2020-</a:t>
            </a:r>
            <a:r>
              <a:rPr lang="uk-UA" b="1" dirty="0" err="1" smtClean="0"/>
              <a:t>2021н.р</a:t>
            </a:r>
            <a:r>
              <a:rPr lang="uk-UA" b="1" dirty="0" smtClean="0"/>
              <a:t>.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15883" y="6008477"/>
            <a:ext cx="8915399" cy="600142"/>
          </a:xfrm>
        </p:spPr>
        <p:txBody>
          <a:bodyPr/>
          <a:lstStyle/>
          <a:p>
            <a:pPr algn="ctr"/>
            <a:r>
              <a:rPr lang="ru-RU" dirty="0" smtClean="0"/>
              <a:t>25.01.2021</a:t>
            </a:r>
            <a:endParaRPr lang="ru-RU" dirty="0"/>
          </a:p>
        </p:txBody>
      </p:sp>
      <p:pic>
        <p:nvPicPr>
          <p:cNvPr id="4" name="Picture 5" descr="F:\FOTO\An-Жизнь ИТС\Дни первок.в ИТС\30.08.19.р\День_первокурсника-2019\IMG_30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56"/>
          <a:stretch>
            <a:fillRect/>
          </a:stretch>
        </p:blipFill>
        <p:spPr bwMode="auto">
          <a:xfrm>
            <a:off x="2592851" y="205134"/>
            <a:ext cx="6375400" cy="34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its_NEW_CVET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5786" y="68609"/>
            <a:ext cx="2300288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83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6952" y="2809875"/>
            <a:ext cx="10939347" cy="24945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6600" dirty="0" smtClean="0"/>
              <a:t>ДЯКУЮ </a:t>
            </a:r>
            <a:r>
              <a:rPr lang="uk-UA" sz="6600" dirty="0" smtClean="0"/>
              <a:t>ЗА </a:t>
            </a:r>
            <a:r>
              <a:rPr lang="uk-UA" sz="6600" dirty="0" smtClean="0"/>
              <a:t>УВАГУ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98989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4286" y="1388881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6600" dirty="0"/>
              <a:t>Студенти </a:t>
            </a:r>
            <a:r>
              <a:rPr lang="uk-UA" sz="6600" dirty="0" smtClean="0"/>
              <a:t>відмінники</a:t>
            </a:r>
            <a:br>
              <a:rPr lang="uk-UA" sz="6600" dirty="0" smtClean="0"/>
            </a:br>
            <a:r>
              <a:rPr lang="uk-UA" sz="6600" dirty="0" smtClean="0"/>
              <a:t>та</a:t>
            </a:r>
            <a:br>
              <a:rPr lang="uk-UA" sz="6600" dirty="0" smtClean="0"/>
            </a:br>
            <a:r>
              <a:rPr lang="ru-RU" sz="6600" dirty="0" err="1" smtClean="0"/>
              <a:t>студенти</a:t>
            </a:r>
            <a:r>
              <a:rPr lang="ru-RU" sz="6600" dirty="0" smtClean="0"/>
              <a:t>, </a:t>
            </a:r>
            <a:r>
              <a:rPr lang="ru-RU" sz="6600" dirty="0" err="1"/>
              <a:t>що</a:t>
            </a:r>
            <a:r>
              <a:rPr lang="ru-RU" sz="6600" dirty="0"/>
              <a:t> </a:t>
            </a:r>
            <a:r>
              <a:rPr lang="ru-RU" sz="6600" dirty="0" err="1"/>
              <a:t>склали</a:t>
            </a:r>
            <a:r>
              <a:rPr lang="ru-RU" sz="6600" dirty="0"/>
              <a:t>  </a:t>
            </a:r>
            <a:r>
              <a:rPr lang="ru-RU" sz="6600" dirty="0" err="1"/>
              <a:t>сесію</a:t>
            </a:r>
            <a:r>
              <a:rPr lang="ru-RU" sz="6600" dirty="0"/>
              <a:t> </a:t>
            </a:r>
            <a:r>
              <a:rPr lang="ru-RU" sz="6600" dirty="0" err="1"/>
              <a:t>своєчасно</a:t>
            </a:r>
            <a:r>
              <a:rPr lang="ru-RU" sz="6600" b="1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sz="66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uk-UA" sz="6600" dirty="0" smtClean="0"/>
              <a:t/>
            </a:r>
            <a:br>
              <a:rPr lang="uk-UA" sz="6600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016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922" y="-348479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</a:t>
            </a:r>
            <a:br>
              <a:rPr lang="uk-UA" dirty="0" smtClean="0"/>
            </a:br>
            <a:r>
              <a:rPr lang="uk-UA" b="1" dirty="0" err="1" smtClean="0"/>
              <a:t>ІТМ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9178912"/>
              </p:ext>
            </p:extLst>
          </p:nvPr>
        </p:nvGraphicFramePr>
        <p:xfrm>
          <a:off x="1085995" y="66992"/>
          <a:ext cx="5105400" cy="22269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221">
                  <a:extLst>
                    <a:ext uri="{9D8B030D-6E8A-4147-A177-3AD203B41FA5}">
                      <a16:colId xmlns:a16="http://schemas.microsoft.com/office/drawing/2014/main" val="1087128219"/>
                    </a:ext>
                  </a:extLst>
                </a:gridCol>
                <a:gridCol w="609221">
                  <a:extLst>
                    <a:ext uri="{9D8B030D-6E8A-4147-A177-3AD203B41FA5}">
                      <a16:colId xmlns:a16="http://schemas.microsoft.com/office/drawing/2014/main" val="4165685574"/>
                    </a:ext>
                  </a:extLst>
                </a:gridCol>
                <a:gridCol w="1551610">
                  <a:extLst>
                    <a:ext uri="{9D8B030D-6E8A-4147-A177-3AD203B41FA5}">
                      <a16:colId xmlns:a16="http://schemas.microsoft.com/office/drawing/2014/main" val="3912957367"/>
                    </a:ext>
                  </a:extLst>
                </a:gridCol>
                <a:gridCol w="2335348">
                  <a:extLst>
                    <a:ext uri="{9D8B030D-6E8A-4147-A177-3AD203B41FA5}">
                      <a16:colId xmlns:a16="http://schemas.microsoft.com/office/drawing/2014/main" val="420304064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Курс</a:t>
                      </a:r>
                      <a:endParaRPr lang="uk-U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Група</a:t>
                      </a:r>
                      <a:endParaRPr lang="uk-U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1100" u="none" strike="noStrike" dirty="0" err="1">
                          <a:effectLst/>
                        </a:rPr>
                        <a:t>Кількість</a:t>
                      </a:r>
                      <a:r>
                        <a:rPr lang="ru-RU" sz="1100" u="none" strike="noStrike" dirty="0">
                          <a:effectLst/>
                        </a:rPr>
                        <a:t> </a:t>
                      </a:r>
                      <a:r>
                        <a:rPr lang="ru-RU" sz="1100" u="none" strike="noStrike" dirty="0" err="1">
                          <a:effectLst/>
                        </a:rPr>
                        <a:t>студентів</a:t>
                      </a:r>
                      <a:r>
                        <a:rPr lang="ru-RU" sz="1100" u="none" strike="noStrike" dirty="0">
                          <a:effectLst/>
                        </a:rPr>
                        <a:t>, </a:t>
                      </a:r>
                      <a:r>
                        <a:rPr lang="ru-RU" sz="1100" u="none" strike="noStrike" dirty="0" err="1">
                          <a:effectLst/>
                        </a:rPr>
                        <a:t>що</a:t>
                      </a:r>
                      <a:r>
                        <a:rPr lang="ru-RU" sz="1100" u="none" strike="noStrike" dirty="0">
                          <a:effectLst/>
                        </a:rPr>
                        <a:t> </a:t>
                      </a:r>
                      <a:r>
                        <a:rPr lang="ru-RU" sz="1100" u="none" strike="noStrike" dirty="0" err="1">
                          <a:effectLst/>
                        </a:rPr>
                        <a:t>склали</a:t>
                      </a:r>
                      <a:r>
                        <a:rPr lang="ru-RU" sz="1100" u="none" strike="noStrike" dirty="0">
                          <a:effectLst/>
                        </a:rPr>
                        <a:t>  </a:t>
                      </a:r>
                      <a:r>
                        <a:rPr lang="ru-RU" sz="1100" u="none" strike="noStrike" dirty="0" err="1">
                          <a:effectLst/>
                        </a:rPr>
                        <a:t>сесію</a:t>
                      </a:r>
                      <a:r>
                        <a:rPr lang="ru-RU" sz="1100" u="none" strike="noStrike" dirty="0">
                          <a:effectLst/>
                        </a:rPr>
                        <a:t> </a:t>
                      </a:r>
                      <a:r>
                        <a:rPr lang="ru-RU" sz="1100" u="none" strike="noStrike" dirty="0" err="1">
                          <a:effectLst/>
                        </a:rPr>
                        <a:t>своєчасно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uk-UA" sz="1100" u="none" strike="noStrike" dirty="0" smtClean="0">
                          <a:effectLst/>
                        </a:rPr>
                        <a:t>Студенти </a:t>
                      </a:r>
                      <a:r>
                        <a:rPr lang="uk-UA" sz="1100" u="none" strike="noStrike" dirty="0">
                          <a:effectLst/>
                        </a:rPr>
                        <a:t>відмінники навчання</a:t>
                      </a:r>
                      <a:endParaRPr lang="uk-U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87639023"/>
                  </a:ext>
                </a:extLst>
              </a:tr>
              <a:tr h="190500">
                <a:tc rowSpan="7">
                  <a:txBody>
                    <a:bodyPr/>
                    <a:lstStyle/>
                    <a:p>
                      <a:pPr algn="ctr" fontAlgn="auto"/>
                      <a:r>
                        <a:rPr lang="uk-UA" sz="1100" u="none" strike="noStrike">
                          <a:effectLst/>
                        </a:rPr>
                        <a:t>1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rowSpan="7">
                  <a:txBody>
                    <a:bodyPr/>
                    <a:lstStyle/>
                    <a:p>
                      <a:pPr algn="ctr" fontAlgn="auto"/>
                      <a:r>
                        <a:rPr lang="uk-UA" sz="1100" u="none" strike="noStrike" dirty="0">
                          <a:effectLst/>
                        </a:rPr>
                        <a:t>ТІ-01</a:t>
                      </a:r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rowSpan="7">
                  <a:txBody>
                    <a:bodyPr/>
                    <a:lstStyle/>
                    <a:p>
                      <a:pPr algn="ctr" fontAlgn="auto"/>
                      <a:r>
                        <a:rPr lang="uk-UA" sz="1800" u="none" strike="noStrike">
                          <a:effectLst/>
                        </a:rPr>
                        <a:t>18</a:t>
                      </a:r>
                      <a:endParaRPr lang="uk-UA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 dirty="0">
                          <a:effectLst/>
                        </a:rPr>
                        <a:t>Косенко Юрій</a:t>
                      </a:r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90578092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 dirty="0" err="1">
                          <a:effectLst/>
                        </a:rPr>
                        <a:t>Махов</a:t>
                      </a:r>
                      <a:r>
                        <a:rPr lang="uk-UA" sz="1100" u="none" strike="noStrike" dirty="0">
                          <a:effectLst/>
                        </a:rPr>
                        <a:t> </a:t>
                      </a:r>
                      <a:r>
                        <a:rPr lang="uk-UA" sz="1100" u="none" strike="noStrike" dirty="0" err="1">
                          <a:effectLst/>
                        </a:rPr>
                        <a:t>Рулан</a:t>
                      </a:r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43141542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Мельник Максим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73941769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Мушенок Марія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36023199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Павляшик Юлія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55671162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 dirty="0" smtClean="0">
                          <a:effectLst/>
                        </a:rPr>
                        <a:t>Ткаченко Олександра</a:t>
                      </a:r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72800916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1" u="none" strike="noStrike" dirty="0">
                          <a:effectLst/>
                        </a:rPr>
                        <a:t>Всього : 6 студентів</a:t>
                      </a:r>
                      <a:endParaRPr lang="uk-U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19325218"/>
                  </a:ext>
                </a:extLst>
              </a:tr>
              <a:tr h="190500">
                <a:tc rowSpan="2">
                  <a:txBody>
                    <a:bodyPr/>
                    <a:lstStyle/>
                    <a:p>
                      <a:pPr algn="ctr" fontAlgn="auto"/>
                      <a:r>
                        <a:rPr lang="uk-UA" sz="1100" u="none" strike="noStrike">
                          <a:effectLst/>
                        </a:rPr>
                        <a:t>1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auto"/>
                      <a:r>
                        <a:rPr lang="uk-UA" sz="1100" u="none" strike="noStrike">
                          <a:effectLst/>
                        </a:rPr>
                        <a:t>ТІ-02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auto"/>
                      <a:r>
                        <a:rPr lang="uk-UA" sz="1800" u="none" strike="noStrike">
                          <a:effectLst/>
                        </a:rPr>
                        <a:t>25</a:t>
                      </a:r>
                      <a:endParaRPr lang="uk-UA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Гщук Ірина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42375348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1" u="none" strike="noStrike" dirty="0">
                          <a:effectLst/>
                        </a:rPr>
                        <a:t>Всього : 1 студентка</a:t>
                      </a:r>
                      <a:endParaRPr lang="uk-U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97363827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646799"/>
              </p:ext>
            </p:extLst>
          </p:nvPr>
        </p:nvGraphicFramePr>
        <p:xfrm>
          <a:off x="6602759" y="206837"/>
          <a:ext cx="4965700" cy="18230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172944757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979900159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763585092"/>
                    </a:ext>
                  </a:extLst>
                </a:gridCol>
                <a:gridCol w="2476500">
                  <a:extLst>
                    <a:ext uri="{9D8B030D-6E8A-4147-A177-3AD203B41FA5}">
                      <a16:colId xmlns:a16="http://schemas.microsoft.com/office/drawing/2014/main" val="315409411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Курс</a:t>
                      </a:r>
                      <a:endParaRPr lang="uk-U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Група</a:t>
                      </a:r>
                      <a:endParaRPr lang="uk-U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1100" u="none" strike="noStrike">
                          <a:effectLst/>
                        </a:rPr>
                        <a:t>Кількість студентів, що склали  сесію своєчасно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uk-UA" sz="1100" u="none" strike="noStrike" dirty="0" smtClean="0">
                          <a:effectLst/>
                        </a:rPr>
                        <a:t>Студенти </a:t>
                      </a:r>
                      <a:r>
                        <a:rPr lang="uk-UA" sz="1100" u="none" strike="noStrike" dirty="0">
                          <a:effectLst/>
                        </a:rPr>
                        <a:t>відмінники навчання</a:t>
                      </a:r>
                      <a:endParaRPr lang="uk-U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72531741"/>
                  </a:ext>
                </a:extLst>
              </a:tr>
              <a:tr h="190500">
                <a:tc rowSpan="3">
                  <a:txBody>
                    <a:bodyPr/>
                    <a:lstStyle/>
                    <a:p>
                      <a:pPr algn="ctr" fontAlgn="auto"/>
                      <a:r>
                        <a:rPr lang="uk-UA" sz="1100" u="none" strike="noStrike">
                          <a:effectLst/>
                        </a:rPr>
                        <a:t>2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rowSpan="3">
                  <a:txBody>
                    <a:bodyPr/>
                    <a:lstStyle/>
                    <a:p>
                      <a:pPr algn="ctr" fontAlgn="auto"/>
                      <a:r>
                        <a:rPr lang="uk-UA" sz="1100" u="none" strike="noStrike">
                          <a:effectLst/>
                        </a:rPr>
                        <a:t>ТІ-91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rowSpan="3">
                  <a:txBody>
                    <a:bodyPr/>
                    <a:lstStyle/>
                    <a:p>
                      <a:pPr algn="ctr" fontAlgn="auto"/>
                      <a:r>
                        <a:rPr lang="uk-UA" sz="1800" u="none" strike="noStrike">
                          <a:effectLst/>
                        </a:rPr>
                        <a:t>18</a:t>
                      </a:r>
                      <a:endParaRPr lang="uk-UA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Райчук Андрій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17277174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Форостянко Карина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96300031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1" u="none" strike="noStrike" dirty="0">
                          <a:effectLst/>
                        </a:rPr>
                        <a:t>Всього : 2 студента</a:t>
                      </a:r>
                      <a:endParaRPr lang="uk-U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32827106"/>
                  </a:ext>
                </a:extLst>
              </a:tr>
              <a:tr h="190500">
                <a:tc rowSpan="3">
                  <a:txBody>
                    <a:bodyPr/>
                    <a:lstStyle/>
                    <a:p>
                      <a:pPr algn="ctr" fontAlgn="auto"/>
                      <a:r>
                        <a:rPr lang="uk-UA" sz="1100" u="none" strike="noStrike">
                          <a:effectLst/>
                        </a:rPr>
                        <a:t>2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rowSpan="3">
                  <a:txBody>
                    <a:bodyPr/>
                    <a:lstStyle/>
                    <a:p>
                      <a:pPr algn="ctr" fontAlgn="auto"/>
                      <a:r>
                        <a:rPr lang="uk-UA" sz="1100" u="none" strike="noStrike">
                          <a:effectLst/>
                        </a:rPr>
                        <a:t>ТІ-92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rowSpan="3">
                  <a:txBody>
                    <a:bodyPr/>
                    <a:lstStyle/>
                    <a:p>
                      <a:pPr algn="ctr" fontAlgn="auto"/>
                      <a:r>
                        <a:rPr lang="uk-UA" sz="1800" u="none" strike="noStrike">
                          <a:effectLst/>
                        </a:rPr>
                        <a:t>19</a:t>
                      </a:r>
                      <a:endParaRPr lang="uk-UA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Мелікова Маргарита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07397108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Ткаченко Олександр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24512495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1" u="none" strike="noStrike" dirty="0">
                          <a:effectLst/>
                        </a:rPr>
                        <a:t>Всього : 2 студента</a:t>
                      </a:r>
                      <a:endParaRPr lang="uk-U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46279513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284832"/>
              </p:ext>
            </p:extLst>
          </p:nvPr>
        </p:nvGraphicFramePr>
        <p:xfrm>
          <a:off x="408278" y="2516201"/>
          <a:ext cx="5930900" cy="11068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274">
                  <a:extLst>
                    <a:ext uri="{9D8B030D-6E8A-4147-A177-3AD203B41FA5}">
                      <a16:colId xmlns:a16="http://schemas.microsoft.com/office/drawing/2014/main" val="25669010"/>
                    </a:ext>
                  </a:extLst>
                </a:gridCol>
                <a:gridCol w="609274">
                  <a:extLst>
                    <a:ext uri="{9D8B030D-6E8A-4147-A177-3AD203B41FA5}">
                      <a16:colId xmlns:a16="http://schemas.microsoft.com/office/drawing/2014/main" val="1968108768"/>
                    </a:ext>
                  </a:extLst>
                </a:gridCol>
                <a:gridCol w="1932540">
                  <a:extLst>
                    <a:ext uri="{9D8B030D-6E8A-4147-A177-3AD203B41FA5}">
                      <a16:colId xmlns:a16="http://schemas.microsoft.com/office/drawing/2014/main" val="3052392052"/>
                    </a:ext>
                  </a:extLst>
                </a:gridCol>
                <a:gridCol w="2779812">
                  <a:extLst>
                    <a:ext uri="{9D8B030D-6E8A-4147-A177-3AD203B41FA5}">
                      <a16:colId xmlns:a16="http://schemas.microsoft.com/office/drawing/2014/main" val="121469819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Курс</a:t>
                      </a:r>
                      <a:endParaRPr lang="uk-U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Група</a:t>
                      </a:r>
                      <a:endParaRPr lang="uk-U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1100" u="none" strike="noStrike" dirty="0" err="1">
                          <a:effectLst/>
                        </a:rPr>
                        <a:t>Кількість</a:t>
                      </a:r>
                      <a:r>
                        <a:rPr lang="ru-RU" sz="1100" u="none" strike="noStrike" dirty="0">
                          <a:effectLst/>
                        </a:rPr>
                        <a:t> </a:t>
                      </a:r>
                      <a:r>
                        <a:rPr lang="ru-RU" sz="1100" u="none" strike="noStrike" dirty="0" err="1">
                          <a:effectLst/>
                        </a:rPr>
                        <a:t>студентів</a:t>
                      </a:r>
                      <a:r>
                        <a:rPr lang="ru-RU" sz="1100" u="none" strike="noStrike" dirty="0">
                          <a:effectLst/>
                        </a:rPr>
                        <a:t>, </a:t>
                      </a:r>
                      <a:r>
                        <a:rPr lang="ru-RU" sz="1100" u="none" strike="noStrike" dirty="0" err="1">
                          <a:effectLst/>
                        </a:rPr>
                        <a:t>що</a:t>
                      </a:r>
                      <a:r>
                        <a:rPr lang="ru-RU" sz="1100" u="none" strike="noStrike" dirty="0">
                          <a:effectLst/>
                        </a:rPr>
                        <a:t> </a:t>
                      </a:r>
                      <a:r>
                        <a:rPr lang="ru-RU" sz="1100" u="none" strike="noStrike" dirty="0" err="1">
                          <a:effectLst/>
                        </a:rPr>
                        <a:t>склали</a:t>
                      </a:r>
                      <a:r>
                        <a:rPr lang="ru-RU" sz="1100" u="none" strike="noStrike" dirty="0">
                          <a:effectLst/>
                        </a:rPr>
                        <a:t>  </a:t>
                      </a:r>
                      <a:r>
                        <a:rPr lang="ru-RU" sz="1100" u="none" strike="noStrike" dirty="0" err="1">
                          <a:effectLst/>
                        </a:rPr>
                        <a:t>сесію</a:t>
                      </a:r>
                      <a:r>
                        <a:rPr lang="ru-RU" sz="1100" u="none" strike="noStrike" dirty="0">
                          <a:effectLst/>
                        </a:rPr>
                        <a:t> </a:t>
                      </a:r>
                      <a:r>
                        <a:rPr lang="ru-RU" sz="1100" u="none" strike="noStrike" dirty="0" err="1">
                          <a:effectLst/>
                        </a:rPr>
                        <a:t>своєчасно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uk-UA" sz="1100" u="none" strike="noStrike" dirty="0" smtClean="0">
                          <a:effectLst/>
                        </a:rPr>
                        <a:t>Студенти </a:t>
                      </a:r>
                      <a:r>
                        <a:rPr lang="uk-UA" sz="1100" u="none" strike="noStrike" dirty="0">
                          <a:effectLst/>
                        </a:rPr>
                        <a:t>відмінники навчання</a:t>
                      </a:r>
                      <a:endParaRPr lang="uk-U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75804567"/>
                  </a:ext>
                </a:extLst>
              </a:tr>
              <a:tr h="190500">
                <a:tc rowSpan="2">
                  <a:txBody>
                    <a:bodyPr/>
                    <a:lstStyle/>
                    <a:p>
                      <a:pPr algn="ctr" fontAlgn="auto"/>
                      <a:r>
                        <a:rPr lang="uk-UA" sz="1100" u="none" strike="noStrike">
                          <a:effectLst/>
                        </a:rPr>
                        <a:t>3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auto"/>
                      <a:r>
                        <a:rPr lang="uk-UA" sz="1100" u="none" strike="noStrike">
                          <a:effectLst/>
                        </a:rPr>
                        <a:t>ТІ-81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auto"/>
                      <a:r>
                        <a:rPr lang="uk-UA" sz="1800" u="none" strike="noStrike">
                          <a:effectLst/>
                        </a:rPr>
                        <a:t>11</a:t>
                      </a:r>
                      <a:endParaRPr lang="uk-UA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НЕМАЄ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32518914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Всього : 0 студента</a:t>
                      </a:r>
                      <a:endParaRPr lang="uk-U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47041384"/>
                  </a:ext>
                </a:extLst>
              </a:tr>
              <a:tr h="190500">
                <a:tc rowSpan="2">
                  <a:txBody>
                    <a:bodyPr/>
                    <a:lstStyle/>
                    <a:p>
                      <a:pPr algn="ctr" fontAlgn="auto"/>
                      <a:r>
                        <a:rPr lang="uk-UA" sz="1100" u="none" strike="noStrike">
                          <a:effectLst/>
                        </a:rPr>
                        <a:t>3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auto"/>
                      <a:r>
                        <a:rPr lang="uk-UA" sz="1100" u="none" strike="noStrike">
                          <a:effectLst/>
                        </a:rPr>
                        <a:t>І-82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auto"/>
                      <a:r>
                        <a:rPr lang="uk-UA" sz="1800" u="none" strike="noStrike">
                          <a:effectLst/>
                        </a:rPr>
                        <a:t>14</a:t>
                      </a:r>
                      <a:endParaRPr lang="uk-UA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Правдивий Олександр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79682795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1" u="none" strike="noStrike" dirty="0">
                          <a:effectLst/>
                        </a:rPr>
                        <a:t>Всього : 1 студент</a:t>
                      </a:r>
                      <a:endParaRPr lang="uk-U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0482880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892989"/>
              </p:ext>
            </p:extLst>
          </p:nvPr>
        </p:nvGraphicFramePr>
        <p:xfrm>
          <a:off x="6767859" y="2207869"/>
          <a:ext cx="4800600" cy="14649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197">
                  <a:extLst>
                    <a:ext uri="{9D8B030D-6E8A-4147-A177-3AD203B41FA5}">
                      <a16:colId xmlns:a16="http://schemas.microsoft.com/office/drawing/2014/main" val="375837869"/>
                    </a:ext>
                  </a:extLst>
                </a:gridCol>
                <a:gridCol w="609197">
                  <a:extLst>
                    <a:ext uri="{9D8B030D-6E8A-4147-A177-3AD203B41FA5}">
                      <a16:colId xmlns:a16="http://schemas.microsoft.com/office/drawing/2014/main" val="3849126169"/>
                    </a:ext>
                  </a:extLst>
                </a:gridCol>
                <a:gridCol w="1589624">
                  <a:extLst>
                    <a:ext uri="{9D8B030D-6E8A-4147-A177-3AD203B41FA5}">
                      <a16:colId xmlns:a16="http://schemas.microsoft.com/office/drawing/2014/main" val="1535528100"/>
                    </a:ext>
                  </a:extLst>
                </a:gridCol>
                <a:gridCol w="1992582">
                  <a:extLst>
                    <a:ext uri="{9D8B030D-6E8A-4147-A177-3AD203B41FA5}">
                      <a16:colId xmlns:a16="http://schemas.microsoft.com/office/drawing/2014/main" val="341965183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Курс</a:t>
                      </a:r>
                      <a:endParaRPr lang="uk-U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Група</a:t>
                      </a:r>
                      <a:endParaRPr lang="uk-U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1100" u="none" strike="noStrike">
                          <a:effectLst/>
                        </a:rPr>
                        <a:t>Кількість студентів, що склали  сесію своєчасно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uk-UA" sz="1100" u="none" strike="noStrike" dirty="0" smtClean="0">
                          <a:effectLst/>
                        </a:rPr>
                        <a:t>Студенти </a:t>
                      </a:r>
                      <a:r>
                        <a:rPr lang="uk-UA" sz="1100" u="none" strike="noStrike" dirty="0">
                          <a:effectLst/>
                        </a:rPr>
                        <a:t>відмінники навчання</a:t>
                      </a:r>
                      <a:endParaRPr lang="uk-U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69135283"/>
                  </a:ext>
                </a:extLst>
              </a:tr>
              <a:tr h="190500">
                <a:tc rowSpan="3">
                  <a:txBody>
                    <a:bodyPr/>
                    <a:lstStyle/>
                    <a:p>
                      <a:pPr algn="ctr" fontAlgn="auto"/>
                      <a:r>
                        <a:rPr lang="uk-UA" sz="1100" u="none" strike="noStrike">
                          <a:effectLst/>
                        </a:rPr>
                        <a:t>4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rowSpan="3">
                  <a:txBody>
                    <a:bodyPr/>
                    <a:lstStyle/>
                    <a:p>
                      <a:pPr algn="ctr" fontAlgn="auto"/>
                      <a:r>
                        <a:rPr lang="uk-UA" sz="1100" u="none" strike="noStrike" dirty="0">
                          <a:effectLst/>
                        </a:rPr>
                        <a:t>ТІ-71</a:t>
                      </a:r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rowSpan="3">
                  <a:txBody>
                    <a:bodyPr/>
                    <a:lstStyle/>
                    <a:p>
                      <a:pPr algn="ctr" fontAlgn="auto"/>
                      <a:r>
                        <a:rPr lang="uk-UA" sz="1800" u="none" strike="noStrike" dirty="0">
                          <a:effectLst/>
                        </a:rPr>
                        <a:t>14</a:t>
                      </a:r>
                      <a:endParaRPr lang="uk-U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 dirty="0">
                          <a:effectLst/>
                        </a:rPr>
                        <a:t>Смаглюк </a:t>
                      </a:r>
                      <a:r>
                        <a:rPr lang="uk-UA" sz="1100" u="none" strike="noStrike" dirty="0" smtClean="0">
                          <a:effectLst/>
                        </a:rPr>
                        <a:t>Володимир</a:t>
                      </a:r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22485658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Ушаков Сергій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46793302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1" u="none" strike="noStrike" dirty="0">
                          <a:effectLst/>
                        </a:rPr>
                        <a:t>Всього : 2 студента</a:t>
                      </a:r>
                      <a:endParaRPr lang="uk-U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19583946"/>
                  </a:ext>
                </a:extLst>
              </a:tr>
              <a:tr h="190500">
                <a:tc rowSpan="2">
                  <a:txBody>
                    <a:bodyPr/>
                    <a:lstStyle/>
                    <a:p>
                      <a:pPr algn="ctr" fontAlgn="auto"/>
                      <a:r>
                        <a:rPr lang="uk-UA" sz="1100" u="none" strike="noStrike">
                          <a:effectLst/>
                        </a:rPr>
                        <a:t>4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auto"/>
                      <a:r>
                        <a:rPr lang="uk-UA" sz="1100" u="none" strike="noStrike">
                          <a:effectLst/>
                        </a:rPr>
                        <a:t>ТІ-72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auto"/>
                      <a:r>
                        <a:rPr lang="uk-UA" sz="1800" u="none" strike="noStrike">
                          <a:effectLst/>
                        </a:rPr>
                        <a:t>12</a:t>
                      </a:r>
                      <a:endParaRPr lang="uk-UA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Папушой Ольга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22460506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1" u="none" strike="noStrike" dirty="0">
                          <a:effectLst/>
                        </a:rPr>
                        <a:t>Всього : 1 студент</a:t>
                      </a:r>
                      <a:endParaRPr lang="uk-U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90266336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728971" y="5858859"/>
            <a:ext cx="63145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студентів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склали</a:t>
            </a:r>
            <a:r>
              <a:rPr lang="ru-RU" dirty="0"/>
              <a:t>  </a:t>
            </a:r>
            <a:r>
              <a:rPr lang="ru-RU" dirty="0" err="1"/>
              <a:t>сесію</a:t>
            </a:r>
            <a:r>
              <a:rPr lang="ru-RU" dirty="0"/>
              <a:t> </a:t>
            </a:r>
            <a:r>
              <a:rPr lang="ru-RU" dirty="0" err="1" smtClean="0"/>
              <a:t>своєчасно</a:t>
            </a:r>
            <a:r>
              <a:rPr lang="ru-RU" dirty="0" smtClean="0"/>
              <a:t>:  146</a:t>
            </a:r>
          </a:p>
          <a:p>
            <a:endParaRPr lang="ru-RU" dirty="0"/>
          </a:p>
          <a:p>
            <a:r>
              <a:rPr lang="uk-UA" dirty="0"/>
              <a:t>Студенти відмінники навчання</a:t>
            </a:r>
            <a:r>
              <a:rPr lang="uk-UA" dirty="0" smtClean="0"/>
              <a:t>: 18</a:t>
            </a:r>
            <a:endParaRPr lang="uk-UA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dirty="0" smtClean="0"/>
              <a:t> </a:t>
            </a:r>
            <a:endParaRPr lang="ru-RU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036216"/>
              </p:ext>
            </p:extLst>
          </p:nvPr>
        </p:nvGraphicFramePr>
        <p:xfrm>
          <a:off x="3848822" y="3800954"/>
          <a:ext cx="4851400" cy="19297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201">
                  <a:extLst>
                    <a:ext uri="{9D8B030D-6E8A-4147-A177-3AD203B41FA5}">
                      <a16:colId xmlns:a16="http://schemas.microsoft.com/office/drawing/2014/main" val="1224188306"/>
                    </a:ext>
                  </a:extLst>
                </a:gridCol>
                <a:gridCol w="609201">
                  <a:extLst>
                    <a:ext uri="{9D8B030D-6E8A-4147-A177-3AD203B41FA5}">
                      <a16:colId xmlns:a16="http://schemas.microsoft.com/office/drawing/2014/main" val="4225633202"/>
                    </a:ext>
                  </a:extLst>
                </a:gridCol>
                <a:gridCol w="1624537">
                  <a:extLst>
                    <a:ext uri="{9D8B030D-6E8A-4147-A177-3AD203B41FA5}">
                      <a16:colId xmlns:a16="http://schemas.microsoft.com/office/drawing/2014/main" val="2290617329"/>
                    </a:ext>
                  </a:extLst>
                </a:gridCol>
                <a:gridCol w="2008461">
                  <a:extLst>
                    <a:ext uri="{9D8B030D-6E8A-4147-A177-3AD203B41FA5}">
                      <a16:colId xmlns:a16="http://schemas.microsoft.com/office/drawing/2014/main" val="4017230580"/>
                    </a:ext>
                  </a:extLst>
                </a:gridCol>
              </a:tblGrid>
              <a:tr h="461773"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Курс</a:t>
                      </a:r>
                      <a:endParaRPr lang="uk-U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Група</a:t>
                      </a:r>
                      <a:endParaRPr lang="uk-U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1100" u="none" strike="noStrike">
                          <a:effectLst/>
                        </a:rPr>
                        <a:t>Кількість студентів, що склали  сесію своєчасно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uk-UA" sz="1100" u="none" strike="noStrike" dirty="0" smtClean="0">
                          <a:effectLst/>
                        </a:rPr>
                        <a:t>Студенти </a:t>
                      </a:r>
                      <a:r>
                        <a:rPr lang="uk-UA" sz="1100" u="none" strike="noStrike" dirty="0">
                          <a:effectLst/>
                        </a:rPr>
                        <a:t>відмінники навчання</a:t>
                      </a:r>
                      <a:endParaRPr lang="uk-U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87677113"/>
                  </a:ext>
                </a:extLst>
              </a:tr>
              <a:tr h="171663">
                <a:tc rowSpan="3">
                  <a:txBody>
                    <a:bodyPr/>
                    <a:lstStyle/>
                    <a:p>
                      <a:pPr algn="ctr" fontAlgn="auto"/>
                      <a:r>
                        <a:rPr lang="uk-UA" sz="1100" u="none" strike="noStrike">
                          <a:effectLst/>
                        </a:rPr>
                        <a:t>1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rowSpan="3">
                  <a:txBody>
                    <a:bodyPr/>
                    <a:lstStyle/>
                    <a:p>
                      <a:pPr algn="ctr" fontAlgn="auto"/>
                      <a:r>
                        <a:rPr lang="uk-UA" sz="1100" u="none" strike="noStrike">
                          <a:effectLst/>
                        </a:rPr>
                        <a:t>ТІ-01мн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rowSpan="3">
                  <a:txBody>
                    <a:bodyPr/>
                    <a:lstStyle/>
                    <a:p>
                      <a:pPr algn="ctr" fontAlgn="auto"/>
                      <a:r>
                        <a:rPr lang="uk-UA" sz="1800" u="none" strike="noStrike">
                          <a:effectLst/>
                        </a:rPr>
                        <a:t>2</a:t>
                      </a:r>
                      <a:endParaRPr lang="uk-UA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Кормульов  Олександр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04493423"/>
                  </a:ext>
                </a:extLst>
              </a:tr>
              <a:tr h="171663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Савчук Захар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2139040"/>
                  </a:ext>
                </a:extLst>
              </a:tr>
              <a:tr h="171663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1" u="none" strike="noStrike" dirty="0">
                          <a:effectLst/>
                        </a:rPr>
                        <a:t>Всього : 2 студента</a:t>
                      </a:r>
                      <a:endParaRPr lang="uk-U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77212126"/>
                  </a:ext>
                </a:extLst>
              </a:tr>
              <a:tr h="171663">
                <a:tc rowSpan="3">
                  <a:txBody>
                    <a:bodyPr/>
                    <a:lstStyle/>
                    <a:p>
                      <a:pPr algn="ctr" fontAlgn="auto"/>
                      <a:r>
                        <a:rPr lang="uk-UA" sz="1100" u="none" strike="noStrike">
                          <a:effectLst/>
                        </a:rPr>
                        <a:t>1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rowSpan="3">
                  <a:txBody>
                    <a:bodyPr/>
                    <a:lstStyle/>
                    <a:p>
                      <a:pPr algn="ctr" fontAlgn="auto"/>
                      <a:r>
                        <a:rPr lang="uk-UA" sz="1100" u="none" strike="noStrike">
                          <a:effectLst/>
                        </a:rPr>
                        <a:t>ТІ-01мп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rowSpan="3">
                  <a:txBody>
                    <a:bodyPr/>
                    <a:lstStyle/>
                    <a:p>
                      <a:pPr algn="ctr" fontAlgn="auto"/>
                      <a:r>
                        <a:rPr lang="uk-UA" sz="1800" u="none" strike="noStrike">
                          <a:effectLst/>
                        </a:rPr>
                        <a:t>11</a:t>
                      </a:r>
                      <a:endParaRPr lang="uk-UA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Волчан Дмитро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42610219"/>
                  </a:ext>
                </a:extLst>
              </a:tr>
              <a:tr h="171663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Козак Анастасія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84397335"/>
                  </a:ext>
                </a:extLst>
              </a:tr>
              <a:tr h="171663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Всього : 2 студента</a:t>
                      </a:r>
                      <a:endParaRPr lang="uk-U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68883766"/>
                  </a:ext>
                </a:extLst>
              </a:tr>
              <a:tr h="171663">
                <a:tc rowSpan="2">
                  <a:txBody>
                    <a:bodyPr/>
                    <a:lstStyle/>
                    <a:p>
                      <a:pPr algn="ctr" fontAlgn="auto"/>
                      <a:r>
                        <a:rPr lang="uk-UA" sz="1100" u="none" strike="noStrike">
                          <a:effectLst/>
                        </a:rPr>
                        <a:t>2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auto"/>
                      <a:r>
                        <a:rPr lang="uk-UA" sz="1100" u="none" strike="noStrike">
                          <a:effectLst/>
                        </a:rPr>
                        <a:t>ТІ-91мн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auto"/>
                      <a:r>
                        <a:rPr lang="uk-UA" sz="1800" u="none" strike="noStrike">
                          <a:effectLst/>
                        </a:rPr>
                        <a:t>2</a:t>
                      </a:r>
                      <a:endParaRPr lang="uk-UA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Миніч Марина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31296281"/>
                  </a:ext>
                </a:extLst>
              </a:tr>
              <a:tr h="171663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1" u="none" strike="noStrike" dirty="0">
                          <a:effectLst/>
                        </a:rPr>
                        <a:t>Всього : 1 студентка</a:t>
                      </a:r>
                      <a:endParaRPr lang="uk-U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43742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635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983" y="-16336"/>
            <a:ext cx="8911687" cy="1280890"/>
          </a:xfrm>
        </p:spPr>
        <p:txBody>
          <a:bodyPr/>
          <a:lstStyle/>
          <a:p>
            <a:r>
              <a:rPr lang="uk-UA" b="1" dirty="0" err="1" smtClean="0"/>
              <a:t>ТС</a:t>
            </a:r>
            <a:endParaRPr lang="ru-RU" b="1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201220"/>
              </p:ext>
            </p:extLst>
          </p:nvPr>
        </p:nvGraphicFramePr>
        <p:xfrm>
          <a:off x="947652" y="180609"/>
          <a:ext cx="5151263" cy="12699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1241">
                  <a:extLst>
                    <a:ext uri="{9D8B030D-6E8A-4147-A177-3AD203B41FA5}">
                      <a16:colId xmlns:a16="http://schemas.microsoft.com/office/drawing/2014/main" val="2076590522"/>
                    </a:ext>
                  </a:extLst>
                </a:gridCol>
                <a:gridCol w="601241">
                  <a:extLst>
                    <a:ext uri="{9D8B030D-6E8A-4147-A177-3AD203B41FA5}">
                      <a16:colId xmlns:a16="http://schemas.microsoft.com/office/drawing/2014/main" val="2582249613"/>
                    </a:ext>
                  </a:extLst>
                </a:gridCol>
                <a:gridCol w="1515631">
                  <a:extLst>
                    <a:ext uri="{9D8B030D-6E8A-4147-A177-3AD203B41FA5}">
                      <a16:colId xmlns:a16="http://schemas.microsoft.com/office/drawing/2014/main" val="3233424234"/>
                    </a:ext>
                  </a:extLst>
                </a:gridCol>
                <a:gridCol w="2433150">
                  <a:extLst>
                    <a:ext uri="{9D8B030D-6E8A-4147-A177-3AD203B41FA5}">
                      <a16:colId xmlns:a16="http://schemas.microsoft.com/office/drawing/2014/main" val="2205653789"/>
                    </a:ext>
                  </a:extLst>
                </a:gridCol>
              </a:tblGrid>
              <a:tr h="600360"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 dirty="0">
                          <a:effectLst/>
                        </a:rPr>
                        <a:t>Курс</a:t>
                      </a:r>
                      <a:endParaRPr lang="uk-U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Група</a:t>
                      </a:r>
                      <a:endParaRPr lang="uk-U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1100" u="none" strike="noStrike" dirty="0" err="1">
                          <a:effectLst/>
                        </a:rPr>
                        <a:t>Кількість</a:t>
                      </a:r>
                      <a:r>
                        <a:rPr lang="ru-RU" sz="1100" u="none" strike="noStrike" dirty="0">
                          <a:effectLst/>
                        </a:rPr>
                        <a:t> </a:t>
                      </a:r>
                      <a:r>
                        <a:rPr lang="ru-RU" sz="1100" u="none" strike="noStrike" dirty="0" err="1">
                          <a:effectLst/>
                        </a:rPr>
                        <a:t>студентів</a:t>
                      </a:r>
                      <a:r>
                        <a:rPr lang="ru-RU" sz="1100" u="none" strike="noStrike" dirty="0">
                          <a:effectLst/>
                        </a:rPr>
                        <a:t>, </a:t>
                      </a:r>
                      <a:r>
                        <a:rPr lang="ru-RU" sz="1100" u="none" strike="noStrike" dirty="0" err="1">
                          <a:effectLst/>
                        </a:rPr>
                        <a:t>що</a:t>
                      </a:r>
                      <a:r>
                        <a:rPr lang="ru-RU" sz="1100" u="none" strike="noStrike" dirty="0">
                          <a:effectLst/>
                        </a:rPr>
                        <a:t> </a:t>
                      </a:r>
                      <a:r>
                        <a:rPr lang="ru-RU" sz="1100" u="none" strike="noStrike" dirty="0" err="1">
                          <a:effectLst/>
                        </a:rPr>
                        <a:t>склали</a:t>
                      </a:r>
                      <a:r>
                        <a:rPr lang="ru-RU" sz="1100" u="none" strike="noStrike" dirty="0">
                          <a:effectLst/>
                        </a:rPr>
                        <a:t>  </a:t>
                      </a:r>
                      <a:r>
                        <a:rPr lang="ru-RU" sz="1100" u="none" strike="noStrike" dirty="0" err="1">
                          <a:effectLst/>
                        </a:rPr>
                        <a:t>сесію</a:t>
                      </a:r>
                      <a:r>
                        <a:rPr lang="ru-RU" sz="1100" u="none" strike="noStrike" dirty="0">
                          <a:effectLst/>
                        </a:rPr>
                        <a:t> </a:t>
                      </a:r>
                      <a:r>
                        <a:rPr lang="ru-RU" sz="1100" u="none" strike="noStrike" dirty="0" err="1">
                          <a:effectLst/>
                        </a:rPr>
                        <a:t>своєчасно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uk-UA" sz="1100" u="none" strike="noStrike" dirty="0" smtClean="0">
                          <a:effectLst/>
                        </a:rPr>
                        <a:t>Студенти </a:t>
                      </a:r>
                      <a:r>
                        <a:rPr lang="uk-UA" sz="1100" u="none" strike="noStrike" dirty="0">
                          <a:effectLst/>
                        </a:rPr>
                        <a:t>відмінники навчання</a:t>
                      </a:r>
                      <a:endParaRPr lang="uk-U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96216877"/>
                  </a:ext>
                </a:extLst>
              </a:tr>
              <a:tr h="223182">
                <a:tc rowSpan="3">
                  <a:txBody>
                    <a:bodyPr/>
                    <a:lstStyle/>
                    <a:p>
                      <a:pPr algn="ctr" fontAlgn="auto"/>
                      <a:r>
                        <a:rPr lang="uk-UA" sz="1100" u="none" strike="noStrike">
                          <a:effectLst/>
                        </a:rPr>
                        <a:t>1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rowSpan="3">
                  <a:txBody>
                    <a:bodyPr/>
                    <a:lstStyle/>
                    <a:p>
                      <a:pPr algn="ctr" fontAlgn="auto"/>
                      <a:r>
                        <a:rPr lang="uk-UA" sz="1100" u="none" strike="noStrike">
                          <a:effectLst/>
                        </a:rPr>
                        <a:t>ТС-01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rowSpan="3">
                  <a:txBody>
                    <a:bodyPr/>
                    <a:lstStyle/>
                    <a:p>
                      <a:pPr algn="ctr" fontAlgn="auto"/>
                      <a:r>
                        <a:rPr lang="uk-UA" sz="1800" u="none" strike="noStrike" dirty="0">
                          <a:effectLst/>
                        </a:rPr>
                        <a:t>21</a:t>
                      </a:r>
                      <a:endParaRPr lang="uk-U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Строшко Павло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69366392"/>
                  </a:ext>
                </a:extLst>
              </a:tr>
              <a:tr h="223182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Таранець Валентин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68415855"/>
                  </a:ext>
                </a:extLst>
              </a:tr>
              <a:tr h="223182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1" u="none" strike="noStrike" dirty="0">
                          <a:effectLst/>
                        </a:rPr>
                        <a:t>Всього : 2 студента</a:t>
                      </a:r>
                      <a:endParaRPr lang="uk-U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17584777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7663338"/>
              </p:ext>
            </p:extLst>
          </p:nvPr>
        </p:nvGraphicFramePr>
        <p:xfrm>
          <a:off x="6458758" y="180609"/>
          <a:ext cx="5359400" cy="12699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182193538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826065270"/>
                    </a:ext>
                  </a:extLst>
                </a:gridCol>
                <a:gridCol w="1612900">
                  <a:extLst>
                    <a:ext uri="{9D8B030D-6E8A-4147-A177-3AD203B41FA5}">
                      <a16:colId xmlns:a16="http://schemas.microsoft.com/office/drawing/2014/main" val="1077715758"/>
                    </a:ext>
                  </a:extLst>
                </a:gridCol>
                <a:gridCol w="2527300">
                  <a:extLst>
                    <a:ext uri="{9D8B030D-6E8A-4147-A177-3AD203B41FA5}">
                      <a16:colId xmlns:a16="http://schemas.microsoft.com/office/drawing/2014/main" val="330959187"/>
                    </a:ext>
                  </a:extLst>
                </a:gridCol>
              </a:tblGrid>
              <a:tr h="600360"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Курс</a:t>
                      </a:r>
                      <a:endParaRPr lang="uk-U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Група</a:t>
                      </a:r>
                      <a:endParaRPr lang="uk-U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1100" u="none" strike="noStrike">
                          <a:effectLst/>
                        </a:rPr>
                        <a:t>Кількість студентів, що склали  сесію своєчасно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uk-UA" sz="1100" u="none" strike="noStrike" dirty="0" smtClean="0">
                          <a:effectLst/>
                        </a:rPr>
                        <a:t>Студенти </a:t>
                      </a:r>
                      <a:r>
                        <a:rPr lang="uk-UA" sz="1100" u="none" strike="noStrike" dirty="0">
                          <a:effectLst/>
                        </a:rPr>
                        <a:t>відмінники навчання</a:t>
                      </a:r>
                      <a:endParaRPr lang="uk-U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38953840"/>
                  </a:ext>
                </a:extLst>
              </a:tr>
              <a:tr h="223182">
                <a:tc rowSpan="3">
                  <a:txBody>
                    <a:bodyPr/>
                    <a:lstStyle/>
                    <a:p>
                      <a:pPr algn="ctr" fontAlgn="auto"/>
                      <a:r>
                        <a:rPr lang="uk-UA" sz="1100" u="none" strike="noStrike">
                          <a:effectLst/>
                        </a:rPr>
                        <a:t>2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rowSpan="3">
                  <a:txBody>
                    <a:bodyPr/>
                    <a:lstStyle/>
                    <a:p>
                      <a:pPr algn="ctr" fontAlgn="auto"/>
                      <a:r>
                        <a:rPr lang="uk-UA" sz="1100" u="none" strike="noStrike">
                          <a:effectLst/>
                        </a:rPr>
                        <a:t>ТС-91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rowSpan="3">
                  <a:txBody>
                    <a:bodyPr/>
                    <a:lstStyle/>
                    <a:p>
                      <a:pPr algn="ctr" fontAlgn="auto"/>
                      <a:r>
                        <a:rPr lang="uk-UA" sz="1800" u="none" strike="noStrike" dirty="0">
                          <a:effectLst/>
                        </a:rPr>
                        <a:t>12</a:t>
                      </a:r>
                      <a:endParaRPr lang="uk-U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Дорошенко Артем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84253937"/>
                  </a:ext>
                </a:extLst>
              </a:tr>
              <a:tr h="223182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Кравченко Ілля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81456465"/>
                  </a:ext>
                </a:extLst>
              </a:tr>
              <a:tr h="223182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1" u="none" strike="noStrike" dirty="0">
                          <a:effectLst/>
                        </a:rPr>
                        <a:t>Всього : 2 студента</a:t>
                      </a:r>
                      <a:endParaRPr lang="uk-U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9452059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810104"/>
              </p:ext>
            </p:extLst>
          </p:nvPr>
        </p:nvGraphicFramePr>
        <p:xfrm>
          <a:off x="879216" y="1670859"/>
          <a:ext cx="5072696" cy="18204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2029">
                  <a:extLst>
                    <a:ext uri="{9D8B030D-6E8A-4147-A177-3AD203B41FA5}">
                      <a16:colId xmlns:a16="http://schemas.microsoft.com/office/drawing/2014/main" val="784761391"/>
                    </a:ext>
                  </a:extLst>
                </a:gridCol>
                <a:gridCol w="632029">
                  <a:extLst>
                    <a:ext uri="{9D8B030D-6E8A-4147-A177-3AD203B41FA5}">
                      <a16:colId xmlns:a16="http://schemas.microsoft.com/office/drawing/2014/main" val="1146157723"/>
                    </a:ext>
                  </a:extLst>
                </a:gridCol>
                <a:gridCol w="1685413">
                  <a:extLst>
                    <a:ext uri="{9D8B030D-6E8A-4147-A177-3AD203B41FA5}">
                      <a16:colId xmlns:a16="http://schemas.microsoft.com/office/drawing/2014/main" val="3391122406"/>
                    </a:ext>
                  </a:extLst>
                </a:gridCol>
                <a:gridCol w="2123225">
                  <a:extLst>
                    <a:ext uri="{9D8B030D-6E8A-4147-A177-3AD203B41FA5}">
                      <a16:colId xmlns:a16="http://schemas.microsoft.com/office/drawing/2014/main" val="615666791"/>
                    </a:ext>
                  </a:extLst>
                </a:gridCol>
              </a:tblGrid>
              <a:tr h="732005"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Курс</a:t>
                      </a:r>
                      <a:endParaRPr lang="uk-U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 dirty="0">
                          <a:effectLst/>
                        </a:rPr>
                        <a:t>Група</a:t>
                      </a:r>
                      <a:endParaRPr lang="uk-U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1100" u="none" strike="noStrike" dirty="0" err="1">
                          <a:effectLst/>
                        </a:rPr>
                        <a:t>Кількість</a:t>
                      </a:r>
                      <a:r>
                        <a:rPr lang="ru-RU" sz="1100" u="none" strike="noStrike" dirty="0">
                          <a:effectLst/>
                        </a:rPr>
                        <a:t> </a:t>
                      </a:r>
                      <a:r>
                        <a:rPr lang="ru-RU" sz="1100" u="none" strike="noStrike" dirty="0" err="1">
                          <a:effectLst/>
                        </a:rPr>
                        <a:t>студентів</a:t>
                      </a:r>
                      <a:r>
                        <a:rPr lang="ru-RU" sz="1100" u="none" strike="noStrike" dirty="0">
                          <a:effectLst/>
                        </a:rPr>
                        <a:t>, </a:t>
                      </a:r>
                      <a:r>
                        <a:rPr lang="ru-RU" sz="1100" u="none" strike="noStrike" dirty="0" err="1">
                          <a:effectLst/>
                        </a:rPr>
                        <a:t>що</a:t>
                      </a:r>
                      <a:r>
                        <a:rPr lang="ru-RU" sz="1100" u="none" strike="noStrike" dirty="0">
                          <a:effectLst/>
                        </a:rPr>
                        <a:t> </a:t>
                      </a:r>
                      <a:r>
                        <a:rPr lang="ru-RU" sz="1100" u="none" strike="noStrike" dirty="0" err="1">
                          <a:effectLst/>
                        </a:rPr>
                        <a:t>склали</a:t>
                      </a:r>
                      <a:r>
                        <a:rPr lang="ru-RU" sz="1100" u="none" strike="noStrike" dirty="0">
                          <a:effectLst/>
                        </a:rPr>
                        <a:t>  </a:t>
                      </a:r>
                      <a:r>
                        <a:rPr lang="ru-RU" sz="1100" u="none" strike="noStrike" dirty="0" err="1">
                          <a:effectLst/>
                        </a:rPr>
                        <a:t>сесію</a:t>
                      </a:r>
                      <a:r>
                        <a:rPr lang="ru-RU" sz="1100" u="none" strike="noStrike" dirty="0">
                          <a:effectLst/>
                        </a:rPr>
                        <a:t> </a:t>
                      </a:r>
                      <a:r>
                        <a:rPr lang="ru-RU" sz="1100" u="none" strike="noStrike" dirty="0" err="1">
                          <a:effectLst/>
                        </a:rPr>
                        <a:t>своєчасно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uk-UA" sz="1100" u="none" strike="noStrike" dirty="0" smtClean="0">
                          <a:effectLst/>
                        </a:rPr>
                        <a:t>Студенти </a:t>
                      </a:r>
                      <a:r>
                        <a:rPr lang="uk-UA" sz="1100" u="none" strike="noStrike" dirty="0">
                          <a:effectLst/>
                        </a:rPr>
                        <a:t>відмінники навчання</a:t>
                      </a:r>
                      <a:endParaRPr lang="uk-U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58069548"/>
                  </a:ext>
                </a:extLst>
              </a:tr>
              <a:tr h="272120">
                <a:tc rowSpan="2">
                  <a:txBody>
                    <a:bodyPr/>
                    <a:lstStyle/>
                    <a:p>
                      <a:pPr algn="ctr" fontAlgn="auto"/>
                      <a:r>
                        <a:rPr lang="uk-UA" sz="1100" u="none" strike="noStrike">
                          <a:effectLst/>
                        </a:rPr>
                        <a:t>3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auto"/>
                      <a:r>
                        <a:rPr lang="uk-UA" sz="1100" u="none" strike="noStrike">
                          <a:effectLst/>
                        </a:rPr>
                        <a:t>ТС-81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auto"/>
                      <a:r>
                        <a:rPr lang="uk-UA" sz="1800" u="none" strike="noStrike">
                          <a:effectLst/>
                        </a:rPr>
                        <a:t>9</a:t>
                      </a:r>
                      <a:endParaRPr lang="uk-UA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Тимофеєв Євгеній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32046659"/>
                  </a:ext>
                </a:extLst>
              </a:tr>
              <a:tr h="27212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1" u="none" strike="noStrike" dirty="0">
                          <a:effectLst/>
                        </a:rPr>
                        <a:t>Всього : 1 студент</a:t>
                      </a:r>
                      <a:endParaRPr lang="uk-U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85116594"/>
                  </a:ext>
                </a:extLst>
              </a:tr>
              <a:tr h="272120">
                <a:tc rowSpan="2">
                  <a:txBody>
                    <a:bodyPr/>
                    <a:lstStyle/>
                    <a:p>
                      <a:pPr algn="ctr" fontAlgn="auto"/>
                      <a:r>
                        <a:rPr lang="uk-UA" sz="1100" u="none" strike="noStrike" dirty="0">
                          <a:effectLst/>
                        </a:rPr>
                        <a:t>3</a:t>
                      </a:r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auto"/>
                      <a:r>
                        <a:rPr lang="uk-UA" sz="1100" u="none" strike="noStrike">
                          <a:effectLst/>
                        </a:rPr>
                        <a:t>ТС-82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auto"/>
                      <a:r>
                        <a:rPr lang="uk-UA" sz="1800" u="none" strike="noStrike" dirty="0">
                          <a:effectLst/>
                        </a:rPr>
                        <a:t>11</a:t>
                      </a:r>
                      <a:endParaRPr lang="uk-U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Жара Карина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76978666"/>
                  </a:ext>
                </a:extLst>
              </a:tr>
              <a:tr h="27212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1" u="none" strike="noStrike" dirty="0">
                          <a:effectLst/>
                        </a:rPr>
                        <a:t>Всього : 1 студентка</a:t>
                      </a:r>
                      <a:endParaRPr lang="uk-U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82768556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840355"/>
              </p:ext>
            </p:extLst>
          </p:nvPr>
        </p:nvGraphicFramePr>
        <p:xfrm>
          <a:off x="6516975" y="1595421"/>
          <a:ext cx="4904509" cy="1971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0742">
                  <a:extLst>
                    <a:ext uri="{9D8B030D-6E8A-4147-A177-3AD203B41FA5}">
                      <a16:colId xmlns:a16="http://schemas.microsoft.com/office/drawing/2014/main" val="1939522248"/>
                    </a:ext>
                  </a:extLst>
                </a:gridCol>
                <a:gridCol w="620742">
                  <a:extLst>
                    <a:ext uri="{9D8B030D-6E8A-4147-A177-3AD203B41FA5}">
                      <a16:colId xmlns:a16="http://schemas.microsoft.com/office/drawing/2014/main" val="3469044223"/>
                    </a:ext>
                  </a:extLst>
                </a:gridCol>
                <a:gridCol w="1577720">
                  <a:extLst>
                    <a:ext uri="{9D8B030D-6E8A-4147-A177-3AD203B41FA5}">
                      <a16:colId xmlns:a16="http://schemas.microsoft.com/office/drawing/2014/main" val="593798182"/>
                    </a:ext>
                  </a:extLst>
                </a:gridCol>
                <a:gridCol w="2085305">
                  <a:extLst>
                    <a:ext uri="{9D8B030D-6E8A-4147-A177-3AD203B41FA5}">
                      <a16:colId xmlns:a16="http://schemas.microsoft.com/office/drawing/2014/main" val="3291037032"/>
                    </a:ext>
                  </a:extLst>
                </a:gridCol>
              </a:tblGrid>
              <a:tr h="610236"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Курс</a:t>
                      </a:r>
                      <a:endParaRPr lang="uk-U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Група</a:t>
                      </a:r>
                      <a:endParaRPr lang="uk-U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1100" u="none" strike="noStrike">
                          <a:effectLst/>
                        </a:rPr>
                        <a:t>Кількість студентів, що склали  сесію своєчасно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uk-UA" sz="1100" u="none" strike="noStrike" dirty="0" smtClean="0">
                          <a:effectLst/>
                        </a:rPr>
                        <a:t>Студенти </a:t>
                      </a:r>
                      <a:r>
                        <a:rPr lang="uk-UA" sz="1100" u="none" strike="noStrike" dirty="0">
                          <a:effectLst/>
                        </a:rPr>
                        <a:t>відмінники навчання</a:t>
                      </a:r>
                      <a:endParaRPr lang="uk-U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17938262"/>
                  </a:ext>
                </a:extLst>
              </a:tr>
              <a:tr h="226854">
                <a:tc rowSpan="3">
                  <a:txBody>
                    <a:bodyPr/>
                    <a:lstStyle/>
                    <a:p>
                      <a:pPr algn="ctr" fontAlgn="auto"/>
                      <a:r>
                        <a:rPr lang="uk-UA" sz="1100" u="none" strike="noStrike">
                          <a:effectLst/>
                        </a:rPr>
                        <a:t>4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rowSpan="3">
                  <a:txBody>
                    <a:bodyPr/>
                    <a:lstStyle/>
                    <a:p>
                      <a:pPr algn="ctr" fontAlgn="auto"/>
                      <a:r>
                        <a:rPr lang="uk-UA" sz="1100" u="none" strike="noStrike">
                          <a:effectLst/>
                        </a:rPr>
                        <a:t>ТС-71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rowSpan="3">
                  <a:txBody>
                    <a:bodyPr/>
                    <a:lstStyle/>
                    <a:p>
                      <a:pPr algn="ctr" fontAlgn="auto"/>
                      <a:r>
                        <a:rPr lang="uk-UA" sz="1800" u="none" strike="noStrike" dirty="0">
                          <a:effectLst/>
                        </a:rPr>
                        <a:t>9</a:t>
                      </a:r>
                      <a:endParaRPr lang="uk-U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Криклива Анастасія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28835914"/>
                  </a:ext>
                </a:extLst>
              </a:tr>
              <a:tr h="226854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Лобода Роман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21494964"/>
                  </a:ext>
                </a:extLst>
              </a:tr>
              <a:tr h="226854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1" u="none" strike="noStrike" dirty="0">
                          <a:effectLst/>
                        </a:rPr>
                        <a:t>Всього : 2 студента</a:t>
                      </a:r>
                      <a:endParaRPr lang="uk-U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79129498"/>
                  </a:ext>
                </a:extLst>
              </a:tr>
              <a:tr h="226854">
                <a:tc rowSpan="3">
                  <a:txBody>
                    <a:bodyPr/>
                    <a:lstStyle/>
                    <a:p>
                      <a:pPr algn="ctr" fontAlgn="auto"/>
                      <a:r>
                        <a:rPr lang="uk-UA" sz="1100" u="none" strike="noStrike">
                          <a:effectLst/>
                        </a:rPr>
                        <a:t>4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rowSpan="3">
                  <a:txBody>
                    <a:bodyPr/>
                    <a:lstStyle/>
                    <a:p>
                      <a:pPr algn="ctr" fontAlgn="auto"/>
                      <a:r>
                        <a:rPr lang="uk-UA" sz="1100" u="none" strike="noStrike">
                          <a:effectLst/>
                        </a:rPr>
                        <a:t>ТС-72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rowSpan="3">
                  <a:txBody>
                    <a:bodyPr/>
                    <a:lstStyle/>
                    <a:p>
                      <a:pPr algn="ctr" fontAlgn="auto"/>
                      <a:r>
                        <a:rPr lang="uk-UA" sz="1800" u="none" strike="noStrike">
                          <a:effectLst/>
                        </a:rPr>
                        <a:t>6</a:t>
                      </a:r>
                      <a:endParaRPr lang="uk-UA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Березовський Ігор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54850600"/>
                  </a:ext>
                </a:extLst>
              </a:tr>
              <a:tr h="226854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Течарова Діана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46312648"/>
                  </a:ext>
                </a:extLst>
              </a:tr>
              <a:tr h="226854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1" u="none" strike="noStrike" dirty="0">
                          <a:effectLst/>
                        </a:rPr>
                        <a:t>Всього : 2 студента</a:t>
                      </a:r>
                      <a:endParaRPr lang="uk-U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63152588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704032" y="5729084"/>
            <a:ext cx="625042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студентів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склали</a:t>
            </a:r>
            <a:r>
              <a:rPr lang="ru-RU" dirty="0"/>
              <a:t>  </a:t>
            </a:r>
            <a:r>
              <a:rPr lang="ru-RU" dirty="0" err="1"/>
              <a:t>сесію</a:t>
            </a:r>
            <a:r>
              <a:rPr lang="ru-RU" dirty="0"/>
              <a:t> </a:t>
            </a:r>
            <a:r>
              <a:rPr lang="ru-RU" dirty="0" err="1" smtClean="0"/>
              <a:t>своєчасно</a:t>
            </a:r>
            <a:r>
              <a:rPr lang="ru-RU" dirty="0" smtClean="0"/>
              <a:t>:   76</a:t>
            </a:r>
          </a:p>
          <a:p>
            <a:endParaRPr lang="ru-RU" dirty="0"/>
          </a:p>
          <a:p>
            <a:r>
              <a:rPr lang="uk-UA" dirty="0"/>
              <a:t>Студенти відмінники навчання</a:t>
            </a:r>
            <a:r>
              <a:rPr lang="uk-UA" dirty="0" smtClean="0"/>
              <a:t>: 12</a:t>
            </a:r>
            <a:endParaRPr lang="uk-UA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dirty="0" smtClean="0"/>
              <a:t> </a:t>
            </a:r>
            <a:endParaRPr lang="ru-RU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488396"/>
              </p:ext>
            </p:extLst>
          </p:nvPr>
        </p:nvGraphicFramePr>
        <p:xfrm>
          <a:off x="3415564" y="3762679"/>
          <a:ext cx="5270500" cy="18459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233">
                  <a:extLst>
                    <a:ext uri="{9D8B030D-6E8A-4147-A177-3AD203B41FA5}">
                      <a16:colId xmlns:a16="http://schemas.microsoft.com/office/drawing/2014/main" val="510460905"/>
                    </a:ext>
                  </a:extLst>
                </a:gridCol>
                <a:gridCol w="609233">
                  <a:extLst>
                    <a:ext uri="{9D8B030D-6E8A-4147-A177-3AD203B41FA5}">
                      <a16:colId xmlns:a16="http://schemas.microsoft.com/office/drawing/2014/main" val="3787450065"/>
                    </a:ext>
                  </a:extLst>
                </a:gridCol>
                <a:gridCol w="1738852">
                  <a:extLst>
                    <a:ext uri="{9D8B030D-6E8A-4147-A177-3AD203B41FA5}">
                      <a16:colId xmlns:a16="http://schemas.microsoft.com/office/drawing/2014/main" val="1033352566"/>
                    </a:ext>
                  </a:extLst>
                </a:gridCol>
                <a:gridCol w="2313182">
                  <a:extLst>
                    <a:ext uri="{9D8B030D-6E8A-4147-A177-3AD203B41FA5}">
                      <a16:colId xmlns:a16="http://schemas.microsoft.com/office/drawing/2014/main" val="274726319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Курс</a:t>
                      </a:r>
                      <a:endParaRPr lang="uk-U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Група</a:t>
                      </a:r>
                      <a:endParaRPr lang="uk-U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1100" u="none" strike="noStrike">
                          <a:effectLst/>
                        </a:rPr>
                        <a:t>Кількість студентів, що склали  сесію своєчасно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uk-UA" sz="1100" u="none" strike="noStrike">
                          <a:effectLst/>
                        </a:rPr>
                        <a:t>Суденти відмінники навчання</a:t>
                      </a:r>
                      <a:endParaRPr lang="uk-U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54342818"/>
                  </a:ext>
                </a:extLst>
              </a:tr>
              <a:tr h="190500">
                <a:tc rowSpan="2">
                  <a:txBody>
                    <a:bodyPr/>
                    <a:lstStyle/>
                    <a:p>
                      <a:pPr algn="ctr" fontAlgn="auto"/>
                      <a:r>
                        <a:rPr lang="uk-UA" sz="1100" u="none" strike="noStrike">
                          <a:effectLst/>
                        </a:rPr>
                        <a:t>1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auto"/>
                      <a:r>
                        <a:rPr lang="uk-UA" sz="1100" u="none" strike="noStrike">
                          <a:effectLst/>
                        </a:rPr>
                        <a:t>ТС-01мн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auto"/>
                      <a:r>
                        <a:rPr lang="uk-UA" sz="1800" u="none" strike="noStrike" dirty="0">
                          <a:effectLst/>
                        </a:rPr>
                        <a:t>1</a:t>
                      </a:r>
                      <a:endParaRPr lang="uk-U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21531772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Всього : 0 студентів</a:t>
                      </a:r>
                      <a:endParaRPr lang="uk-U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84476676"/>
                  </a:ext>
                </a:extLst>
              </a:tr>
              <a:tr h="190500">
                <a:tc rowSpan="3">
                  <a:txBody>
                    <a:bodyPr/>
                    <a:lstStyle/>
                    <a:p>
                      <a:pPr algn="ctr" fontAlgn="auto"/>
                      <a:r>
                        <a:rPr lang="uk-UA" sz="1100" u="none" strike="noStrike">
                          <a:effectLst/>
                        </a:rPr>
                        <a:t>1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rowSpan="3">
                  <a:txBody>
                    <a:bodyPr/>
                    <a:lstStyle/>
                    <a:p>
                      <a:pPr algn="ctr" fontAlgn="auto"/>
                      <a:r>
                        <a:rPr lang="uk-UA" sz="1100" u="none" strike="noStrike">
                          <a:effectLst/>
                        </a:rPr>
                        <a:t>ТС-01мп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rowSpan="3">
                  <a:txBody>
                    <a:bodyPr/>
                    <a:lstStyle/>
                    <a:p>
                      <a:pPr algn="ctr" fontAlgn="auto"/>
                      <a:r>
                        <a:rPr lang="uk-UA" sz="1800" u="none" strike="noStrike" dirty="0">
                          <a:effectLst/>
                        </a:rPr>
                        <a:t>7</a:t>
                      </a:r>
                      <a:endParaRPr lang="uk-U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Ветошко Іван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74013505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Скрябін Сергій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05893609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1" u="none" strike="noStrike" dirty="0">
                          <a:effectLst/>
                        </a:rPr>
                        <a:t>Всього : 2 студента</a:t>
                      </a:r>
                      <a:endParaRPr lang="uk-U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51666307"/>
                  </a:ext>
                </a:extLst>
              </a:tr>
              <a:tr h="190500">
                <a:tc rowSpan="2">
                  <a:txBody>
                    <a:bodyPr/>
                    <a:lstStyle/>
                    <a:p>
                      <a:pPr algn="ctr" fontAlgn="auto"/>
                      <a:r>
                        <a:rPr lang="uk-UA" sz="1100" u="none" strike="noStrike">
                          <a:effectLst/>
                        </a:rPr>
                        <a:t>2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auto"/>
                      <a:r>
                        <a:rPr lang="uk-UA" sz="1100" u="none" strike="noStrike">
                          <a:effectLst/>
                        </a:rPr>
                        <a:t>ТС-91мн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auto"/>
                      <a:r>
                        <a:rPr lang="uk-UA" sz="1800" u="none" strike="noStrike">
                          <a:effectLst/>
                        </a:rPr>
                        <a:t> </a:t>
                      </a:r>
                      <a:endParaRPr lang="uk-UA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27845501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 dirty="0">
                          <a:effectLst/>
                        </a:rPr>
                        <a:t>Всього : 0 </a:t>
                      </a:r>
                      <a:r>
                        <a:rPr lang="uk-UA" sz="1100" u="none" strike="noStrike" dirty="0" smtClean="0">
                          <a:effectLst/>
                        </a:rPr>
                        <a:t>студентів</a:t>
                      </a:r>
                      <a:endParaRPr lang="uk-U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935406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255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675" y="1088967"/>
            <a:ext cx="2926726" cy="141317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</a:t>
            </a:r>
            <a:r>
              <a:rPr lang="uk-UA" dirty="0"/>
              <a:t/>
            </a:r>
            <a:br>
              <a:rPr lang="uk-UA" dirty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3675" y="0"/>
            <a:ext cx="361252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err="1" smtClean="0"/>
              <a:t>ТК</a:t>
            </a:r>
            <a:r>
              <a:rPr lang="uk-UA" dirty="0"/>
              <a:t/>
            </a:r>
            <a:br>
              <a:rPr lang="uk-UA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5511690"/>
              </p:ext>
            </p:extLst>
          </p:nvPr>
        </p:nvGraphicFramePr>
        <p:xfrm>
          <a:off x="1496292" y="1"/>
          <a:ext cx="4285383" cy="28155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7465">
                  <a:extLst>
                    <a:ext uri="{9D8B030D-6E8A-4147-A177-3AD203B41FA5}">
                      <a16:colId xmlns:a16="http://schemas.microsoft.com/office/drawing/2014/main" val="1203449218"/>
                    </a:ext>
                  </a:extLst>
                </a:gridCol>
                <a:gridCol w="406183">
                  <a:extLst>
                    <a:ext uri="{9D8B030D-6E8A-4147-A177-3AD203B41FA5}">
                      <a16:colId xmlns:a16="http://schemas.microsoft.com/office/drawing/2014/main" val="2351467860"/>
                    </a:ext>
                  </a:extLst>
                </a:gridCol>
                <a:gridCol w="1586946">
                  <a:extLst>
                    <a:ext uri="{9D8B030D-6E8A-4147-A177-3AD203B41FA5}">
                      <a16:colId xmlns:a16="http://schemas.microsoft.com/office/drawing/2014/main" val="4076072644"/>
                    </a:ext>
                  </a:extLst>
                </a:gridCol>
                <a:gridCol w="1964789">
                  <a:extLst>
                    <a:ext uri="{9D8B030D-6E8A-4147-A177-3AD203B41FA5}">
                      <a16:colId xmlns:a16="http://schemas.microsoft.com/office/drawing/2014/main" val="1383289593"/>
                    </a:ext>
                  </a:extLst>
                </a:gridCol>
              </a:tblGrid>
              <a:tr h="411519"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Курс</a:t>
                      </a:r>
                      <a:endParaRPr lang="uk-U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 dirty="0">
                          <a:effectLst/>
                        </a:rPr>
                        <a:t>Група</a:t>
                      </a:r>
                      <a:endParaRPr lang="uk-U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1100" i="1" u="sng" strike="noStrike" dirty="0" err="1">
                          <a:effectLst/>
                        </a:rPr>
                        <a:t>Кількість</a:t>
                      </a:r>
                      <a:r>
                        <a:rPr lang="ru-RU" sz="1100" i="1" u="sng" strike="noStrike" dirty="0">
                          <a:effectLst/>
                        </a:rPr>
                        <a:t> </a:t>
                      </a:r>
                      <a:r>
                        <a:rPr lang="ru-RU" sz="1100" i="1" u="sng" strike="noStrike" dirty="0" err="1">
                          <a:effectLst/>
                        </a:rPr>
                        <a:t>студентів</a:t>
                      </a:r>
                      <a:r>
                        <a:rPr lang="ru-RU" sz="1100" i="1" u="sng" strike="noStrike" dirty="0">
                          <a:effectLst/>
                        </a:rPr>
                        <a:t>, </a:t>
                      </a:r>
                      <a:r>
                        <a:rPr lang="ru-RU" sz="1100" i="1" u="sng" strike="noStrike" dirty="0" err="1">
                          <a:effectLst/>
                        </a:rPr>
                        <a:t>що</a:t>
                      </a:r>
                      <a:r>
                        <a:rPr lang="ru-RU" sz="1100" i="1" u="sng" strike="noStrike" dirty="0">
                          <a:effectLst/>
                        </a:rPr>
                        <a:t> </a:t>
                      </a:r>
                      <a:r>
                        <a:rPr lang="ru-RU" sz="1100" i="1" u="sng" strike="noStrike" dirty="0" err="1">
                          <a:effectLst/>
                        </a:rPr>
                        <a:t>склали</a:t>
                      </a:r>
                      <a:r>
                        <a:rPr lang="ru-RU" sz="1100" i="1" u="sng" strike="noStrike" dirty="0">
                          <a:effectLst/>
                        </a:rPr>
                        <a:t>  </a:t>
                      </a:r>
                      <a:r>
                        <a:rPr lang="ru-RU" sz="1100" i="1" u="sng" strike="noStrike" dirty="0" err="1">
                          <a:effectLst/>
                        </a:rPr>
                        <a:t>сесію</a:t>
                      </a:r>
                      <a:r>
                        <a:rPr lang="ru-RU" sz="1100" i="1" u="sng" strike="noStrike" dirty="0">
                          <a:effectLst/>
                        </a:rPr>
                        <a:t> </a:t>
                      </a:r>
                      <a:r>
                        <a:rPr lang="ru-RU" sz="1100" i="1" u="sng" strike="noStrike" dirty="0" err="1">
                          <a:effectLst/>
                        </a:rPr>
                        <a:t>своєчасно</a:t>
                      </a:r>
                      <a:endParaRPr lang="ru-RU" sz="1100" b="1" i="1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uk-UA" sz="1100" b="0" u="none" strike="noStrike" dirty="0" smtClean="0">
                          <a:effectLst/>
                        </a:rPr>
                        <a:t>Студенти </a:t>
                      </a:r>
                      <a:r>
                        <a:rPr lang="uk-UA" sz="1100" b="0" u="none" strike="noStrike" dirty="0">
                          <a:effectLst/>
                        </a:rPr>
                        <a:t>відмінники навчання</a:t>
                      </a:r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11165573"/>
                  </a:ext>
                </a:extLst>
              </a:tr>
              <a:tr h="142272">
                <a:tc rowSpan="9">
                  <a:txBody>
                    <a:bodyPr/>
                    <a:lstStyle/>
                    <a:p>
                      <a:pPr algn="ctr" fontAlgn="auto"/>
                      <a:r>
                        <a:rPr lang="uk-UA" sz="1100" u="none" strike="noStrike">
                          <a:effectLst/>
                        </a:rPr>
                        <a:t>1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rowSpan="9">
                  <a:txBody>
                    <a:bodyPr/>
                    <a:lstStyle/>
                    <a:p>
                      <a:pPr algn="ctr" fontAlgn="auto"/>
                      <a:r>
                        <a:rPr lang="uk-UA" sz="1100" u="none" strike="noStrike">
                          <a:effectLst/>
                        </a:rPr>
                        <a:t>ТЗ-01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rowSpan="9">
                  <a:txBody>
                    <a:bodyPr/>
                    <a:lstStyle/>
                    <a:p>
                      <a:pPr algn="ctr" fontAlgn="auto"/>
                      <a:r>
                        <a:rPr lang="uk-UA" sz="1800" u="none" strike="noStrike" dirty="0">
                          <a:effectLst/>
                        </a:rPr>
                        <a:t>28</a:t>
                      </a:r>
                      <a:endParaRPr lang="uk-U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Гудзь Владислав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69241117"/>
                  </a:ext>
                </a:extLst>
              </a:tr>
              <a:tr h="142272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Дубова Марина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3720111"/>
                  </a:ext>
                </a:extLst>
              </a:tr>
              <a:tr h="142272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Зігкневич Богдана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27046946"/>
                  </a:ext>
                </a:extLst>
              </a:tr>
              <a:tr h="142272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 dirty="0" err="1">
                          <a:effectLst/>
                        </a:rPr>
                        <a:t>Косогор</a:t>
                      </a:r>
                      <a:r>
                        <a:rPr lang="uk-UA" sz="1100" u="none" strike="noStrike" dirty="0">
                          <a:effectLst/>
                        </a:rPr>
                        <a:t> Анастасія</a:t>
                      </a:r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2009059"/>
                  </a:ext>
                </a:extLst>
              </a:tr>
              <a:tr h="142272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Кухтій Олександр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17182243"/>
                  </a:ext>
                </a:extLst>
              </a:tr>
              <a:tr h="142272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Мельник Андрій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97245405"/>
                  </a:ext>
                </a:extLst>
              </a:tr>
              <a:tr h="142272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Мікляєв</a:t>
                      </a:r>
                      <a:r>
                        <a:rPr lang="uk-UA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1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Глєб</a:t>
                      </a:r>
                      <a:endParaRPr lang="uk-UA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09506343"/>
                  </a:ext>
                </a:extLst>
              </a:tr>
              <a:tr h="142272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 dirty="0" err="1">
                          <a:effectLst/>
                        </a:rPr>
                        <a:t>Поворознік</a:t>
                      </a:r>
                      <a:r>
                        <a:rPr lang="uk-UA" sz="1100" u="none" strike="noStrike" dirty="0">
                          <a:effectLst/>
                        </a:rPr>
                        <a:t> Марія</a:t>
                      </a:r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16924386"/>
                  </a:ext>
                </a:extLst>
              </a:tr>
              <a:tr h="142272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1" u="none" strike="noStrike" dirty="0">
                          <a:effectLst/>
                        </a:rPr>
                        <a:t>Всього : 8 студентів</a:t>
                      </a:r>
                      <a:endParaRPr lang="uk-U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89019554"/>
                  </a:ext>
                </a:extLst>
              </a:tr>
              <a:tr h="142272">
                <a:tc rowSpan="4">
                  <a:txBody>
                    <a:bodyPr/>
                    <a:lstStyle/>
                    <a:p>
                      <a:pPr algn="ctr" fontAlgn="auto"/>
                      <a:r>
                        <a:rPr lang="uk-UA" sz="1100" u="none" strike="noStrike">
                          <a:effectLst/>
                        </a:rPr>
                        <a:t>1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rowSpan="4">
                  <a:txBody>
                    <a:bodyPr/>
                    <a:lstStyle/>
                    <a:p>
                      <a:pPr algn="ctr" fontAlgn="auto"/>
                      <a:r>
                        <a:rPr lang="uk-UA" sz="1100" u="none" strike="noStrike">
                          <a:effectLst/>
                        </a:rPr>
                        <a:t>ТЗ-02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rowSpan="4">
                  <a:txBody>
                    <a:bodyPr/>
                    <a:lstStyle/>
                    <a:p>
                      <a:pPr algn="ctr" fontAlgn="auto"/>
                      <a:r>
                        <a:rPr lang="uk-UA" sz="1800" u="none" strike="noStrike" dirty="0">
                          <a:effectLst/>
                        </a:rPr>
                        <a:t>25</a:t>
                      </a:r>
                      <a:endParaRPr lang="uk-U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 dirty="0" err="1">
                          <a:effectLst/>
                        </a:rPr>
                        <a:t>Кириндась</a:t>
                      </a:r>
                      <a:r>
                        <a:rPr lang="uk-UA" sz="1100" u="none" strike="noStrike" dirty="0">
                          <a:effectLst/>
                        </a:rPr>
                        <a:t> </a:t>
                      </a:r>
                      <a:r>
                        <a:rPr lang="uk-UA" sz="1100" u="none" strike="noStrike" dirty="0" err="1">
                          <a:effectLst/>
                        </a:rPr>
                        <a:t>Нікіта</a:t>
                      </a:r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69926881"/>
                  </a:ext>
                </a:extLst>
              </a:tr>
              <a:tr h="142272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Міндрул Дмитро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90636546"/>
                  </a:ext>
                </a:extLst>
              </a:tr>
              <a:tr h="142272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М'язов Олександр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80840509"/>
                  </a:ext>
                </a:extLst>
              </a:tr>
              <a:tr h="142272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1" u="none" strike="noStrike" dirty="0">
                          <a:effectLst/>
                        </a:rPr>
                        <a:t>Всього : 3 студента</a:t>
                      </a:r>
                      <a:endParaRPr lang="uk-U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59115927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671748"/>
              </p:ext>
            </p:extLst>
          </p:nvPr>
        </p:nvGraphicFramePr>
        <p:xfrm>
          <a:off x="6163656" y="74922"/>
          <a:ext cx="4902199" cy="12744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205">
                  <a:extLst>
                    <a:ext uri="{9D8B030D-6E8A-4147-A177-3AD203B41FA5}">
                      <a16:colId xmlns:a16="http://schemas.microsoft.com/office/drawing/2014/main" val="2407160545"/>
                    </a:ext>
                  </a:extLst>
                </a:gridCol>
                <a:gridCol w="609205">
                  <a:extLst>
                    <a:ext uri="{9D8B030D-6E8A-4147-A177-3AD203B41FA5}">
                      <a16:colId xmlns:a16="http://schemas.microsoft.com/office/drawing/2014/main" val="3060142780"/>
                    </a:ext>
                  </a:extLst>
                </a:gridCol>
                <a:gridCol w="1332637">
                  <a:extLst>
                    <a:ext uri="{9D8B030D-6E8A-4147-A177-3AD203B41FA5}">
                      <a16:colId xmlns:a16="http://schemas.microsoft.com/office/drawing/2014/main" val="3242471691"/>
                    </a:ext>
                  </a:extLst>
                </a:gridCol>
                <a:gridCol w="2351152">
                  <a:extLst>
                    <a:ext uri="{9D8B030D-6E8A-4147-A177-3AD203B41FA5}">
                      <a16:colId xmlns:a16="http://schemas.microsoft.com/office/drawing/2014/main" val="3395505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Курс</a:t>
                      </a:r>
                      <a:endParaRPr lang="uk-U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Група</a:t>
                      </a:r>
                      <a:endParaRPr lang="uk-U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1100" u="none" strike="noStrike" dirty="0" err="1">
                          <a:effectLst/>
                        </a:rPr>
                        <a:t>Кількість</a:t>
                      </a:r>
                      <a:r>
                        <a:rPr lang="ru-RU" sz="1100" u="none" strike="noStrike" dirty="0">
                          <a:effectLst/>
                        </a:rPr>
                        <a:t> </a:t>
                      </a:r>
                      <a:r>
                        <a:rPr lang="ru-RU" sz="1100" u="none" strike="noStrike" dirty="0" err="1">
                          <a:effectLst/>
                        </a:rPr>
                        <a:t>студентів</a:t>
                      </a:r>
                      <a:r>
                        <a:rPr lang="ru-RU" sz="1100" u="none" strike="noStrike" dirty="0">
                          <a:effectLst/>
                        </a:rPr>
                        <a:t>, </a:t>
                      </a:r>
                      <a:r>
                        <a:rPr lang="ru-RU" sz="1100" u="none" strike="noStrike" dirty="0" err="1">
                          <a:effectLst/>
                        </a:rPr>
                        <a:t>що</a:t>
                      </a:r>
                      <a:r>
                        <a:rPr lang="ru-RU" sz="1100" u="none" strike="noStrike" dirty="0">
                          <a:effectLst/>
                        </a:rPr>
                        <a:t> </a:t>
                      </a:r>
                      <a:r>
                        <a:rPr lang="ru-RU" sz="1100" u="none" strike="noStrike" dirty="0" err="1">
                          <a:effectLst/>
                        </a:rPr>
                        <a:t>склали</a:t>
                      </a:r>
                      <a:r>
                        <a:rPr lang="ru-RU" sz="1100" u="none" strike="noStrike" dirty="0">
                          <a:effectLst/>
                        </a:rPr>
                        <a:t>  </a:t>
                      </a:r>
                      <a:r>
                        <a:rPr lang="ru-RU" sz="1100" u="none" strike="noStrike" dirty="0" err="1">
                          <a:effectLst/>
                        </a:rPr>
                        <a:t>сесію</a:t>
                      </a:r>
                      <a:r>
                        <a:rPr lang="ru-RU" sz="1100" u="none" strike="noStrike" dirty="0">
                          <a:effectLst/>
                        </a:rPr>
                        <a:t> </a:t>
                      </a:r>
                      <a:r>
                        <a:rPr lang="ru-RU" sz="1100" u="none" strike="noStrike" dirty="0" err="1">
                          <a:effectLst/>
                        </a:rPr>
                        <a:t>своєчасно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uk-UA" sz="1100" u="none" strike="noStrike" dirty="0" smtClean="0">
                          <a:effectLst/>
                        </a:rPr>
                        <a:t>Студенти </a:t>
                      </a:r>
                      <a:r>
                        <a:rPr lang="uk-UA" sz="1100" u="none" strike="noStrike" dirty="0">
                          <a:effectLst/>
                        </a:rPr>
                        <a:t>відмінники навчання</a:t>
                      </a:r>
                      <a:endParaRPr lang="uk-U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2694531"/>
                  </a:ext>
                </a:extLst>
              </a:tr>
              <a:tr h="190500">
                <a:tc rowSpan="2">
                  <a:txBody>
                    <a:bodyPr/>
                    <a:lstStyle/>
                    <a:p>
                      <a:pPr algn="ctr" fontAlgn="auto"/>
                      <a:r>
                        <a:rPr lang="uk-UA" sz="1100" u="none" strike="noStrike">
                          <a:effectLst/>
                        </a:rPr>
                        <a:t>2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auto"/>
                      <a:r>
                        <a:rPr lang="uk-UA" sz="1100" u="none" strike="noStrike">
                          <a:effectLst/>
                        </a:rPr>
                        <a:t>ТЗ-91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auto"/>
                      <a:r>
                        <a:rPr lang="uk-UA" sz="1800" u="none" strike="noStrike">
                          <a:effectLst/>
                        </a:rPr>
                        <a:t>14</a:t>
                      </a:r>
                      <a:endParaRPr lang="uk-UA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 dirty="0" smtClean="0">
                          <a:effectLst/>
                        </a:rPr>
                        <a:t>Кисіль </a:t>
                      </a:r>
                      <a:r>
                        <a:rPr lang="uk-UA" sz="1100" u="none" strike="noStrike" dirty="0">
                          <a:effectLst/>
                        </a:rPr>
                        <a:t>Ангеліна</a:t>
                      </a:r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6213846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1" u="none" strike="noStrike" dirty="0">
                          <a:effectLst/>
                        </a:rPr>
                        <a:t>Всього : 1 студентка</a:t>
                      </a:r>
                      <a:endParaRPr lang="uk-U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17383942"/>
                  </a:ext>
                </a:extLst>
              </a:tr>
              <a:tr h="190500">
                <a:tc rowSpan="2">
                  <a:txBody>
                    <a:bodyPr/>
                    <a:lstStyle/>
                    <a:p>
                      <a:pPr algn="ctr" fontAlgn="auto"/>
                      <a:r>
                        <a:rPr lang="uk-UA" sz="1100" u="none" strike="noStrike">
                          <a:effectLst/>
                        </a:rPr>
                        <a:t>2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auto"/>
                      <a:r>
                        <a:rPr lang="uk-UA" sz="1100" u="none" strike="noStrike">
                          <a:effectLst/>
                        </a:rPr>
                        <a:t>ТЗ-92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auto"/>
                      <a:r>
                        <a:rPr lang="uk-UA" sz="1800" u="none" strike="noStrike" dirty="0">
                          <a:effectLst/>
                        </a:rPr>
                        <a:t>16</a:t>
                      </a:r>
                      <a:endParaRPr lang="uk-U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 dirty="0">
                          <a:effectLst/>
                        </a:rPr>
                        <a:t>Омельченко </a:t>
                      </a:r>
                      <a:r>
                        <a:rPr lang="uk-UA" sz="1100" u="none" strike="noStrike" dirty="0" smtClean="0">
                          <a:effectLst/>
                        </a:rPr>
                        <a:t>Світлана</a:t>
                      </a:r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72074092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1" u="none" strike="noStrike" dirty="0">
                          <a:effectLst/>
                        </a:rPr>
                        <a:t>Всього : 1 студентка</a:t>
                      </a:r>
                      <a:endParaRPr lang="uk-U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32204825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562328"/>
              </p:ext>
            </p:extLst>
          </p:nvPr>
        </p:nvGraphicFramePr>
        <p:xfrm>
          <a:off x="185880" y="2920311"/>
          <a:ext cx="4075083" cy="29832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2052">
                  <a:extLst>
                    <a:ext uri="{9D8B030D-6E8A-4147-A177-3AD203B41FA5}">
                      <a16:colId xmlns:a16="http://schemas.microsoft.com/office/drawing/2014/main" val="2972298380"/>
                    </a:ext>
                  </a:extLst>
                </a:gridCol>
                <a:gridCol w="512052">
                  <a:extLst>
                    <a:ext uri="{9D8B030D-6E8A-4147-A177-3AD203B41FA5}">
                      <a16:colId xmlns:a16="http://schemas.microsoft.com/office/drawing/2014/main" val="743194092"/>
                    </a:ext>
                  </a:extLst>
                </a:gridCol>
                <a:gridCol w="1376141">
                  <a:extLst>
                    <a:ext uri="{9D8B030D-6E8A-4147-A177-3AD203B41FA5}">
                      <a16:colId xmlns:a16="http://schemas.microsoft.com/office/drawing/2014/main" val="2296499429"/>
                    </a:ext>
                  </a:extLst>
                </a:gridCol>
                <a:gridCol w="1674838">
                  <a:extLst>
                    <a:ext uri="{9D8B030D-6E8A-4147-A177-3AD203B41FA5}">
                      <a16:colId xmlns:a16="http://schemas.microsoft.com/office/drawing/2014/main" val="2673911360"/>
                    </a:ext>
                  </a:extLst>
                </a:gridCol>
              </a:tblGrid>
              <a:tr h="451739"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Курс</a:t>
                      </a:r>
                      <a:endParaRPr lang="uk-U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Група</a:t>
                      </a:r>
                      <a:endParaRPr lang="uk-U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1100" u="none" strike="noStrike" dirty="0" err="1">
                          <a:effectLst/>
                        </a:rPr>
                        <a:t>Кількість</a:t>
                      </a:r>
                      <a:r>
                        <a:rPr lang="ru-RU" sz="1100" u="none" strike="noStrike" dirty="0">
                          <a:effectLst/>
                        </a:rPr>
                        <a:t> </a:t>
                      </a:r>
                      <a:r>
                        <a:rPr lang="ru-RU" sz="1100" u="none" strike="noStrike" dirty="0" err="1">
                          <a:effectLst/>
                        </a:rPr>
                        <a:t>студентів</a:t>
                      </a:r>
                      <a:r>
                        <a:rPr lang="ru-RU" sz="1100" u="none" strike="noStrike" dirty="0">
                          <a:effectLst/>
                        </a:rPr>
                        <a:t>, </a:t>
                      </a:r>
                      <a:r>
                        <a:rPr lang="ru-RU" sz="1100" u="none" strike="noStrike" dirty="0" err="1">
                          <a:effectLst/>
                        </a:rPr>
                        <a:t>що</a:t>
                      </a:r>
                      <a:r>
                        <a:rPr lang="ru-RU" sz="1100" u="none" strike="noStrike" dirty="0">
                          <a:effectLst/>
                        </a:rPr>
                        <a:t> </a:t>
                      </a:r>
                      <a:r>
                        <a:rPr lang="ru-RU" sz="1100" u="none" strike="noStrike" dirty="0" err="1">
                          <a:effectLst/>
                        </a:rPr>
                        <a:t>склали</a:t>
                      </a:r>
                      <a:r>
                        <a:rPr lang="ru-RU" sz="1100" u="none" strike="noStrike" dirty="0">
                          <a:effectLst/>
                        </a:rPr>
                        <a:t>  </a:t>
                      </a:r>
                      <a:r>
                        <a:rPr lang="ru-RU" sz="1100" u="none" strike="noStrike" dirty="0" err="1">
                          <a:effectLst/>
                        </a:rPr>
                        <a:t>сесію</a:t>
                      </a:r>
                      <a:r>
                        <a:rPr lang="ru-RU" sz="1100" u="none" strike="noStrike" dirty="0">
                          <a:effectLst/>
                        </a:rPr>
                        <a:t> </a:t>
                      </a:r>
                      <a:r>
                        <a:rPr lang="ru-RU" sz="1100" u="none" strike="noStrike" dirty="0" err="1">
                          <a:effectLst/>
                        </a:rPr>
                        <a:t>своєчасно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uk-UA" sz="1100" u="none" strike="noStrike" dirty="0" smtClean="0">
                          <a:effectLst/>
                        </a:rPr>
                        <a:t>Студенти </a:t>
                      </a:r>
                      <a:r>
                        <a:rPr lang="uk-UA" sz="1100" u="none" strike="noStrike" dirty="0">
                          <a:effectLst/>
                        </a:rPr>
                        <a:t>відмінники навчання</a:t>
                      </a:r>
                      <a:endParaRPr lang="uk-U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73891678"/>
                  </a:ext>
                </a:extLst>
              </a:tr>
              <a:tr h="156178">
                <a:tc rowSpan="4">
                  <a:txBody>
                    <a:bodyPr/>
                    <a:lstStyle/>
                    <a:p>
                      <a:pPr algn="ctr" fontAlgn="auto"/>
                      <a:r>
                        <a:rPr lang="uk-UA" sz="1100" u="none" strike="noStrike">
                          <a:effectLst/>
                        </a:rPr>
                        <a:t>3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rowSpan="4">
                  <a:txBody>
                    <a:bodyPr/>
                    <a:lstStyle/>
                    <a:p>
                      <a:pPr algn="ctr" fontAlgn="auto"/>
                      <a:r>
                        <a:rPr lang="uk-UA" sz="1100" u="none" strike="noStrike">
                          <a:effectLst/>
                        </a:rPr>
                        <a:t>ТЗ-81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rowSpan="4">
                  <a:txBody>
                    <a:bodyPr/>
                    <a:lstStyle/>
                    <a:p>
                      <a:pPr algn="ctr" fontAlgn="auto"/>
                      <a:r>
                        <a:rPr lang="uk-UA" sz="1800" u="none" strike="noStrike" dirty="0">
                          <a:effectLst/>
                        </a:rPr>
                        <a:t>9</a:t>
                      </a:r>
                      <a:endParaRPr lang="uk-U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 dirty="0" err="1">
                          <a:effectLst/>
                        </a:rPr>
                        <a:t>Бутько</a:t>
                      </a:r>
                      <a:r>
                        <a:rPr lang="uk-UA" sz="1100" u="none" strike="noStrike" dirty="0">
                          <a:effectLst/>
                        </a:rPr>
                        <a:t> Інна</a:t>
                      </a:r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95354396"/>
                  </a:ext>
                </a:extLst>
              </a:tr>
              <a:tr h="156178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Івженко Євгенія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48520437"/>
                  </a:ext>
                </a:extLst>
              </a:tr>
              <a:tr h="156178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Ніконено Валнтина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11920346"/>
                  </a:ext>
                </a:extLst>
              </a:tr>
              <a:tr h="156178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1" u="none" strike="noStrike" dirty="0">
                          <a:effectLst/>
                        </a:rPr>
                        <a:t>Всього : 3 студента</a:t>
                      </a:r>
                      <a:endParaRPr lang="uk-U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2889173"/>
                  </a:ext>
                </a:extLst>
              </a:tr>
              <a:tr h="156178">
                <a:tc rowSpan="6">
                  <a:txBody>
                    <a:bodyPr/>
                    <a:lstStyle/>
                    <a:p>
                      <a:pPr algn="ctr" fontAlgn="auto"/>
                      <a:r>
                        <a:rPr lang="uk-UA" sz="1100" u="none" strike="noStrike">
                          <a:effectLst/>
                        </a:rPr>
                        <a:t>3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rowSpan="6">
                  <a:txBody>
                    <a:bodyPr/>
                    <a:lstStyle/>
                    <a:p>
                      <a:pPr algn="ctr" fontAlgn="auto"/>
                      <a:r>
                        <a:rPr lang="uk-UA" sz="1100" u="none" strike="noStrike">
                          <a:effectLst/>
                        </a:rPr>
                        <a:t>ТЗ-82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rowSpan="6">
                  <a:txBody>
                    <a:bodyPr/>
                    <a:lstStyle/>
                    <a:p>
                      <a:pPr algn="ctr" fontAlgn="auto"/>
                      <a:r>
                        <a:rPr lang="uk-UA" sz="1800" u="none" strike="noStrike" dirty="0">
                          <a:effectLst/>
                        </a:rPr>
                        <a:t>11</a:t>
                      </a:r>
                      <a:endParaRPr lang="uk-U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Вигівський  Максим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90298477"/>
                  </a:ext>
                </a:extLst>
              </a:tr>
              <a:tr h="156178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Денисенко Максим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40620758"/>
                  </a:ext>
                </a:extLst>
              </a:tr>
              <a:tr h="156178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Жабчик  Анастасія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5461182"/>
                  </a:ext>
                </a:extLst>
              </a:tr>
              <a:tr h="156178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Нарушкеич Александра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63458391"/>
                  </a:ext>
                </a:extLst>
              </a:tr>
              <a:tr h="156178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 dirty="0">
                          <a:effectLst/>
                        </a:rPr>
                        <a:t>Поливана Вікторія</a:t>
                      </a:r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47588151"/>
                  </a:ext>
                </a:extLst>
              </a:tr>
              <a:tr h="156178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1" u="none" strike="noStrike" dirty="0">
                          <a:effectLst/>
                        </a:rPr>
                        <a:t>Всього : 5 студентів</a:t>
                      </a:r>
                      <a:endParaRPr lang="uk-U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45365864"/>
                  </a:ext>
                </a:extLst>
              </a:tr>
              <a:tr h="156178">
                <a:tc rowSpan="3">
                  <a:txBody>
                    <a:bodyPr/>
                    <a:lstStyle/>
                    <a:p>
                      <a:pPr algn="ctr" fontAlgn="auto"/>
                      <a:r>
                        <a:rPr lang="uk-UA" sz="1100" u="none" strike="noStrike">
                          <a:effectLst/>
                        </a:rPr>
                        <a:t>3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rowSpan="3">
                  <a:txBody>
                    <a:bodyPr/>
                    <a:lstStyle/>
                    <a:p>
                      <a:pPr algn="ctr" fontAlgn="auto"/>
                      <a:r>
                        <a:rPr lang="uk-UA" sz="1100" u="none" strike="noStrike">
                          <a:effectLst/>
                        </a:rPr>
                        <a:t>ТМ-81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rowSpan="3">
                  <a:txBody>
                    <a:bodyPr/>
                    <a:lstStyle/>
                    <a:p>
                      <a:pPr algn="ctr" fontAlgn="auto"/>
                      <a:r>
                        <a:rPr lang="uk-UA" sz="1800" u="none" strike="noStrike">
                          <a:effectLst/>
                        </a:rPr>
                        <a:t>11</a:t>
                      </a:r>
                      <a:endParaRPr lang="uk-UA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Малаєва Марина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0767867"/>
                  </a:ext>
                </a:extLst>
              </a:tr>
              <a:tr h="156178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Чумаченко Катерина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45013415"/>
                  </a:ext>
                </a:extLst>
              </a:tr>
              <a:tr h="156178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1" u="none" strike="noStrike" dirty="0">
                          <a:effectLst/>
                        </a:rPr>
                        <a:t>Всього : 2 студента</a:t>
                      </a:r>
                      <a:endParaRPr lang="uk-U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31722602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903107"/>
              </p:ext>
            </p:extLst>
          </p:nvPr>
        </p:nvGraphicFramePr>
        <p:xfrm>
          <a:off x="4351482" y="2831728"/>
          <a:ext cx="3624348" cy="31603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9930">
                  <a:extLst>
                    <a:ext uri="{9D8B030D-6E8A-4147-A177-3AD203B41FA5}">
                      <a16:colId xmlns:a16="http://schemas.microsoft.com/office/drawing/2014/main" val="4175343166"/>
                    </a:ext>
                  </a:extLst>
                </a:gridCol>
                <a:gridCol w="459930">
                  <a:extLst>
                    <a:ext uri="{9D8B030D-6E8A-4147-A177-3AD203B41FA5}">
                      <a16:colId xmlns:a16="http://schemas.microsoft.com/office/drawing/2014/main" val="579115930"/>
                    </a:ext>
                  </a:extLst>
                </a:gridCol>
                <a:gridCol w="1142640">
                  <a:extLst>
                    <a:ext uri="{9D8B030D-6E8A-4147-A177-3AD203B41FA5}">
                      <a16:colId xmlns:a16="http://schemas.microsoft.com/office/drawing/2014/main" val="3931909439"/>
                    </a:ext>
                  </a:extLst>
                </a:gridCol>
                <a:gridCol w="1561848">
                  <a:extLst>
                    <a:ext uri="{9D8B030D-6E8A-4147-A177-3AD203B41FA5}">
                      <a16:colId xmlns:a16="http://schemas.microsoft.com/office/drawing/2014/main" val="3346058000"/>
                    </a:ext>
                  </a:extLst>
                </a:gridCol>
              </a:tblGrid>
              <a:tr h="590747"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Курс</a:t>
                      </a:r>
                      <a:endParaRPr lang="uk-U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Група</a:t>
                      </a:r>
                      <a:endParaRPr lang="uk-U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1100" u="none" strike="noStrike" dirty="0" err="1">
                          <a:effectLst/>
                        </a:rPr>
                        <a:t>Кількість</a:t>
                      </a:r>
                      <a:r>
                        <a:rPr lang="ru-RU" sz="1100" u="none" strike="noStrike" dirty="0">
                          <a:effectLst/>
                        </a:rPr>
                        <a:t> </a:t>
                      </a:r>
                      <a:r>
                        <a:rPr lang="ru-RU" sz="1100" u="none" strike="noStrike" dirty="0" err="1">
                          <a:effectLst/>
                        </a:rPr>
                        <a:t>студентів</a:t>
                      </a:r>
                      <a:r>
                        <a:rPr lang="ru-RU" sz="1100" u="none" strike="noStrike" dirty="0">
                          <a:effectLst/>
                        </a:rPr>
                        <a:t>, </a:t>
                      </a:r>
                      <a:r>
                        <a:rPr lang="ru-RU" sz="1100" u="none" strike="noStrike" dirty="0" err="1">
                          <a:effectLst/>
                        </a:rPr>
                        <a:t>що</a:t>
                      </a:r>
                      <a:r>
                        <a:rPr lang="ru-RU" sz="1100" u="none" strike="noStrike" dirty="0">
                          <a:effectLst/>
                        </a:rPr>
                        <a:t> </a:t>
                      </a:r>
                      <a:r>
                        <a:rPr lang="ru-RU" sz="1100" u="none" strike="noStrike" dirty="0" err="1">
                          <a:effectLst/>
                        </a:rPr>
                        <a:t>склали</a:t>
                      </a:r>
                      <a:r>
                        <a:rPr lang="ru-RU" sz="1100" u="none" strike="noStrike" dirty="0">
                          <a:effectLst/>
                        </a:rPr>
                        <a:t>  </a:t>
                      </a:r>
                      <a:r>
                        <a:rPr lang="ru-RU" sz="1100" u="none" strike="noStrike" dirty="0" err="1">
                          <a:effectLst/>
                        </a:rPr>
                        <a:t>сесію</a:t>
                      </a:r>
                      <a:r>
                        <a:rPr lang="ru-RU" sz="1100" u="none" strike="noStrike" dirty="0">
                          <a:effectLst/>
                        </a:rPr>
                        <a:t> </a:t>
                      </a:r>
                      <a:r>
                        <a:rPr lang="ru-RU" sz="1100" u="none" strike="noStrike" dirty="0" err="1">
                          <a:effectLst/>
                        </a:rPr>
                        <a:t>своєчасно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uk-UA" sz="1100" u="none" strike="noStrike" dirty="0" smtClean="0">
                          <a:effectLst/>
                        </a:rPr>
                        <a:t>Студенти </a:t>
                      </a:r>
                      <a:r>
                        <a:rPr lang="uk-UA" sz="1100" u="none" strike="noStrike" dirty="0">
                          <a:effectLst/>
                        </a:rPr>
                        <a:t>відмінники навчання</a:t>
                      </a:r>
                      <a:endParaRPr lang="uk-U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88313681"/>
                  </a:ext>
                </a:extLst>
              </a:tr>
              <a:tr h="153892">
                <a:tc rowSpan="4">
                  <a:txBody>
                    <a:bodyPr/>
                    <a:lstStyle/>
                    <a:p>
                      <a:pPr algn="ctr" fontAlgn="auto"/>
                      <a:r>
                        <a:rPr lang="uk-UA" sz="1100" u="none" strike="noStrike">
                          <a:effectLst/>
                        </a:rPr>
                        <a:t>4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rowSpan="4">
                  <a:txBody>
                    <a:bodyPr/>
                    <a:lstStyle/>
                    <a:p>
                      <a:pPr algn="ctr" fontAlgn="auto"/>
                      <a:r>
                        <a:rPr lang="uk-UA" sz="1100" u="none" strike="noStrike" dirty="0" err="1">
                          <a:effectLst/>
                        </a:rPr>
                        <a:t>ТЗ</a:t>
                      </a:r>
                      <a:r>
                        <a:rPr lang="uk-UA" sz="1100" u="none" strike="noStrike" dirty="0">
                          <a:effectLst/>
                        </a:rPr>
                        <a:t>-71</a:t>
                      </a:r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rowSpan="4">
                  <a:txBody>
                    <a:bodyPr/>
                    <a:lstStyle/>
                    <a:p>
                      <a:pPr algn="ctr" fontAlgn="auto"/>
                      <a:r>
                        <a:rPr lang="uk-UA" sz="1800" u="none" strike="noStrike" dirty="0">
                          <a:effectLst/>
                        </a:rPr>
                        <a:t>11</a:t>
                      </a:r>
                      <a:endParaRPr lang="uk-U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Галицький Ілля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35971287"/>
                  </a:ext>
                </a:extLst>
              </a:tr>
              <a:tr h="153892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Корнієнко Надія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81196982"/>
                  </a:ext>
                </a:extLst>
              </a:tr>
              <a:tr h="153892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Нсер Анжела Махер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16787917"/>
                  </a:ext>
                </a:extLst>
              </a:tr>
              <a:tr h="153892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1" u="none" strike="noStrike" dirty="0">
                          <a:effectLst/>
                        </a:rPr>
                        <a:t>Всього : 3 студента</a:t>
                      </a:r>
                      <a:endParaRPr lang="uk-U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25876357"/>
                  </a:ext>
                </a:extLst>
              </a:tr>
              <a:tr h="153892">
                <a:tc rowSpan="7">
                  <a:txBody>
                    <a:bodyPr/>
                    <a:lstStyle/>
                    <a:p>
                      <a:pPr algn="ctr" fontAlgn="auto"/>
                      <a:r>
                        <a:rPr lang="uk-UA" sz="1100" u="none" strike="noStrike">
                          <a:effectLst/>
                        </a:rPr>
                        <a:t>4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rowSpan="7">
                  <a:txBody>
                    <a:bodyPr/>
                    <a:lstStyle/>
                    <a:p>
                      <a:pPr algn="ctr" fontAlgn="auto"/>
                      <a:r>
                        <a:rPr lang="uk-UA" sz="1100" u="none" strike="noStrike">
                          <a:effectLst/>
                        </a:rPr>
                        <a:t>ТЗ-72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rowSpan="7">
                  <a:txBody>
                    <a:bodyPr/>
                    <a:lstStyle/>
                    <a:p>
                      <a:pPr algn="ctr" fontAlgn="auto"/>
                      <a:r>
                        <a:rPr lang="uk-UA" sz="1800" u="none" strike="noStrike" dirty="0">
                          <a:effectLst/>
                        </a:rPr>
                        <a:t>14</a:t>
                      </a:r>
                      <a:endParaRPr lang="uk-U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Волох Максим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47833657"/>
                  </a:ext>
                </a:extLst>
              </a:tr>
              <a:tr h="153892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Лапа Єгор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13566745"/>
                  </a:ext>
                </a:extLst>
              </a:tr>
              <a:tr h="153892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 dirty="0" err="1">
                          <a:effectLst/>
                        </a:rPr>
                        <a:t>Марінов</a:t>
                      </a:r>
                      <a:r>
                        <a:rPr lang="uk-UA" sz="1100" u="none" strike="noStrike" dirty="0">
                          <a:effectLst/>
                        </a:rPr>
                        <a:t> Антон</a:t>
                      </a:r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08661087"/>
                  </a:ext>
                </a:extLst>
              </a:tr>
              <a:tr h="153892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Сколець Сергій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60435482"/>
                  </a:ext>
                </a:extLst>
              </a:tr>
              <a:tr h="153892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Сливка Андрій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07239538"/>
                  </a:ext>
                </a:extLst>
              </a:tr>
              <a:tr h="153892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Топоков Михайло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00191459"/>
                  </a:ext>
                </a:extLst>
              </a:tr>
              <a:tr h="153892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1" u="none" strike="noStrike" dirty="0">
                          <a:effectLst/>
                        </a:rPr>
                        <a:t>Всього : 6 студентів</a:t>
                      </a:r>
                      <a:endParaRPr lang="uk-U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24591600"/>
                  </a:ext>
                </a:extLst>
              </a:tr>
              <a:tr h="153892">
                <a:tc rowSpan="3">
                  <a:txBody>
                    <a:bodyPr/>
                    <a:lstStyle/>
                    <a:p>
                      <a:pPr algn="ctr" fontAlgn="auto"/>
                      <a:r>
                        <a:rPr lang="uk-UA" sz="1100" u="none" strike="noStrike">
                          <a:effectLst/>
                        </a:rPr>
                        <a:t>4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rowSpan="3">
                  <a:txBody>
                    <a:bodyPr/>
                    <a:lstStyle/>
                    <a:p>
                      <a:pPr algn="ctr" fontAlgn="auto"/>
                      <a:r>
                        <a:rPr lang="uk-UA" sz="1100" u="none" strike="noStrike">
                          <a:effectLst/>
                        </a:rPr>
                        <a:t>ТМ-71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rowSpan="3">
                  <a:txBody>
                    <a:bodyPr/>
                    <a:lstStyle/>
                    <a:p>
                      <a:pPr algn="ctr" fontAlgn="auto"/>
                      <a:r>
                        <a:rPr lang="uk-UA" sz="1800" u="none" strike="noStrike">
                          <a:effectLst/>
                        </a:rPr>
                        <a:t>9</a:t>
                      </a:r>
                      <a:endParaRPr lang="uk-UA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Собко Тетяна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45046833"/>
                  </a:ext>
                </a:extLst>
              </a:tr>
              <a:tr h="153892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Урніш Віра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96930687"/>
                  </a:ext>
                </a:extLst>
              </a:tr>
              <a:tr h="153892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1" u="none" strike="noStrike" dirty="0">
                          <a:effectLst/>
                        </a:rPr>
                        <a:t>Всього : 2 студента</a:t>
                      </a:r>
                      <a:endParaRPr lang="uk-U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65244137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230283" y="5940525"/>
            <a:ext cx="63145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студентів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склали</a:t>
            </a:r>
            <a:r>
              <a:rPr lang="ru-RU" dirty="0"/>
              <a:t>  </a:t>
            </a:r>
            <a:r>
              <a:rPr lang="ru-RU" dirty="0" err="1"/>
              <a:t>сесію</a:t>
            </a:r>
            <a:r>
              <a:rPr lang="ru-RU" dirty="0"/>
              <a:t> </a:t>
            </a:r>
            <a:r>
              <a:rPr lang="ru-RU" dirty="0" err="1" smtClean="0"/>
              <a:t>своєчасно</a:t>
            </a:r>
            <a:r>
              <a:rPr lang="ru-RU" dirty="0" smtClean="0"/>
              <a:t>:  166</a:t>
            </a:r>
          </a:p>
          <a:p>
            <a:endParaRPr lang="ru-RU" dirty="0"/>
          </a:p>
          <a:p>
            <a:r>
              <a:rPr lang="uk-UA" dirty="0"/>
              <a:t>Студенти відмінники навчання</a:t>
            </a:r>
            <a:r>
              <a:rPr lang="uk-UA" dirty="0" smtClean="0"/>
              <a:t>:  39</a:t>
            </a:r>
            <a:endParaRPr lang="uk-UA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dirty="0" smtClean="0"/>
              <a:t> </a:t>
            </a:r>
            <a:endParaRPr lang="ru-RU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836288"/>
              </p:ext>
            </p:extLst>
          </p:nvPr>
        </p:nvGraphicFramePr>
        <p:xfrm>
          <a:off x="8066349" y="3159550"/>
          <a:ext cx="4042524" cy="26079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4435">
                  <a:extLst>
                    <a:ext uri="{9D8B030D-6E8A-4147-A177-3AD203B41FA5}">
                      <a16:colId xmlns:a16="http://schemas.microsoft.com/office/drawing/2014/main" val="2806761673"/>
                    </a:ext>
                  </a:extLst>
                </a:gridCol>
                <a:gridCol w="524435">
                  <a:extLst>
                    <a:ext uri="{9D8B030D-6E8A-4147-A177-3AD203B41FA5}">
                      <a16:colId xmlns:a16="http://schemas.microsoft.com/office/drawing/2014/main" val="334562833"/>
                    </a:ext>
                  </a:extLst>
                </a:gridCol>
                <a:gridCol w="1332941">
                  <a:extLst>
                    <a:ext uri="{9D8B030D-6E8A-4147-A177-3AD203B41FA5}">
                      <a16:colId xmlns:a16="http://schemas.microsoft.com/office/drawing/2014/main" val="3434573566"/>
                    </a:ext>
                  </a:extLst>
                </a:gridCol>
                <a:gridCol w="1660713">
                  <a:extLst>
                    <a:ext uri="{9D8B030D-6E8A-4147-A177-3AD203B41FA5}">
                      <a16:colId xmlns:a16="http://schemas.microsoft.com/office/drawing/2014/main" val="95304412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Курс</a:t>
                      </a:r>
                      <a:endParaRPr lang="uk-U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 dirty="0">
                          <a:effectLst/>
                        </a:rPr>
                        <a:t>Група</a:t>
                      </a:r>
                      <a:endParaRPr lang="uk-U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1100" u="none" strike="noStrike">
                          <a:effectLst/>
                        </a:rPr>
                        <a:t>Кількість студентів, що склали  сесію своєчасно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uk-UA" sz="1100" u="none" strike="noStrike" dirty="0" smtClean="0">
                          <a:effectLst/>
                        </a:rPr>
                        <a:t>Студенти </a:t>
                      </a:r>
                      <a:r>
                        <a:rPr lang="uk-UA" sz="1100" u="none" strike="noStrike" dirty="0">
                          <a:effectLst/>
                        </a:rPr>
                        <a:t>відмінники навчання</a:t>
                      </a:r>
                      <a:endParaRPr lang="uk-U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70269402"/>
                  </a:ext>
                </a:extLst>
              </a:tr>
              <a:tr h="190500">
                <a:tc rowSpan="2">
                  <a:txBody>
                    <a:bodyPr/>
                    <a:lstStyle/>
                    <a:p>
                      <a:pPr algn="ctr" fontAlgn="auto"/>
                      <a:r>
                        <a:rPr lang="uk-UA" sz="1100" u="none" strike="noStrike">
                          <a:effectLst/>
                        </a:rPr>
                        <a:t>1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auto"/>
                      <a:r>
                        <a:rPr lang="uk-UA" sz="1100" u="none" strike="noStrike">
                          <a:effectLst/>
                        </a:rPr>
                        <a:t>ТЗ-01мн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auto"/>
                      <a:r>
                        <a:rPr lang="uk-UA" sz="1800" u="none" strike="noStrike">
                          <a:effectLst/>
                        </a:rPr>
                        <a:t>2</a:t>
                      </a:r>
                      <a:endParaRPr lang="uk-UA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Денисенко Наталія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08797333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1" u="none" strike="noStrike" dirty="0">
                          <a:effectLst/>
                        </a:rPr>
                        <a:t>Всього : 1 студентка</a:t>
                      </a:r>
                      <a:endParaRPr lang="uk-U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94456939"/>
                  </a:ext>
                </a:extLst>
              </a:tr>
              <a:tr h="190500">
                <a:tc rowSpan="7">
                  <a:txBody>
                    <a:bodyPr/>
                    <a:lstStyle/>
                    <a:p>
                      <a:pPr algn="ctr" fontAlgn="auto"/>
                      <a:r>
                        <a:rPr lang="uk-UA" sz="1100" u="none" strike="noStrike">
                          <a:effectLst/>
                        </a:rPr>
                        <a:t>1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rowSpan="7">
                  <a:txBody>
                    <a:bodyPr/>
                    <a:lstStyle/>
                    <a:p>
                      <a:pPr algn="ctr" fontAlgn="auto"/>
                      <a:r>
                        <a:rPr lang="uk-UA" sz="1100" u="none" strike="noStrike">
                          <a:effectLst/>
                        </a:rPr>
                        <a:t>ТЗ-01мп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rowSpan="7">
                  <a:txBody>
                    <a:bodyPr/>
                    <a:lstStyle/>
                    <a:p>
                      <a:pPr algn="ctr" fontAlgn="auto"/>
                      <a:r>
                        <a:rPr lang="uk-UA" sz="1800" u="none" strike="noStrike">
                          <a:effectLst/>
                        </a:rPr>
                        <a:t>14</a:t>
                      </a:r>
                      <a:endParaRPr lang="uk-UA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Денисюк Владислав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15737111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Кочура Марина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74237763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Литовченко Костянтин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91379953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 dirty="0" err="1">
                          <a:effectLst/>
                        </a:rPr>
                        <a:t>М`аряненко</a:t>
                      </a:r>
                      <a:r>
                        <a:rPr lang="uk-UA" sz="1100" u="none" strike="noStrike" dirty="0">
                          <a:effectLst/>
                        </a:rPr>
                        <a:t> Анастасія</a:t>
                      </a:r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00820208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Підпалий Олександр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90080943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Турчин Яна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11764171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1" u="none" strike="noStrike" dirty="0">
                          <a:effectLst/>
                        </a:rPr>
                        <a:t>Всього : 6 студентів</a:t>
                      </a:r>
                      <a:endParaRPr lang="uk-U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57829509"/>
                  </a:ext>
                </a:extLst>
              </a:tr>
              <a:tr h="190500">
                <a:tc rowSpan="2">
                  <a:txBody>
                    <a:bodyPr/>
                    <a:lstStyle/>
                    <a:p>
                      <a:pPr algn="ctr" fontAlgn="auto"/>
                      <a:r>
                        <a:rPr lang="uk-UA" sz="1100" u="none" strike="noStrike">
                          <a:effectLst/>
                        </a:rPr>
                        <a:t>2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auto"/>
                      <a:r>
                        <a:rPr lang="uk-UA" sz="1100" u="none" strike="noStrike">
                          <a:effectLst/>
                        </a:rPr>
                        <a:t>ТЗ-91мн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auto"/>
                      <a:r>
                        <a:rPr lang="uk-UA" sz="1800" u="none" strike="noStrike">
                          <a:effectLst/>
                        </a:rPr>
                        <a:t>2</a:t>
                      </a:r>
                      <a:endParaRPr lang="uk-UA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 dirty="0">
                          <a:effectLst/>
                        </a:rPr>
                        <a:t>НЕМАЄ</a:t>
                      </a:r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76657081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1" u="none" strike="noStrike" dirty="0">
                          <a:effectLst/>
                        </a:rPr>
                        <a:t>Всього : 0 студентів</a:t>
                      </a:r>
                      <a:endParaRPr lang="uk-U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45788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915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01537" y="157942"/>
            <a:ext cx="10307579" cy="1554845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Відрахування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b="1" dirty="0"/>
              <a:t/>
            </a:r>
            <a:br>
              <a:rPr lang="uk-UA" b="1" dirty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/>
              <a:t/>
            </a:r>
            <a:br>
              <a:rPr lang="uk-UA" b="1" dirty="0"/>
            </a:br>
            <a:r>
              <a:rPr lang="uk-UA" sz="3100" b="1" dirty="0" smtClean="0"/>
              <a:t>Кураторам </a:t>
            </a:r>
            <a:r>
              <a:rPr lang="uk-UA" sz="3100" dirty="0" smtClean="0"/>
              <a:t>організувати </a:t>
            </a:r>
            <a:r>
              <a:rPr lang="uk-UA" sz="3100" dirty="0"/>
              <a:t>повідомлення відрахованих студентів щодо факту їх відрахування!!!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uk-UA" sz="3100" dirty="0"/>
              <a:t>Заспокоїти і пояснити, що можуть вони робити далі, по максимуму уваги до всіх!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30035" t="36518" r="38220" b="29731"/>
          <a:stretch/>
        </p:blipFill>
        <p:spPr bwMode="auto">
          <a:xfrm>
            <a:off x="3133897" y="1097280"/>
            <a:ext cx="6242858" cy="38737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6037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2850" y="15462"/>
            <a:ext cx="8911687" cy="1280890"/>
          </a:xfrm>
        </p:spPr>
        <p:txBody>
          <a:bodyPr/>
          <a:lstStyle/>
          <a:p>
            <a:pPr algn="ctr"/>
            <a:r>
              <a:rPr lang="uk-UA" b="1" dirty="0" smtClean="0"/>
              <a:t>Відрахування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4910034"/>
              </p:ext>
            </p:extLst>
          </p:nvPr>
        </p:nvGraphicFramePr>
        <p:xfrm>
          <a:off x="1619251" y="3517819"/>
          <a:ext cx="7724774" cy="15411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65906">
                  <a:extLst>
                    <a:ext uri="{9D8B030D-6E8A-4147-A177-3AD203B41FA5}">
                      <a16:colId xmlns:a16="http://schemas.microsoft.com/office/drawing/2014/main" val="184063203"/>
                    </a:ext>
                  </a:extLst>
                </a:gridCol>
                <a:gridCol w="1327368">
                  <a:extLst>
                    <a:ext uri="{9D8B030D-6E8A-4147-A177-3AD203B41FA5}">
                      <a16:colId xmlns:a16="http://schemas.microsoft.com/office/drawing/2014/main" val="1925311383"/>
                    </a:ext>
                  </a:extLst>
                </a:gridCol>
                <a:gridCol w="2331500">
                  <a:extLst>
                    <a:ext uri="{9D8B030D-6E8A-4147-A177-3AD203B41FA5}">
                      <a16:colId xmlns:a16="http://schemas.microsoft.com/office/drawing/2014/main" val="2923151975"/>
                    </a:ext>
                  </a:extLst>
                </a:gridCol>
              </a:tblGrid>
              <a:tr h="2993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ПІБ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студента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Курс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Група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156586"/>
                  </a:ext>
                </a:extLst>
              </a:tr>
              <a:tr h="3104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Бурцев </a:t>
                      </a:r>
                      <a:r>
                        <a:rPr lang="ru-RU" sz="1600" b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Ілля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600" b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Володимирович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uk-UA" sz="16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uk-UA" sz="16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ТС-01</a:t>
                      </a:r>
                      <a:endParaRPr lang="uk-UA" sz="1600" b="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0677155"/>
                  </a:ext>
                </a:extLst>
              </a:tr>
              <a:tr h="3104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Рибаков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Богдан  </a:t>
                      </a:r>
                      <a:r>
                        <a:rPr lang="ru-RU" sz="1600" b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Євгенійович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uk-UA" sz="16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uk-UA" sz="16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ТС-91</a:t>
                      </a:r>
                      <a:endParaRPr lang="uk-UA" sz="16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3097904"/>
                  </a:ext>
                </a:extLst>
              </a:tr>
              <a:tr h="3104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Зубленко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Дмитро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600" b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Андрійович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uk-UA" sz="16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uk-UA" sz="16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ТС-81</a:t>
                      </a:r>
                      <a:endParaRPr lang="uk-UA" sz="16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7712755"/>
                  </a:ext>
                </a:extLst>
              </a:tr>
              <a:tr h="3104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Клименко </a:t>
                      </a:r>
                      <a:r>
                        <a:rPr lang="ru-RU" sz="1600" b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Олексій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600" b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Віталійович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uk-UA" sz="16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uk-UA" sz="16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ТС-72</a:t>
                      </a:r>
                      <a:endParaRPr lang="uk-UA" sz="16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9912765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467106"/>
              </p:ext>
            </p:extLst>
          </p:nvPr>
        </p:nvGraphicFramePr>
        <p:xfrm>
          <a:off x="1619251" y="2103238"/>
          <a:ext cx="7724774" cy="11791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65908">
                  <a:extLst>
                    <a:ext uri="{9D8B030D-6E8A-4147-A177-3AD203B41FA5}">
                      <a16:colId xmlns:a16="http://schemas.microsoft.com/office/drawing/2014/main" val="595879404"/>
                    </a:ext>
                  </a:extLst>
                </a:gridCol>
                <a:gridCol w="1327368">
                  <a:extLst>
                    <a:ext uri="{9D8B030D-6E8A-4147-A177-3AD203B41FA5}">
                      <a16:colId xmlns:a16="http://schemas.microsoft.com/office/drawing/2014/main" val="1766340293"/>
                    </a:ext>
                  </a:extLst>
                </a:gridCol>
                <a:gridCol w="2331498">
                  <a:extLst>
                    <a:ext uri="{9D8B030D-6E8A-4147-A177-3AD203B41FA5}">
                      <a16:colId xmlns:a16="http://schemas.microsoft.com/office/drawing/2014/main" val="352183298"/>
                    </a:ext>
                  </a:extLst>
                </a:gridCol>
              </a:tblGrid>
              <a:tr h="2358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ПІБ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студента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Курс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Група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744387"/>
                  </a:ext>
                </a:extLst>
              </a:tr>
              <a:tr h="3144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Присяжнюк </a:t>
                      </a:r>
                      <a:r>
                        <a:rPr lang="ru-RU" sz="1600" b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Олександр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600" b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Ігорович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uk-UA" sz="16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uk-UA" sz="1600" b="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ТЗ-02</a:t>
                      </a:r>
                      <a:endParaRPr lang="uk-UA" sz="1600" b="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3491317"/>
                  </a:ext>
                </a:extLst>
              </a:tr>
              <a:tr h="3144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Гайворонський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Кирило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600" b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Володимирович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uk-UA" sz="16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uk-UA" sz="16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ТЗ-81</a:t>
                      </a:r>
                      <a:endParaRPr lang="uk-UA" sz="1600" b="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178311"/>
                  </a:ext>
                </a:extLst>
              </a:tr>
              <a:tr h="3144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Назаренко </a:t>
                      </a:r>
                      <a:r>
                        <a:rPr lang="ru-RU" sz="1600" b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Поліна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600" b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Сергіївна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uk-UA" sz="16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uk-UA" sz="16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ТЗ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-81</a:t>
                      </a:r>
                      <a:endParaRPr lang="uk-UA" sz="16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9365456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902087"/>
              </p:ext>
            </p:extLst>
          </p:nvPr>
        </p:nvGraphicFramePr>
        <p:xfrm>
          <a:off x="1676401" y="724852"/>
          <a:ext cx="7610473" cy="1143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05745">
                  <a:extLst>
                    <a:ext uri="{9D8B030D-6E8A-4147-A177-3AD203B41FA5}">
                      <a16:colId xmlns:a16="http://schemas.microsoft.com/office/drawing/2014/main" val="3818961629"/>
                    </a:ext>
                  </a:extLst>
                </a:gridCol>
                <a:gridCol w="1307727">
                  <a:extLst>
                    <a:ext uri="{9D8B030D-6E8A-4147-A177-3AD203B41FA5}">
                      <a16:colId xmlns:a16="http://schemas.microsoft.com/office/drawing/2014/main" val="2505491657"/>
                    </a:ext>
                  </a:extLst>
                </a:gridCol>
                <a:gridCol w="2297001">
                  <a:extLst>
                    <a:ext uri="{9D8B030D-6E8A-4147-A177-3AD203B41FA5}">
                      <a16:colId xmlns:a16="http://schemas.microsoft.com/office/drawing/2014/main" val="3842102955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ПІБ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студента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Курс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Група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657451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Гаврилюк 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Олександр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Володимирович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uk-UA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uk-UA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ТІ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-01</a:t>
                      </a:r>
                      <a:endParaRPr lang="uk-UA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1567913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Кожуховський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Дмитро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Вікторович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uk-UA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uk-UA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ТІ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-01</a:t>
                      </a:r>
                      <a:endParaRPr lang="uk-UA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318635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Овчаренко Іван  Олексійович</a:t>
                      </a:r>
                      <a:endParaRPr lang="uk-UA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uk-UA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ТІ-01мп</a:t>
                      </a:r>
                      <a:endParaRPr lang="uk-UA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7370292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9458324" y="2508169"/>
            <a:ext cx="26324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Всього </a:t>
            </a:r>
            <a:r>
              <a:rPr lang="uk-UA" b="1" dirty="0" smtClean="0"/>
              <a:t>:</a:t>
            </a:r>
            <a:r>
              <a:rPr lang="en-US" b="1" dirty="0" smtClean="0"/>
              <a:t> 10 </a:t>
            </a:r>
            <a:r>
              <a:rPr lang="uk-UA" b="1" dirty="0" smtClean="0"/>
              <a:t>студентів</a:t>
            </a:r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619251" y="5294352"/>
            <a:ext cx="6404317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/>
              <a:t>Відрахування за останні чотири роки (зимова сесія):</a:t>
            </a:r>
          </a:p>
          <a:p>
            <a:r>
              <a:rPr lang="uk-UA" dirty="0" smtClean="0"/>
              <a:t>2017-2018: 4,47 </a:t>
            </a:r>
            <a:r>
              <a:rPr lang="en-US" dirty="0" smtClean="0"/>
              <a:t>%</a:t>
            </a:r>
          </a:p>
          <a:p>
            <a:r>
              <a:rPr lang="uk-UA" dirty="0" smtClean="0"/>
              <a:t>201</a:t>
            </a:r>
            <a:r>
              <a:rPr lang="en-US" dirty="0" smtClean="0"/>
              <a:t>8</a:t>
            </a:r>
            <a:r>
              <a:rPr lang="uk-UA" dirty="0" smtClean="0"/>
              <a:t>-201</a:t>
            </a:r>
            <a:r>
              <a:rPr lang="en-US" dirty="0" smtClean="0"/>
              <a:t>9</a:t>
            </a:r>
            <a:r>
              <a:rPr lang="uk-UA" dirty="0" smtClean="0"/>
              <a:t>: </a:t>
            </a:r>
            <a:r>
              <a:rPr lang="en-US" dirty="0" smtClean="0"/>
              <a:t>8</a:t>
            </a:r>
            <a:r>
              <a:rPr lang="uk-UA" dirty="0" smtClean="0"/>
              <a:t>,</a:t>
            </a:r>
            <a:r>
              <a:rPr lang="en-US" dirty="0" smtClean="0"/>
              <a:t>8</a:t>
            </a:r>
            <a:r>
              <a:rPr lang="uk-UA" dirty="0" smtClean="0"/>
              <a:t>7 </a:t>
            </a:r>
            <a:r>
              <a:rPr lang="en-US" dirty="0" smtClean="0"/>
              <a:t>%</a:t>
            </a:r>
          </a:p>
          <a:p>
            <a:r>
              <a:rPr lang="uk-UA" dirty="0" smtClean="0"/>
              <a:t>201</a:t>
            </a:r>
            <a:r>
              <a:rPr lang="en-US" dirty="0" smtClean="0"/>
              <a:t>9</a:t>
            </a:r>
            <a:r>
              <a:rPr lang="uk-UA" dirty="0" smtClean="0"/>
              <a:t>-20</a:t>
            </a:r>
            <a:r>
              <a:rPr lang="en-US" dirty="0" smtClean="0"/>
              <a:t>20</a:t>
            </a:r>
            <a:r>
              <a:rPr lang="uk-UA" dirty="0" smtClean="0"/>
              <a:t>: </a:t>
            </a:r>
            <a:r>
              <a:rPr lang="en-US" dirty="0" smtClean="0"/>
              <a:t>5</a:t>
            </a:r>
            <a:r>
              <a:rPr lang="uk-UA" dirty="0" smtClean="0"/>
              <a:t>,</a:t>
            </a:r>
            <a:r>
              <a:rPr lang="en-US" dirty="0" smtClean="0"/>
              <a:t>0</a:t>
            </a:r>
            <a:r>
              <a:rPr lang="uk-UA" dirty="0" smtClean="0"/>
              <a:t>7 </a:t>
            </a:r>
            <a:r>
              <a:rPr lang="en-US" dirty="0" smtClean="0"/>
              <a:t>%</a:t>
            </a:r>
          </a:p>
          <a:p>
            <a:r>
              <a:rPr lang="en-US" dirty="0" smtClean="0"/>
              <a:t>2020-2021</a:t>
            </a:r>
            <a:r>
              <a:rPr lang="uk-UA" dirty="0" smtClean="0"/>
              <a:t>: 2,05 </a:t>
            </a:r>
            <a:r>
              <a:rPr lang="en-US" dirty="0"/>
              <a:t>%</a:t>
            </a:r>
          </a:p>
          <a:p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2370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87731" y="299913"/>
            <a:ext cx="10341033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Надання академічної </a:t>
            </a:r>
            <a:r>
              <a:rPr lang="uk-UA" b="1" dirty="0"/>
              <a:t>в</a:t>
            </a:r>
            <a:r>
              <a:rPr lang="uk-UA" b="1" dirty="0" smtClean="0"/>
              <a:t>ідпустки </a:t>
            </a:r>
            <a:br>
              <a:rPr lang="uk-UA" b="1" dirty="0" smtClean="0"/>
            </a:br>
            <a:r>
              <a:rPr lang="uk-UA" b="1" dirty="0" smtClean="0"/>
              <a:t>за ЗИМОВУ </a:t>
            </a:r>
            <a:r>
              <a:rPr lang="uk-UA" b="1" dirty="0"/>
              <a:t>СЕСІЮ: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263535" y="1670859"/>
            <a:ext cx="10665229" cy="4988510"/>
          </a:xfrm>
        </p:spPr>
        <p:txBody>
          <a:bodyPr>
            <a:normAutofit fontScale="85000" lnSpcReduction="20000"/>
          </a:bodyPr>
          <a:lstStyle/>
          <a:p>
            <a:pPr algn="ctr">
              <a:buAutoNum type="arabicPeriod"/>
            </a:pPr>
            <a:r>
              <a:rPr lang="uk-UA" sz="2800" b="1" dirty="0" smtClean="0"/>
              <a:t>Бігун Павло </a:t>
            </a:r>
            <a:r>
              <a:rPr lang="uk-UA" sz="2800" b="1" dirty="0" err="1" smtClean="0"/>
              <a:t>ТС</a:t>
            </a:r>
            <a:r>
              <a:rPr lang="uk-UA" sz="2800" b="1" dirty="0" smtClean="0"/>
              <a:t>-81</a:t>
            </a:r>
          </a:p>
          <a:p>
            <a:pPr algn="ctr">
              <a:buAutoNum type="arabicPeriod"/>
            </a:pPr>
            <a:r>
              <a:rPr lang="uk-UA" sz="2800" b="1" dirty="0" smtClean="0"/>
              <a:t>Васильченко Єгор ТІ-91</a:t>
            </a:r>
          </a:p>
          <a:p>
            <a:pPr algn="ctr">
              <a:buAutoNum type="arabicPeriod"/>
            </a:pPr>
            <a:r>
              <a:rPr lang="uk-UA" sz="2800" b="1" dirty="0" err="1"/>
              <a:t>Буглак</a:t>
            </a:r>
            <a:r>
              <a:rPr lang="uk-UA" sz="2800" b="1" dirty="0"/>
              <a:t> </a:t>
            </a:r>
            <a:r>
              <a:rPr lang="uk-UA" sz="2800" b="1" dirty="0" smtClean="0"/>
              <a:t>Денис </a:t>
            </a:r>
            <a:r>
              <a:rPr lang="uk-UA" sz="2800" b="1" dirty="0" err="1" smtClean="0"/>
              <a:t>ТМ</a:t>
            </a:r>
            <a:r>
              <a:rPr lang="uk-UA" sz="2800" b="1" dirty="0" smtClean="0"/>
              <a:t>-81</a:t>
            </a:r>
            <a:endParaRPr lang="uk-UA" sz="2800" b="1" dirty="0" smtClean="0"/>
          </a:p>
          <a:p>
            <a:pPr marL="0" indent="0" algn="ctr">
              <a:buNone/>
            </a:pPr>
            <a:endParaRPr lang="uk-UA" b="1" dirty="0" smtClean="0"/>
          </a:p>
          <a:p>
            <a:pPr marL="0" indent="0" algn="ctr">
              <a:buNone/>
            </a:pPr>
            <a:endParaRPr lang="uk-UA" b="1" dirty="0"/>
          </a:p>
          <a:p>
            <a:pPr marL="0" indent="0" algn="ctr">
              <a:buNone/>
            </a:pPr>
            <a:endParaRPr lang="uk-UA" b="1" dirty="0" smtClean="0"/>
          </a:p>
          <a:p>
            <a:pPr marL="0" indent="0" algn="ctr">
              <a:buNone/>
            </a:pPr>
            <a:r>
              <a:rPr lang="uk-UA" b="1" dirty="0" smtClean="0"/>
              <a:t>ПІДСТАВИ</a:t>
            </a:r>
          </a:p>
          <a:p>
            <a:r>
              <a:rPr lang="uk-UA" b="1" dirty="0" smtClean="0"/>
              <a:t> </a:t>
            </a:r>
            <a:r>
              <a:rPr lang="uk-UA" b="1" dirty="0"/>
              <a:t>заява студента з </a:t>
            </a:r>
            <a:r>
              <a:rPr lang="uk-UA" b="1" dirty="0" err="1"/>
              <a:t>обгрунтуванням</a:t>
            </a:r>
            <a:r>
              <a:rPr lang="uk-UA" b="1" dirty="0"/>
              <a:t> підстав </a:t>
            </a:r>
            <a:r>
              <a:rPr lang="uk-UA" dirty="0"/>
              <a:t>(може бути подана дистанційно - </a:t>
            </a:r>
            <a:r>
              <a:rPr lang="uk-UA" dirty="0" err="1"/>
              <a:t>скан</a:t>
            </a:r>
            <a:r>
              <a:rPr lang="uk-UA" dirty="0"/>
              <a:t>, переслана поштою з копіями/оригіналами всіх документів)</a:t>
            </a:r>
            <a:endParaRPr lang="ru-RU" dirty="0"/>
          </a:p>
          <a:p>
            <a:pPr lvl="0"/>
            <a:r>
              <a:rPr lang="uk-UA" dirty="0"/>
              <a:t>тривала хвороба з перебуванням в лікарні і неможливістю дистанційного навчання чи здачі сесії;</a:t>
            </a:r>
            <a:endParaRPr lang="ru-RU" dirty="0"/>
          </a:p>
          <a:p>
            <a:pPr lvl="0"/>
            <a:r>
              <a:rPr lang="uk-UA" dirty="0"/>
              <a:t>відсутність інтернету чи погана якість, про що студент повідомляв викладачів, кафедру і є відповідні подання від кафедри з проханням надати можливість подовжити перескладання і з кроками рішення, як студент це буде робити і чи готові з ним працювати викладачі;</a:t>
            </a:r>
            <a:endParaRPr lang="ru-RU" dirty="0"/>
          </a:p>
          <a:p>
            <a:pPr lvl="0"/>
            <a:r>
              <a:rPr lang="uk-UA" b="1" dirty="0"/>
              <a:t>інші підстави</a:t>
            </a:r>
            <a:r>
              <a:rPr lang="uk-UA" dirty="0"/>
              <a:t>, які на вашу думку є вагомими підставами для подовження перескладань і ви бачите конкретні шляхи вирішення питання перескладань.</a:t>
            </a:r>
            <a:endParaRPr lang="ru-RU" dirty="0"/>
          </a:p>
          <a:p>
            <a:pPr marL="0" indent="0">
              <a:buNone/>
            </a:pPr>
            <a:r>
              <a:rPr lang="uk-UA" b="1" dirty="0" smtClean="0"/>
              <a:t>Віза </a:t>
            </a:r>
            <a:r>
              <a:rPr lang="uk-UA" b="1" dirty="0"/>
              <a:t>на </a:t>
            </a:r>
            <a:r>
              <a:rPr lang="uk-UA" b="1" dirty="0" smtClean="0"/>
              <a:t>заяві заступника директора</a:t>
            </a:r>
            <a:r>
              <a:rPr lang="uk-UA" dirty="0" smtClean="0"/>
              <a:t>, </a:t>
            </a:r>
            <a:r>
              <a:rPr lang="uk-UA" dirty="0"/>
              <a:t>підтверджуючі </a:t>
            </a:r>
            <a:r>
              <a:rPr lang="uk-UA" dirty="0" smtClean="0"/>
              <a:t>документи (</a:t>
            </a:r>
            <a:r>
              <a:rPr lang="uk-UA" b="1" dirty="0" smtClean="0"/>
              <a:t>з візою зав. </a:t>
            </a:r>
            <a:r>
              <a:rPr lang="uk-UA" b="1" dirty="0" smtClean="0"/>
              <a:t>кафедри або заступника директора з навчально-виховної роботи</a:t>
            </a:r>
            <a:r>
              <a:rPr lang="uk-UA" dirty="0" smtClean="0"/>
              <a:t>), </a:t>
            </a:r>
            <a:r>
              <a:rPr lang="uk-UA" dirty="0"/>
              <a:t>які </a:t>
            </a:r>
            <a:r>
              <a:rPr lang="uk-UA" dirty="0" err="1"/>
              <a:t>обгрунтовують</a:t>
            </a:r>
            <a:r>
              <a:rPr lang="uk-UA" dirty="0"/>
              <a:t> необхідність надання графіку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674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9999" y="624110"/>
            <a:ext cx="9904614" cy="1280890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/>
              <a:t>ПОНОВЛЕННЯ/ПЕРЕВЕДЕННЯ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9998" y="1905000"/>
            <a:ext cx="9982402" cy="5028687"/>
          </a:xfrm>
        </p:spPr>
        <p:txBody>
          <a:bodyPr/>
          <a:lstStyle/>
          <a:p>
            <a:pPr marL="0" lvl="0" indent="0" algn="ctr">
              <a:buNone/>
            </a:pPr>
            <a:r>
              <a:rPr lang="uk-UA" sz="2400" b="1" dirty="0" smtClean="0"/>
              <a:t>1. </a:t>
            </a:r>
            <a:r>
              <a:rPr lang="uk-UA" sz="2400" b="1" dirty="0" err="1" smtClean="0"/>
              <a:t>Гулійчук</a:t>
            </a:r>
            <a:r>
              <a:rPr lang="uk-UA" sz="2400" b="1" dirty="0" smtClean="0"/>
              <a:t> Андрій - кафедра Телекомунікаційних систем</a:t>
            </a:r>
          </a:p>
          <a:p>
            <a:pPr marL="0" lvl="0" indent="0">
              <a:buNone/>
            </a:pPr>
            <a:endParaRPr lang="uk-UA" sz="2400" dirty="0" smtClean="0"/>
          </a:p>
          <a:p>
            <a:pPr marL="0" lvl="0" indent="0">
              <a:buNone/>
            </a:pPr>
            <a:endParaRPr lang="uk-UA" sz="2400" dirty="0"/>
          </a:p>
          <a:p>
            <a:pPr marL="0" lvl="0" indent="0">
              <a:buNone/>
            </a:pPr>
            <a:endParaRPr lang="uk-UA" sz="2400" dirty="0" smtClean="0"/>
          </a:p>
          <a:p>
            <a:pPr marL="0" lvl="0" indent="0">
              <a:buNone/>
            </a:pPr>
            <a:endParaRPr lang="uk-UA" sz="2400" dirty="0" smtClean="0"/>
          </a:p>
          <a:p>
            <a:pPr lvl="0"/>
            <a:r>
              <a:rPr lang="uk-UA" dirty="0" smtClean="0"/>
              <a:t>академічна </a:t>
            </a:r>
            <a:r>
              <a:rPr lang="uk-UA" dirty="0"/>
              <a:t>різниця </a:t>
            </a:r>
            <a:r>
              <a:rPr lang="uk-UA" dirty="0" smtClean="0"/>
              <a:t>до 20 </a:t>
            </a:r>
            <a:r>
              <a:rPr lang="uk-UA" dirty="0"/>
              <a:t>кредитів (але </a:t>
            </a:r>
            <a:r>
              <a:rPr lang="uk-UA" dirty="0" smtClean="0"/>
              <a:t>може </a:t>
            </a:r>
            <a:r>
              <a:rPr lang="uk-UA" dirty="0" smtClean="0"/>
              <a:t>бути меншою);</a:t>
            </a:r>
            <a:endParaRPr lang="ru-RU" dirty="0"/>
          </a:p>
          <a:p>
            <a:pPr lvl="0"/>
            <a:r>
              <a:rPr lang="uk-UA" dirty="0" smtClean="0"/>
              <a:t>протокол </a:t>
            </a:r>
            <a:r>
              <a:rPr lang="uk-UA" dirty="0" err="1" smtClean="0"/>
              <a:t>перезарахування</a:t>
            </a:r>
            <a:r>
              <a:rPr lang="uk-UA" dirty="0" smtClean="0"/>
              <a:t>/узгодження дисциплін;</a:t>
            </a:r>
            <a:endParaRPr lang="ru-RU" dirty="0" smtClean="0"/>
          </a:p>
          <a:p>
            <a:pPr lvl="0"/>
            <a:r>
              <a:rPr lang="uk-UA" dirty="0" smtClean="0"/>
              <a:t>частина академічної різниці, яка є не базовою для вивчення дисциплін, може бути включена до </a:t>
            </a:r>
            <a:r>
              <a:rPr lang="uk-UA" dirty="0" err="1" smtClean="0"/>
              <a:t>ІНП</a:t>
            </a:r>
            <a:r>
              <a:rPr lang="uk-UA" dirty="0" smtClean="0"/>
              <a:t> студента (</a:t>
            </a:r>
            <a:r>
              <a:rPr lang="uk-UA" u="sng" dirty="0" smtClean="0"/>
              <a:t>рішення за кафедрою і інститутом</a:t>
            </a:r>
            <a:r>
              <a:rPr lang="uk-UA" dirty="0" smtClean="0"/>
              <a:t>)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144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A49C6CE42DBA2499EC16B4A43A22739" ma:contentTypeVersion="0" ma:contentTypeDescription="Створення нового документа." ma:contentTypeScope="" ma:versionID="e41f22bec504a08ebd32612595411f6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c0cebb24628af8e57c4c5575463c9c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вмісту"/>
        <xsd:element ref="dc:title" minOccurs="0" maxOccurs="1" ma:index="4" ma:displayName="Заголовок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EE3E3E4-E6CC-4542-AAF9-CDF6ACD1DCFF}"/>
</file>

<file path=customXml/itemProps2.xml><?xml version="1.0" encoding="utf-8"?>
<ds:datastoreItem xmlns:ds="http://schemas.openxmlformats.org/officeDocument/2006/customXml" ds:itemID="{A1A7AA6E-978E-4D64-8333-FBBE8AB9F5E3}"/>
</file>

<file path=customXml/itemProps3.xml><?xml version="1.0" encoding="utf-8"?>
<ds:datastoreItem xmlns:ds="http://schemas.openxmlformats.org/officeDocument/2006/customXml" ds:itemID="{3EBB3044-BD1B-4E5C-890C-40BFAD5321E4}"/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2955</TotalTime>
  <Words>909</Words>
  <Application>Microsoft Office PowerPoint</Application>
  <PresentationFormat>Широкоэкранный</PresentationFormat>
  <Paragraphs>356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Times New Roman</vt:lpstr>
      <vt:lpstr>Wingdings 3</vt:lpstr>
      <vt:lpstr>Легкий дым</vt:lpstr>
      <vt:lpstr>Підсумки зимової  екзаменаційної сесії  2020-2021н.р.</vt:lpstr>
      <vt:lpstr>Студенти відмінники та студенти, що склали  сесію своєчасно  </vt:lpstr>
      <vt:lpstr>  ІТМ </vt:lpstr>
      <vt:lpstr>ТС</vt:lpstr>
      <vt:lpstr>  </vt:lpstr>
      <vt:lpstr>Відрахування          Кураторам організувати повідомлення відрахованих студентів щодо факту їх відрахування!!! Заспокоїти і пояснити, що можуть вони робити далі, по максимуму уваги до всіх!   </vt:lpstr>
      <vt:lpstr>Відрахування</vt:lpstr>
      <vt:lpstr>Надання академічної відпустки  за ЗИМОВУ СЕСІЮ: </vt:lpstr>
      <vt:lpstr>ПОНОВЛЕННЯ/ПЕРЕВЕДЕННЯ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Стан підготовки до проведення весняної сесії в дистанційному режимі</dc:title>
  <dc:creator>Admin</dc:creator>
  <cp:lastModifiedBy>Admin</cp:lastModifiedBy>
  <cp:revision>48</cp:revision>
  <dcterms:created xsi:type="dcterms:W3CDTF">2020-05-23T11:12:44Z</dcterms:created>
  <dcterms:modified xsi:type="dcterms:W3CDTF">2021-01-24T17:50:12Z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0x0101004A49C6CE42DBA2499EC16B4A43A22739</vt:lpwstr>
  </property>
</Properties>
</file>