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29" d="100"/>
          <a:sy n="29" d="100"/>
        </p:scale>
        <p:origin x="-714" y="-13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06580" y="1641764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Підсумки </a:t>
            </a:r>
            <a:r>
              <a:rPr lang="uk-UA" dirty="0" smtClean="0"/>
              <a:t>першого </a:t>
            </a:r>
            <a:r>
              <a:rPr lang="ru-RU" dirty="0"/>
              <a:t>календарного контролю </a:t>
            </a:r>
            <a:r>
              <a:rPr lang="uk-UA" dirty="0" smtClean="0"/>
              <a:t>2020/2021 </a:t>
            </a:r>
            <a:r>
              <a:rPr lang="uk-UA" dirty="0"/>
              <a:t>навчального року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9380" y="5492273"/>
            <a:ext cx="8915399" cy="1126283"/>
          </a:xfrm>
        </p:spPr>
        <p:txBody>
          <a:bodyPr/>
          <a:lstStyle/>
          <a:p>
            <a:r>
              <a:rPr lang="ru-RU" dirty="0" err="1" smtClean="0"/>
              <a:t>30.11.2020р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2080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716" y="191848"/>
            <a:ext cx="10798233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Результати</a:t>
            </a:r>
            <a:r>
              <a:rPr lang="ru-RU" b="1" dirty="0" smtClean="0"/>
              <a:t> 1 календарного контролю</a:t>
            </a:r>
            <a:br>
              <a:rPr lang="ru-RU" b="1" dirty="0" smtClean="0"/>
            </a:br>
            <a:r>
              <a:rPr lang="ru-RU" b="1" dirty="0" smtClean="0"/>
              <a:t>(12.10.2020 р. - 28.10.2020 р.)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b="1" dirty="0" smtClean="0"/>
              <a:t>1 </a:t>
            </a:r>
            <a:r>
              <a:rPr lang="ru-RU" sz="2800" b="1" dirty="0"/>
              <a:t>курс: </a:t>
            </a:r>
            <a:r>
              <a:rPr lang="ru-RU" sz="2700" b="1" dirty="0" err="1">
                <a:solidFill>
                  <a:srgbClr val="FF0000"/>
                </a:solidFill>
              </a:rPr>
              <a:t>неатестовано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>
                <a:solidFill>
                  <a:schemeClr val="tx1"/>
                </a:solidFill>
              </a:rPr>
              <a:t>з </a:t>
            </a:r>
            <a:r>
              <a:rPr lang="ru-RU" sz="2700" b="1" dirty="0" err="1">
                <a:solidFill>
                  <a:schemeClr val="tx1"/>
                </a:solidFill>
              </a:rPr>
              <a:t>трьох</a:t>
            </a:r>
            <a:r>
              <a:rPr lang="ru-RU" sz="2700" b="1" dirty="0">
                <a:solidFill>
                  <a:schemeClr val="tx1"/>
                </a:solidFill>
              </a:rPr>
              <a:t> і </a:t>
            </a:r>
            <a:r>
              <a:rPr lang="ru-RU" sz="2700" b="1" dirty="0" err="1">
                <a:solidFill>
                  <a:schemeClr val="tx1"/>
                </a:solidFill>
              </a:rPr>
              <a:t>більше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err="1">
                <a:solidFill>
                  <a:schemeClr val="tx1"/>
                </a:solidFill>
              </a:rPr>
              <a:t>дисциплін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>
                <a:solidFill>
                  <a:srgbClr val="FF0000"/>
                </a:solidFill>
              </a:rPr>
              <a:t>3 %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800" b="1" dirty="0" smtClean="0"/>
              <a:t>2 </a:t>
            </a:r>
            <a:r>
              <a:rPr lang="ru-RU" sz="2800" b="1" dirty="0"/>
              <a:t>курс: </a:t>
            </a:r>
            <a:r>
              <a:rPr lang="ru-RU" sz="2700" b="1" dirty="0" err="1">
                <a:solidFill>
                  <a:srgbClr val="FF0000"/>
                </a:solidFill>
              </a:rPr>
              <a:t>неатестовано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>
                <a:solidFill>
                  <a:schemeClr val="tx1"/>
                </a:solidFill>
              </a:rPr>
              <a:t>з </a:t>
            </a:r>
            <a:r>
              <a:rPr lang="ru-RU" sz="2700" b="1" dirty="0" err="1">
                <a:solidFill>
                  <a:schemeClr val="tx1"/>
                </a:solidFill>
              </a:rPr>
              <a:t>трьох</a:t>
            </a:r>
            <a:r>
              <a:rPr lang="ru-RU" sz="2700" b="1" dirty="0">
                <a:solidFill>
                  <a:schemeClr val="tx1"/>
                </a:solidFill>
              </a:rPr>
              <a:t> і </a:t>
            </a:r>
            <a:r>
              <a:rPr lang="ru-RU" sz="2700" b="1" dirty="0" err="1">
                <a:solidFill>
                  <a:schemeClr val="tx1"/>
                </a:solidFill>
              </a:rPr>
              <a:t>більше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err="1">
                <a:solidFill>
                  <a:schemeClr val="tx1"/>
                </a:solidFill>
              </a:rPr>
              <a:t>дисциплін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rgbClr val="FF0000"/>
                </a:solidFill>
              </a:rPr>
              <a:t>10,4 </a:t>
            </a:r>
            <a:r>
              <a:rPr lang="ru-RU" sz="2700" b="1" dirty="0">
                <a:solidFill>
                  <a:srgbClr val="FF0000"/>
                </a:solidFill>
              </a:rPr>
              <a:t>%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800" b="1" dirty="0" smtClean="0"/>
              <a:t>3 </a:t>
            </a:r>
            <a:r>
              <a:rPr lang="ru-RU" sz="2800" b="1" dirty="0"/>
              <a:t>курс: </a:t>
            </a:r>
            <a:r>
              <a:rPr lang="ru-RU" sz="2700" b="1" dirty="0" err="1">
                <a:solidFill>
                  <a:srgbClr val="FF0000"/>
                </a:solidFill>
              </a:rPr>
              <a:t>неатестовано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>
                <a:solidFill>
                  <a:schemeClr val="tx1"/>
                </a:solidFill>
              </a:rPr>
              <a:t>з </a:t>
            </a:r>
            <a:r>
              <a:rPr lang="ru-RU" sz="2700" b="1" dirty="0" err="1">
                <a:solidFill>
                  <a:schemeClr val="tx1"/>
                </a:solidFill>
              </a:rPr>
              <a:t>трьох</a:t>
            </a:r>
            <a:r>
              <a:rPr lang="ru-RU" sz="2700" b="1" dirty="0">
                <a:solidFill>
                  <a:schemeClr val="tx1"/>
                </a:solidFill>
              </a:rPr>
              <a:t> і </a:t>
            </a:r>
            <a:r>
              <a:rPr lang="ru-RU" sz="2700" b="1" dirty="0" err="1">
                <a:solidFill>
                  <a:schemeClr val="tx1"/>
                </a:solidFill>
              </a:rPr>
              <a:t>більше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err="1">
                <a:solidFill>
                  <a:schemeClr val="tx1"/>
                </a:solidFill>
              </a:rPr>
              <a:t>дисциплін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rgbClr val="FF0000"/>
                </a:solidFill>
              </a:rPr>
              <a:t>20,2 </a:t>
            </a:r>
            <a:r>
              <a:rPr lang="ru-RU" sz="2700" b="1" dirty="0">
                <a:solidFill>
                  <a:srgbClr val="FF0000"/>
                </a:solidFill>
              </a:rPr>
              <a:t>%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800" b="1" dirty="0" smtClean="0"/>
              <a:t>4 </a:t>
            </a:r>
            <a:r>
              <a:rPr lang="ru-RU" sz="2800" b="1" dirty="0"/>
              <a:t>курс: </a:t>
            </a:r>
            <a:r>
              <a:rPr lang="ru-RU" sz="2700" b="1" dirty="0" err="1">
                <a:solidFill>
                  <a:srgbClr val="FF0000"/>
                </a:solidFill>
              </a:rPr>
              <a:t>неатестовано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>
                <a:solidFill>
                  <a:schemeClr val="tx1"/>
                </a:solidFill>
              </a:rPr>
              <a:t>з </a:t>
            </a:r>
            <a:r>
              <a:rPr lang="ru-RU" sz="2700" b="1" dirty="0" err="1">
                <a:solidFill>
                  <a:schemeClr val="tx1"/>
                </a:solidFill>
              </a:rPr>
              <a:t>трьох</a:t>
            </a:r>
            <a:r>
              <a:rPr lang="ru-RU" sz="2700" b="1" dirty="0">
                <a:solidFill>
                  <a:schemeClr val="tx1"/>
                </a:solidFill>
              </a:rPr>
              <a:t> і </a:t>
            </a:r>
            <a:r>
              <a:rPr lang="ru-RU" sz="2700" b="1" dirty="0" err="1">
                <a:solidFill>
                  <a:schemeClr val="tx1"/>
                </a:solidFill>
              </a:rPr>
              <a:t>більше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err="1">
                <a:solidFill>
                  <a:schemeClr val="tx1"/>
                </a:solidFill>
              </a:rPr>
              <a:t>дисциплін</a:t>
            </a:r>
            <a:r>
              <a:rPr lang="ru-RU" sz="2700" b="1" dirty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rgbClr val="FF0000"/>
                </a:solidFill>
              </a:rPr>
              <a:t>14 </a:t>
            </a:r>
            <a:r>
              <a:rPr lang="ru-RU" sz="2700" b="1" dirty="0">
                <a:solidFill>
                  <a:srgbClr val="FF0000"/>
                </a:solidFill>
              </a:rPr>
              <a:t>%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/>
            </a:r>
            <a:br>
              <a:rPr lang="ru-RU" sz="2700" b="1" dirty="0" smtClean="0">
                <a:solidFill>
                  <a:srgbClr val="FF0000"/>
                </a:solidFill>
              </a:rPr>
            </a:br>
            <a:endParaRPr lang="uk-UA" sz="27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057" t="6935" r="-891" b="76541"/>
          <a:stretch/>
        </p:blipFill>
        <p:spPr>
          <a:xfrm>
            <a:off x="282632" y="1712421"/>
            <a:ext cx="11824890" cy="1143001"/>
          </a:xfrm>
          <a:prstGeom prst="rect">
            <a:avLst/>
          </a:prstGeom>
        </p:spPr>
      </p:pic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/>
          <a:srcRect l="6064" t="38546" b="58344"/>
          <a:stretch/>
        </p:blipFill>
        <p:spPr>
          <a:xfrm>
            <a:off x="282632" y="2855422"/>
            <a:ext cx="11720945" cy="21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719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2917" y="624110"/>
            <a:ext cx="999169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Результати</a:t>
            </a:r>
            <a:r>
              <a:rPr lang="ru-RU" b="1" dirty="0"/>
              <a:t> 1 календарного контролю</a:t>
            </a:r>
            <a:br>
              <a:rPr lang="ru-RU" b="1" dirty="0"/>
            </a:br>
            <a:r>
              <a:rPr lang="ru-RU" b="1" dirty="0"/>
              <a:t>(12.10.2020 р. - 28.10.2020 р.)</a:t>
            </a:r>
            <a:br>
              <a:rPr lang="ru-RU" b="1" dirty="0"/>
            </a:br>
            <a:endParaRPr lang="uk-UA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462280"/>
              </p:ext>
            </p:extLst>
          </p:nvPr>
        </p:nvGraphicFramePr>
        <p:xfrm>
          <a:off x="1057274" y="2374582"/>
          <a:ext cx="10687051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3577">
                  <a:extLst>
                    <a:ext uri="{9D8B030D-6E8A-4147-A177-3AD203B41FA5}">
                      <a16:colId xmlns:a16="http://schemas.microsoft.com/office/drawing/2014/main" xmlns="" val="2476659082"/>
                    </a:ext>
                  </a:extLst>
                </a:gridCol>
                <a:gridCol w="755674">
                  <a:extLst>
                    <a:ext uri="{9D8B030D-6E8A-4147-A177-3AD203B41FA5}">
                      <a16:colId xmlns:a16="http://schemas.microsoft.com/office/drawing/2014/main" xmlns="" val="3475601282"/>
                    </a:ext>
                  </a:extLst>
                </a:gridCol>
                <a:gridCol w="969959">
                  <a:extLst>
                    <a:ext uri="{9D8B030D-6E8A-4147-A177-3AD203B41FA5}">
                      <a16:colId xmlns:a16="http://schemas.microsoft.com/office/drawing/2014/main" xmlns="" val="23081664"/>
                    </a:ext>
                  </a:extLst>
                </a:gridCol>
                <a:gridCol w="867381">
                  <a:extLst>
                    <a:ext uri="{9D8B030D-6E8A-4147-A177-3AD203B41FA5}">
                      <a16:colId xmlns:a16="http://schemas.microsoft.com/office/drawing/2014/main" xmlns="" val="859415792"/>
                    </a:ext>
                  </a:extLst>
                </a:gridCol>
                <a:gridCol w="715360">
                  <a:extLst>
                    <a:ext uri="{9D8B030D-6E8A-4147-A177-3AD203B41FA5}">
                      <a16:colId xmlns:a16="http://schemas.microsoft.com/office/drawing/2014/main" xmlns="" val="2973173125"/>
                    </a:ext>
                  </a:extLst>
                </a:gridCol>
                <a:gridCol w="985163">
                  <a:extLst>
                    <a:ext uri="{9D8B030D-6E8A-4147-A177-3AD203B41FA5}">
                      <a16:colId xmlns:a16="http://schemas.microsoft.com/office/drawing/2014/main" xmlns="" val="1094069947"/>
                    </a:ext>
                  </a:extLst>
                </a:gridCol>
                <a:gridCol w="857490">
                  <a:extLst>
                    <a:ext uri="{9D8B030D-6E8A-4147-A177-3AD203B41FA5}">
                      <a16:colId xmlns:a16="http://schemas.microsoft.com/office/drawing/2014/main" xmlns="" val="2584073176"/>
                    </a:ext>
                  </a:extLst>
                </a:gridCol>
                <a:gridCol w="857490">
                  <a:extLst>
                    <a:ext uri="{9D8B030D-6E8A-4147-A177-3AD203B41FA5}">
                      <a16:colId xmlns:a16="http://schemas.microsoft.com/office/drawing/2014/main" xmlns="" val="2831280103"/>
                    </a:ext>
                  </a:extLst>
                </a:gridCol>
                <a:gridCol w="1005858">
                  <a:extLst>
                    <a:ext uri="{9D8B030D-6E8A-4147-A177-3AD203B41FA5}">
                      <a16:colId xmlns:a16="http://schemas.microsoft.com/office/drawing/2014/main" xmlns="" val="571406576"/>
                    </a:ext>
                  </a:extLst>
                </a:gridCol>
                <a:gridCol w="867381">
                  <a:extLst>
                    <a:ext uri="{9D8B030D-6E8A-4147-A177-3AD203B41FA5}">
                      <a16:colId xmlns:a16="http://schemas.microsoft.com/office/drawing/2014/main" xmlns="" val="864339960"/>
                    </a:ext>
                  </a:extLst>
                </a:gridCol>
                <a:gridCol w="970859">
                  <a:extLst>
                    <a:ext uri="{9D8B030D-6E8A-4147-A177-3AD203B41FA5}">
                      <a16:colId xmlns:a16="http://schemas.microsoft.com/office/drawing/2014/main" xmlns="" val="3674220644"/>
                    </a:ext>
                  </a:extLst>
                </a:gridCol>
                <a:gridCol w="970859">
                  <a:extLst>
                    <a:ext uri="{9D8B030D-6E8A-4147-A177-3AD203B41FA5}">
                      <a16:colId xmlns:a16="http://schemas.microsoft.com/office/drawing/2014/main" xmlns="" val="5696479"/>
                    </a:ext>
                  </a:extLst>
                </a:gridCol>
              </a:tblGrid>
              <a:tr h="88011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К-ть студентів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К-ть студентів атестованих 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з усіх дисциплін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К-ть студентів неатестованих з усіх дисциплін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К-ть студентів неатестованих з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 і більше дисциплін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0748992"/>
                  </a:ext>
                </a:extLst>
              </a:tr>
              <a:tr h="293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Мн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effectLst/>
                        </a:rPr>
                        <a:t>Мп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Разом</a:t>
                      </a:r>
                      <a:endParaRPr lang="uk-UA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Мн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effectLst/>
                        </a:rPr>
                        <a:t>Мп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Разом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Мн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effectLst/>
                        </a:rPr>
                        <a:t>Мп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Разом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Мн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effectLst/>
                        </a:rPr>
                        <a:t>Мп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Разом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560408"/>
                  </a:ext>
                </a:extLst>
              </a:tr>
              <a:tr h="293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1" marR="68551" marT="0" marB="0">
                    <a:solidFill>
                      <a:schemeClr val="bg1">
                        <a:lumMod val="85000"/>
                        <a:alpha val="9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7647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12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6826" y="2014760"/>
            <a:ext cx="10247312" cy="12808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Підготовка до зимової сесії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752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5675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Аналіз календарного контролю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8275" y="1905000"/>
            <a:ext cx="9952037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Не </a:t>
            </a:r>
            <a:r>
              <a:rPr lang="ru-RU" sz="2000" b="1" dirty="0" err="1"/>
              <a:t>виставлено</a:t>
            </a:r>
            <a:r>
              <a:rPr lang="ru-RU" sz="2000" b="1" dirty="0"/>
              <a:t> </a:t>
            </a:r>
            <a:r>
              <a:rPr lang="ru-RU" sz="2000" b="1" dirty="0" err="1" smtClean="0"/>
              <a:t>календарний</a:t>
            </a:r>
            <a:r>
              <a:rPr lang="ru-RU" sz="2000" b="1" dirty="0" smtClean="0"/>
              <a:t> контроль: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2 </a:t>
            </a:r>
            <a:r>
              <a:rPr lang="ru-RU" sz="2000" dirty="0" err="1" smtClean="0">
                <a:solidFill>
                  <a:srgbClr val="C00000"/>
                </a:solidFill>
              </a:rPr>
              <a:t>групи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000" b="1" dirty="0" err="1" smtClean="0">
                <a:solidFill>
                  <a:schemeClr val="tx1"/>
                </a:solidFill>
              </a:rPr>
              <a:t>Некоректно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виставлено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/>
              <a:t>календарний</a:t>
            </a:r>
            <a:r>
              <a:rPr lang="ru-RU" sz="2000" b="1" dirty="0"/>
              <a:t> контроль </a:t>
            </a:r>
            <a:r>
              <a:rPr lang="ru-RU" sz="20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11 </a:t>
            </a:r>
            <a:r>
              <a:rPr lang="ru-RU" sz="2000" dirty="0" err="1" smtClean="0">
                <a:solidFill>
                  <a:srgbClr val="C00000"/>
                </a:solidFill>
              </a:rPr>
              <a:t>груп</a:t>
            </a: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uk-UA" sz="20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i="1" dirty="0" err="1"/>
              <a:t>Календарний</a:t>
            </a:r>
            <a:r>
              <a:rPr lang="ru-RU" i="1" dirty="0"/>
              <a:t> контроль </a:t>
            </a:r>
            <a:r>
              <a:rPr lang="ru-RU" i="1" dirty="0" err="1"/>
              <a:t>виставляється</a:t>
            </a:r>
            <a:r>
              <a:rPr lang="ru-RU" i="1" dirty="0"/>
              <a:t> з </a:t>
            </a:r>
            <a:r>
              <a:rPr lang="ru-RU" b="1" i="1" dirty="0" err="1" smtClean="0"/>
              <a:t>усіх</a:t>
            </a:r>
            <a:r>
              <a:rPr lang="ru-RU" b="1" i="1" dirty="0" smtClean="0"/>
              <a:t> </a:t>
            </a:r>
            <a:r>
              <a:rPr lang="ru-RU" i="1" dirty="0" err="1" smtClean="0"/>
              <a:t>освітніх</a:t>
            </a:r>
            <a:r>
              <a:rPr lang="ru-RU" i="1" dirty="0" smtClean="0"/>
              <a:t> </a:t>
            </a:r>
            <a:r>
              <a:rPr lang="ru-RU" i="1" dirty="0" err="1"/>
              <a:t>компонентів</a:t>
            </a:r>
            <a:r>
              <a:rPr lang="ru-RU" i="1" dirty="0"/>
              <a:t> на </a:t>
            </a:r>
            <a:r>
              <a:rPr lang="ru-RU" b="1" i="1" dirty="0" err="1" smtClean="0"/>
              <a:t>всіх</a:t>
            </a:r>
            <a:r>
              <a:rPr lang="ru-RU" i="1" dirty="0" smtClean="0"/>
              <a:t> </a:t>
            </a:r>
            <a:r>
              <a:rPr lang="ru-RU" i="1" dirty="0"/>
              <a:t>курсах.</a:t>
            </a:r>
          </a:p>
          <a:p>
            <a:pPr marL="0" indent="0">
              <a:buNone/>
            </a:pPr>
            <a:r>
              <a:rPr lang="ru-RU" i="1" dirty="0" err="1"/>
              <a:t>Курсові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/</a:t>
            </a:r>
            <a:r>
              <a:rPr lang="ru-RU" i="1" dirty="0" err="1"/>
              <a:t>проєкти</a:t>
            </a:r>
            <a:r>
              <a:rPr lang="ru-RU" i="1" dirty="0"/>
              <a:t>, </a:t>
            </a:r>
            <a:r>
              <a:rPr lang="ru-RU" i="1" dirty="0" err="1"/>
              <a:t>наукова</a:t>
            </a:r>
            <a:r>
              <a:rPr lang="ru-RU" i="1" dirty="0"/>
              <a:t> робота над </a:t>
            </a:r>
            <a:r>
              <a:rPr lang="ru-RU" i="1" dirty="0" err="1"/>
              <a:t>дисертацією</a:t>
            </a:r>
            <a:r>
              <a:rPr lang="ru-RU" i="1" dirty="0"/>
              <a:t>, </a:t>
            </a:r>
            <a:r>
              <a:rPr lang="ru-RU" i="1" dirty="0" err="1"/>
              <a:t>дипломним</a:t>
            </a:r>
            <a:r>
              <a:rPr lang="ru-RU" i="1" dirty="0"/>
              <a:t> </a:t>
            </a:r>
            <a:r>
              <a:rPr lang="ru-RU" i="1" dirty="0" err="1"/>
              <a:t>проєктом</a:t>
            </a:r>
            <a:r>
              <a:rPr lang="ru-RU" i="1" dirty="0"/>
              <a:t>–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теж</a:t>
            </a:r>
            <a:r>
              <a:rPr lang="ru-RU" i="1" dirty="0"/>
              <a:t> </a:t>
            </a:r>
            <a:r>
              <a:rPr lang="ru-RU" i="1" dirty="0" err="1"/>
              <a:t>освітні</a:t>
            </a:r>
            <a:r>
              <a:rPr lang="ru-RU" i="1" dirty="0"/>
              <a:t> </a:t>
            </a:r>
            <a:r>
              <a:rPr lang="ru-RU" i="1" dirty="0" err="1" smtClean="0"/>
              <a:t>компоненти</a:t>
            </a:r>
            <a:r>
              <a:rPr lang="ru-RU" i="1" dirty="0"/>
              <a:t>.</a:t>
            </a:r>
            <a:r>
              <a:rPr lang="ru-RU" i="1" dirty="0" smtClean="0"/>
              <a:t> </a:t>
            </a:r>
            <a:r>
              <a:rPr lang="ru-RU" i="1" dirty="0"/>
              <a:t>Вони </a:t>
            </a:r>
            <a:r>
              <a:rPr lang="ru-RU" i="1" dirty="0" err="1"/>
              <a:t>повинні</a:t>
            </a:r>
            <a:r>
              <a:rPr lang="ru-RU" i="1" dirty="0"/>
              <a:t> </a:t>
            </a:r>
            <a:r>
              <a:rPr lang="ru-RU" i="1" dirty="0" err="1"/>
              <a:t>мати</a:t>
            </a:r>
            <a:r>
              <a:rPr lang="ru-RU" i="1" dirty="0"/>
              <a:t> </a:t>
            </a:r>
            <a:r>
              <a:rPr lang="ru-RU" i="1" dirty="0" err="1"/>
              <a:t>РСО</a:t>
            </a:r>
            <a:r>
              <a:rPr lang="ru-RU" i="1" dirty="0"/>
              <a:t> і з них </a:t>
            </a:r>
            <a:r>
              <a:rPr lang="ru-RU" i="1" dirty="0" err="1"/>
              <a:t>ведеться</a:t>
            </a:r>
            <a:r>
              <a:rPr lang="ru-RU" i="1" dirty="0"/>
              <a:t> </a:t>
            </a:r>
            <a:r>
              <a:rPr lang="ru-RU" i="1" dirty="0" err="1"/>
              <a:t>поточний</a:t>
            </a:r>
            <a:r>
              <a:rPr lang="ru-RU" i="1" dirty="0"/>
              <a:t> і </a:t>
            </a:r>
            <a:r>
              <a:rPr lang="ru-RU" i="1" dirty="0" err="1"/>
              <a:t>календарний</a:t>
            </a:r>
            <a:r>
              <a:rPr lang="ru-RU" i="1" dirty="0"/>
              <a:t> контроль.</a:t>
            </a:r>
            <a:endParaRPr lang="uk-UA" sz="20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9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557435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дати: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100" y="2133600"/>
            <a:ext cx="9942512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Другий</a:t>
            </a:r>
            <a:r>
              <a:rPr lang="ru-RU" sz="2400" b="1" dirty="0"/>
              <a:t> </a:t>
            </a:r>
            <a:r>
              <a:rPr lang="ru-RU" sz="2400" b="1" dirty="0" err="1"/>
              <a:t>календарний</a:t>
            </a:r>
            <a:r>
              <a:rPr lang="ru-RU" sz="2400" b="1" dirty="0"/>
              <a:t> контроль — з 30 листопада по 13 </a:t>
            </a:r>
            <a:r>
              <a:rPr lang="ru-RU" sz="2400" b="1" dirty="0" err="1"/>
              <a:t>грудня</a:t>
            </a:r>
            <a:r>
              <a:rPr lang="ru-RU" sz="2400" b="1" dirty="0"/>
              <a:t>.</a:t>
            </a:r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err="1" smtClean="0"/>
              <a:t>Заліковий</a:t>
            </a:r>
            <a:r>
              <a:rPr lang="ru-RU" sz="2400" b="1" dirty="0" smtClean="0"/>
              <a:t> </a:t>
            </a:r>
            <a:r>
              <a:rPr lang="ru-RU" sz="2400" b="1" dirty="0" err="1"/>
              <a:t>тиждень</a:t>
            </a:r>
            <a:r>
              <a:rPr lang="ru-RU" sz="2400" b="1" dirty="0"/>
              <a:t> — з </a:t>
            </a:r>
            <a:r>
              <a:rPr lang="ru-RU" sz="2400" b="1" dirty="0" smtClean="0"/>
              <a:t>17 </a:t>
            </a:r>
            <a:r>
              <a:rPr lang="ru-RU" sz="2400" b="1" dirty="0" err="1"/>
              <a:t>грудня</a:t>
            </a:r>
            <a:r>
              <a:rPr lang="ru-RU" sz="2400" b="1" dirty="0"/>
              <a:t> по 30 </a:t>
            </a:r>
            <a:r>
              <a:rPr lang="ru-RU" sz="2400" b="1" dirty="0" err="1" smtClean="0"/>
              <a:t>грудня</a:t>
            </a:r>
            <a:r>
              <a:rPr lang="ru-RU" sz="2400" b="1" dirty="0" smtClean="0"/>
              <a:t>.</a:t>
            </a:r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err="1" smtClean="0"/>
              <a:t>Основна</a:t>
            </a:r>
            <a:r>
              <a:rPr lang="ru-RU" sz="2400" b="1" dirty="0" smtClean="0"/>
              <a:t> </a:t>
            </a:r>
            <a:r>
              <a:rPr lang="ru-RU" sz="2400" b="1" dirty="0" err="1"/>
              <a:t>сесія</a:t>
            </a:r>
            <a:r>
              <a:rPr lang="ru-RU" sz="2400" b="1" dirty="0"/>
              <a:t> — з 4 </a:t>
            </a:r>
            <a:r>
              <a:rPr lang="ru-RU" sz="2400" b="1" dirty="0" err="1"/>
              <a:t>січня</a:t>
            </a:r>
            <a:r>
              <a:rPr lang="ru-RU" sz="2400" b="1" dirty="0"/>
              <a:t> по 17 </a:t>
            </a:r>
            <a:r>
              <a:rPr lang="ru-RU" sz="2400" b="1" dirty="0" err="1"/>
              <a:t>січня</a:t>
            </a:r>
            <a:r>
              <a:rPr lang="ru-RU" sz="2400" b="1" dirty="0"/>
              <a:t>.</a:t>
            </a:r>
          </a:p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err="1" smtClean="0"/>
              <a:t>Канікули</a:t>
            </a:r>
            <a:r>
              <a:rPr lang="ru-RU" sz="2400" b="1" dirty="0" smtClean="0"/>
              <a:t>   </a:t>
            </a:r>
            <a:r>
              <a:rPr lang="ru-RU" sz="2400" b="1" dirty="0"/>
              <a:t>— з 18 </a:t>
            </a:r>
            <a:r>
              <a:rPr lang="ru-RU" sz="2400" b="1" dirty="0" err="1"/>
              <a:t>січня</a:t>
            </a:r>
            <a:r>
              <a:rPr lang="ru-RU" sz="2400" b="1" dirty="0"/>
              <a:t> по 31 </a:t>
            </a:r>
            <a:r>
              <a:rPr lang="ru-RU" sz="2400" b="1" dirty="0" err="1"/>
              <a:t>січня</a:t>
            </a:r>
            <a:r>
              <a:rPr lang="ru-RU" sz="2400" b="1" dirty="0"/>
              <a:t>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20283164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A49C6CE42DBA2499EC16B4A43A22739" ma:contentTypeVersion="0" ma:contentTypeDescription="Створення нового документа." ma:contentTypeScope="" ma:versionID="e41f22bec504a08ebd32612595411f6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c0cebb24628af8e57c4c5575463c9c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30CE3D-FE27-4EAD-A05B-9CA4E8FFE3F6}"/>
</file>

<file path=customXml/itemProps2.xml><?xml version="1.0" encoding="utf-8"?>
<ds:datastoreItem xmlns:ds="http://schemas.openxmlformats.org/officeDocument/2006/customXml" ds:itemID="{B1F2BD7A-7665-4F06-8C32-0C6B22C49479}"/>
</file>

<file path=customXml/itemProps3.xml><?xml version="1.0" encoding="utf-8"?>
<ds:datastoreItem xmlns:ds="http://schemas.openxmlformats.org/officeDocument/2006/customXml" ds:itemID="{306DDEB7-9518-4E31-9ADA-F8DD307E0149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173</Words>
  <Application>Microsoft Office PowerPoint</Application>
  <PresentationFormat>Произвольный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Підсумки першого календарного контролю 2020/2021 навчального року </vt:lpstr>
      <vt:lpstr>Результати 1 календарного контролю (12.10.2020 р. - 28.10.2020 р.)       1 курс: неатестовано з трьох і більше дисциплін 3 % 2 курс: неатестовано з трьох і більше дисциплін 10,4 % 3 курс: неатестовано з трьох і більше дисциплін 20,2 % 4 курс: неатестовано з трьох і більше дисциплін 14 %  </vt:lpstr>
      <vt:lpstr>Результати 1 календарного контролю (12.10.2020 р. - 28.10.2020 р.) </vt:lpstr>
      <vt:lpstr>Підготовка до зимової сесії</vt:lpstr>
      <vt:lpstr>Аналіз календарного контролю</vt:lpstr>
      <vt:lpstr>Основні дати: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Підсумки першої атестації 2020/2021 навчального року</dc:title>
  <dc:creator>Admin</dc:creator>
  <cp:lastModifiedBy>Vulpe</cp:lastModifiedBy>
  <cp:revision>8</cp:revision>
  <dcterms:created xsi:type="dcterms:W3CDTF">2020-11-29T14:27:31Z</dcterms:created>
  <dcterms:modified xsi:type="dcterms:W3CDTF">2020-12-14T09:22:04Z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0x0101004A49C6CE42DBA2499EC16B4A43A22739</vt:lpwstr>
  </property>
</Properties>
</file>