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 id="2147483793" r:id="rId2"/>
  </p:sldMasterIdLst>
  <p:notesMasterIdLst>
    <p:notesMasterId r:id="rId26"/>
  </p:notesMasterIdLst>
  <p:sldIdLst>
    <p:sldId id="256" r:id="rId3"/>
    <p:sldId id="404" r:id="rId4"/>
    <p:sldId id="405" r:id="rId5"/>
    <p:sldId id="423" r:id="rId6"/>
    <p:sldId id="424" r:id="rId7"/>
    <p:sldId id="425" r:id="rId8"/>
    <p:sldId id="426" r:id="rId9"/>
    <p:sldId id="427" r:id="rId10"/>
    <p:sldId id="407" r:id="rId11"/>
    <p:sldId id="428" r:id="rId12"/>
    <p:sldId id="429" r:id="rId13"/>
    <p:sldId id="409" r:id="rId14"/>
    <p:sldId id="410" r:id="rId15"/>
    <p:sldId id="434" r:id="rId16"/>
    <p:sldId id="408" r:id="rId17"/>
    <p:sldId id="430" r:id="rId18"/>
    <p:sldId id="431" r:id="rId19"/>
    <p:sldId id="432" r:id="rId20"/>
    <p:sldId id="435" r:id="rId21"/>
    <p:sldId id="436" r:id="rId22"/>
    <p:sldId id="437" r:id="rId23"/>
    <p:sldId id="438" r:id="rId24"/>
    <p:sldId id="414" r:id="rId25"/>
  </p:sldIdLst>
  <p:sldSz cx="9144000" cy="6858000" type="screen4x3"/>
  <p:notesSz cx="6669088" cy="97536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3300"/>
    <a:srgbClr val="CCCC00"/>
    <a:srgbClr val="FFCCFF"/>
    <a:srgbClr val="99FF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2269" autoAdjust="0"/>
  </p:normalViewPr>
  <p:slideViewPr>
    <p:cSldViewPr>
      <p:cViewPr>
        <p:scale>
          <a:sx n="66" d="100"/>
          <a:sy n="66" d="100"/>
        </p:scale>
        <p:origin x="1930" y="49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ru-RU"/>
          </a:p>
        </p:txBody>
      </p:sp>
      <p:sp>
        <p:nvSpPr>
          <p:cNvPr id="3075" name="Rectangle 3"/>
          <p:cNvSpPr>
            <a:spLocks noGrp="1" noChangeArrowheads="1"/>
          </p:cNvSpPr>
          <p:nvPr>
            <p:ph type="dt" idx="1"/>
          </p:nvPr>
        </p:nvSpPr>
        <p:spPr bwMode="auto">
          <a:xfrm>
            <a:off x="3778250"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896938" y="731838"/>
            <a:ext cx="4875212"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66750" y="4632325"/>
            <a:ext cx="5335588" cy="438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3078" name="Rectangle 6"/>
          <p:cNvSpPr>
            <a:spLocks noGrp="1" noChangeArrowheads="1"/>
          </p:cNvSpPr>
          <p:nvPr>
            <p:ph type="ftr" sz="quarter" idx="4"/>
          </p:nvPr>
        </p:nvSpPr>
        <p:spPr bwMode="auto">
          <a:xfrm>
            <a:off x="0" y="9264650"/>
            <a:ext cx="28892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ru-RU"/>
          </a:p>
        </p:txBody>
      </p:sp>
      <p:sp>
        <p:nvSpPr>
          <p:cNvPr id="3079" name="Rectangle 7"/>
          <p:cNvSpPr>
            <a:spLocks noGrp="1" noChangeArrowheads="1"/>
          </p:cNvSpPr>
          <p:nvPr>
            <p:ph type="sldNum" sz="quarter" idx="5"/>
          </p:nvPr>
        </p:nvSpPr>
        <p:spPr bwMode="auto">
          <a:xfrm>
            <a:off x="3778250" y="9264650"/>
            <a:ext cx="28892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D1F359A-7E42-42E4-9F62-7C9C8001AA39}"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CBD541-5BF1-4D5E-82A0-613927DED97B}" type="slidenum">
              <a:rPr lang="ru-RU" altLang="en-US" smtClean="0"/>
              <a:pPr/>
              <a:t>1</a:t>
            </a:fld>
            <a:endParaRPr lang="ru-RU"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2560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E36E23-198F-47A9-91B0-0B2AB2BEBD96}" type="slidenum">
              <a:rPr lang="ru-RU" altLang="en-US" smtClean="0"/>
              <a:pPr/>
              <a:t>10</a:t>
            </a:fld>
            <a:endParaRPr lang="ru-R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ln/>
        </p:spPr>
      </p:sp>
      <p:sp>
        <p:nvSpPr>
          <p:cNvPr id="276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276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6B3803-401B-45E6-BF4C-7F9A6DE595C6}" type="slidenum">
              <a:rPr lang="ru-RU" altLang="en-US" smtClean="0"/>
              <a:pPr/>
              <a:t>11</a:t>
            </a:fld>
            <a:endParaRPr lang="ru-R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297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524CC2-BFC0-42D2-8D9D-77B7EC214CE6}" type="slidenum">
              <a:rPr lang="ru-RU" altLang="en-US" smtClean="0"/>
              <a:pPr/>
              <a:t>12</a:t>
            </a:fld>
            <a:endParaRPr lang="ru-R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317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3A1EED-AD59-43A4-AB0C-ED27E9261B51}" type="slidenum">
              <a:rPr lang="ru-RU" altLang="en-US" smtClean="0"/>
              <a:pPr/>
              <a:t>13</a:t>
            </a:fld>
            <a:endParaRPr lang="ru-RU"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8B739C-BA66-4D45-BEF8-B40490869D94}" type="slidenum">
              <a:rPr lang="ru-RU" altLang="en-US" smtClean="0"/>
              <a:pPr/>
              <a:t>14</a:t>
            </a:fld>
            <a:endParaRPr lang="ru-R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378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C0EADF-D348-418F-B1FC-31ABA4DD2995}" type="slidenum">
              <a:rPr lang="ru-RU" altLang="en-US" smtClean="0"/>
              <a:pPr/>
              <a:t>15</a:t>
            </a:fld>
            <a:endParaRPr lang="ru-R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C6C4C8-A324-43D2-AB5E-CE77F7416977}" type="slidenum">
              <a:rPr lang="ru-RU" altLang="en-US" smtClean="0"/>
              <a:pPr/>
              <a:t>16</a:t>
            </a:fld>
            <a:endParaRPr lang="ru-R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419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1099BD-EA09-42CA-BED7-A12378B6EA70}" type="slidenum">
              <a:rPr lang="ru-RU" altLang="en-US" smtClean="0"/>
              <a:pPr/>
              <a:t>17</a:t>
            </a:fld>
            <a:endParaRPr lang="ru-R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FE3D3-5A18-466B-BDFC-EDF8029746B0}" type="slidenum">
              <a:rPr lang="ru-RU" altLang="en-US" smtClean="0"/>
              <a:pPr/>
              <a:t>18</a:t>
            </a:fld>
            <a:endParaRPr lang="ru-R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FE3D3-5A18-466B-BDFC-EDF8029746B0}" type="slidenum">
              <a:rPr lang="ru-RU" altLang="en-US" smtClean="0"/>
              <a:pPr/>
              <a:t>19</a:t>
            </a:fld>
            <a:endParaRPr lang="ru-RU" altLang="en-US"/>
          </a:p>
        </p:txBody>
      </p:sp>
    </p:spTree>
    <p:extLst>
      <p:ext uri="{BB962C8B-B14F-4D97-AF65-F5344CB8AC3E}">
        <p14:creationId xmlns:p14="http://schemas.microsoft.com/office/powerpoint/2010/main" val="415790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a:ln/>
        </p:spPr>
      </p:sp>
      <p:sp>
        <p:nvSpPr>
          <p:cNvPr id="71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71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2C2C05-8353-4419-A9E4-D2A20D781128}" type="slidenum">
              <a:rPr lang="ru-RU" altLang="en-US" smtClean="0"/>
              <a:pPr/>
              <a:t>2</a:t>
            </a:fld>
            <a:endParaRPr lang="ru-R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FE3D3-5A18-466B-BDFC-EDF8029746B0}" type="slidenum">
              <a:rPr lang="ru-RU" altLang="en-US" smtClean="0"/>
              <a:pPr/>
              <a:t>20</a:t>
            </a:fld>
            <a:endParaRPr lang="ru-RU" altLang="en-US"/>
          </a:p>
        </p:txBody>
      </p:sp>
    </p:spTree>
    <p:extLst>
      <p:ext uri="{BB962C8B-B14F-4D97-AF65-F5344CB8AC3E}">
        <p14:creationId xmlns:p14="http://schemas.microsoft.com/office/powerpoint/2010/main" val="3481604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a:ln/>
        </p:spPr>
      </p:sp>
      <p:sp>
        <p:nvSpPr>
          <p:cNvPr id="563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563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BA4160-ECC2-46FA-AB3D-6F80ECF253D3}" type="slidenum">
              <a:rPr lang="ru-RU" altLang="en-US" smtClean="0"/>
              <a:pPr/>
              <a:t>23</a:t>
            </a:fld>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a:ln/>
        </p:spPr>
      </p:sp>
      <p:sp>
        <p:nvSpPr>
          <p:cNvPr id="92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92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D05E64-DC2A-4959-BFD8-55502761C83E}" type="slidenum">
              <a:rPr lang="ru-RU" altLang="en-US" smtClean="0"/>
              <a:pPr/>
              <a:t>3</a:t>
            </a:fld>
            <a:endParaRPr lang="ru-R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a:ln/>
        </p:spPr>
      </p:sp>
      <p:sp>
        <p:nvSpPr>
          <p:cNvPr id="133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133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C1259B-BB0E-4046-BD68-BC10FC3CF8E6}" type="slidenum">
              <a:rPr lang="ru-RU" altLang="en-US" smtClean="0"/>
              <a:pPr/>
              <a:t>4</a:t>
            </a:fld>
            <a:endParaRPr lang="ru-R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153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153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F51DDB-9BAC-47E8-B8BA-782AE6A80C33}" type="slidenum">
              <a:rPr lang="ru-RU" altLang="en-US" smtClean="0"/>
              <a:pPr/>
              <a:t>5</a:t>
            </a:fld>
            <a:endParaRPr lang="ru-R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174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4E5181-A80F-4486-919C-26AD0419EDA7}" type="slidenum">
              <a:rPr lang="ru-RU" altLang="en-US" smtClean="0"/>
              <a:pPr/>
              <a:t>6</a:t>
            </a:fld>
            <a:endParaRPr lang="ru-R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194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CCDCB2-5F77-41D2-BFC8-93D701963FFB}" type="slidenum">
              <a:rPr lang="ru-RU" altLang="en-US" smtClean="0"/>
              <a:pPr/>
              <a:t>7</a:t>
            </a:fld>
            <a:endParaRPr lang="ru-R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51310D-568E-4DB6-9F65-4E0C9CD1C130}" type="slidenum">
              <a:rPr lang="ru-RU" altLang="en-US" smtClean="0"/>
              <a:pPr/>
              <a:t>8</a:t>
            </a:fld>
            <a:endParaRPr lang="ru-R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latin typeface="Arial" panose="020B0604020202020204" pitchFamily="34" charset="0"/>
              </a:rPr>
              <a:t>   Слайд 2. </a:t>
            </a:r>
          </a:p>
          <a:p>
            <a:r>
              <a:rPr lang="ru-RU" altLang="en-US">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235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46441F-3AFC-4D97-9ABB-14DDF5184F2C}" type="slidenum">
              <a:rPr lang="ru-RU" altLang="en-US" smtClean="0"/>
              <a:pPr/>
              <a:t>9</a:t>
            </a:fld>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06DD323-E78F-4942-AA9B-874F5F513E0E}" type="slidenum">
              <a:rPr lang="ru-RU" altLang="en-US"/>
              <a:pPr>
                <a:defRPr/>
              </a:pPr>
              <a:t>‹#›</a:t>
            </a:fld>
            <a:endParaRPr lang="ru-RU"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00521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D3C7E86-D1F9-4EDE-ABD4-21CD151F27BE}" type="slidenum">
              <a:rPr lang="ru-RU" altLang="en-US"/>
              <a:pPr>
                <a:defRPr/>
              </a:pPr>
              <a:t>‹#›</a:t>
            </a:fld>
            <a:endParaRPr lang="ru-RU"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4494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F97D8265-7B41-4145-8059-B1CD6DE48BF1}" type="slidenum">
              <a:rPr lang="ru-RU" altLang="en-US"/>
              <a:pPr>
                <a:defRPr/>
              </a:pPr>
              <a:t>‹#›</a:t>
            </a:fld>
            <a:endParaRPr lang="ru-RU" altLang="en-US"/>
          </a:p>
        </p:txBody>
      </p:sp>
    </p:spTree>
    <p:extLst>
      <p:ext uri="{BB962C8B-B14F-4D97-AF65-F5344CB8AC3E}">
        <p14:creationId xmlns:p14="http://schemas.microsoft.com/office/powerpoint/2010/main" val="14979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688B3B1F-367D-4617-8699-B90C1AED1EA4}" type="slidenum">
              <a:rPr lang="ru-RU" altLang="en-US"/>
              <a:pPr>
                <a:defRPr/>
              </a:pPr>
              <a:t>‹#›</a:t>
            </a:fld>
            <a:endParaRPr lang="ru-RU" altLang="en-US"/>
          </a:p>
        </p:txBody>
      </p:sp>
    </p:spTree>
    <p:extLst>
      <p:ext uri="{BB962C8B-B14F-4D97-AF65-F5344CB8AC3E}">
        <p14:creationId xmlns:p14="http://schemas.microsoft.com/office/powerpoint/2010/main" val="310208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7196ED9D-7A9F-43A2-893B-61CBEF382DD5}" type="slidenum">
              <a:rPr lang="ru-RU" altLang="en-US"/>
              <a:pPr>
                <a:defRPr/>
              </a:pPr>
              <a:t>‹#›</a:t>
            </a:fld>
            <a:endParaRPr lang="ru-RU" altLang="en-US"/>
          </a:p>
        </p:txBody>
      </p:sp>
    </p:spTree>
    <p:extLst>
      <p:ext uri="{BB962C8B-B14F-4D97-AF65-F5344CB8AC3E}">
        <p14:creationId xmlns:p14="http://schemas.microsoft.com/office/powerpoint/2010/main" val="260314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6"/>
          <p:cNvSpPr>
            <a:spLocks noGrp="1" noChangeArrowheads="1"/>
          </p:cNvSpPr>
          <p:nvPr>
            <p:ph type="dt" sz="half" idx="10"/>
          </p:nvPr>
        </p:nvSpPr>
        <p:spPr>
          <a:ln/>
        </p:spPr>
        <p:txBody>
          <a:bodyPr/>
          <a:lstStyle>
            <a:lvl1pPr>
              <a:defRPr/>
            </a:lvl1pPr>
          </a:lstStyle>
          <a:p>
            <a:pPr>
              <a:defRPr/>
            </a:pPr>
            <a:endParaRPr lang="ru-RU"/>
          </a:p>
        </p:txBody>
      </p:sp>
      <p:sp>
        <p:nvSpPr>
          <p:cNvPr id="6"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7" name="Rectangle 18"/>
          <p:cNvSpPr>
            <a:spLocks noGrp="1" noChangeArrowheads="1"/>
          </p:cNvSpPr>
          <p:nvPr>
            <p:ph type="sldNum" sz="quarter" idx="12"/>
          </p:nvPr>
        </p:nvSpPr>
        <p:spPr>
          <a:ln/>
        </p:spPr>
        <p:txBody>
          <a:bodyPr/>
          <a:lstStyle>
            <a:lvl1pPr>
              <a:defRPr/>
            </a:lvl1pPr>
          </a:lstStyle>
          <a:p>
            <a:pPr>
              <a:defRPr/>
            </a:pPr>
            <a:fld id="{A24A3F59-4A81-4408-806F-74ACAFCD766A}" type="slidenum">
              <a:rPr lang="ru-RU" altLang="en-US"/>
              <a:pPr>
                <a:defRPr/>
              </a:pPr>
              <a:t>‹#›</a:t>
            </a:fld>
            <a:endParaRPr lang="ru-RU" altLang="en-US"/>
          </a:p>
        </p:txBody>
      </p:sp>
    </p:spTree>
    <p:extLst>
      <p:ext uri="{BB962C8B-B14F-4D97-AF65-F5344CB8AC3E}">
        <p14:creationId xmlns:p14="http://schemas.microsoft.com/office/powerpoint/2010/main" val="167011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6"/>
          <p:cNvSpPr>
            <a:spLocks noGrp="1" noChangeArrowheads="1"/>
          </p:cNvSpPr>
          <p:nvPr>
            <p:ph type="dt" sz="half" idx="10"/>
          </p:nvPr>
        </p:nvSpPr>
        <p:spPr>
          <a:ln/>
        </p:spPr>
        <p:txBody>
          <a:bodyPr/>
          <a:lstStyle>
            <a:lvl1pPr>
              <a:defRPr/>
            </a:lvl1pPr>
          </a:lstStyle>
          <a:p>
            <a:pPr>
              <a:defRPr/>
            </a:pPr>
            <a:endParaRPr lang="ru-RU"/>
          </a:p>
        </p:txBody>
      </p:sp>
      <p:sp>
        <p:nvSpPr>
          <p:cNvPr id="8"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9" name="Rectangle 18"/>
          <p:cNvSpPr>
            <a:spLocks noGrp="1" noChangeArrowheads="1"/>
          </p:cNvSpPr>
          <p:nvPr>
            <p:ph type="sldNum" sz="quarter" idx="12"/>
          </p:nvPr>
        </p:nvSpPr>
        <p:spPr>
          <a:ln/>
        </p:spPr>
        <p:txBody>
          <a:bodyPr/>
          <a:lstStyle>
            <a:lvl1pPr>
              <a:defRPr/>
            </a:lvl1pPr>
          </a:lstStyle>
          <a:p>
            <a:pPr>
              <a:defRPr/>
            </a:pPr>
            <a:fld id="{11CB34AC-6BE9-4434-943E-0FECA278942E}" type="slidenum">
              <a:rPr lang="ru-RU" altLang="en-US"/>
              <a:pPr>
                <a:defRPr/>
              </a:pPr>
              <a:t>‹#›</a:t>
            </a:fld>
            <a:endParaRPr lang="ru-RU" altLang="en-US"/>
          </a:p>
        </p:txBody>
      </p:sp>
    </p:spTree>
    <p:extLst>
      <p:ext uri="{BB962C8B-B14F-4D97-AF65-F5344CB8AC3E}">
        <p14:creationId xmlns:p14="http://schemas.microsoft.com/office/powerpoint/2010/main" val="268323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6"/>
          <p:cNvSpPr>
            <a:spLocks noGrp="1" noChangeArrowheads="1"/>
          </p:cNvSpPr>
          <p:nvPr>
            <p:ph type="dt" sz="half" idx="10"/>
          </p:nvPr>
        </p:nvSpPr>
        <p:spPr>
          <a:ln/>
        </p:spPr>
        <p:txBody>
          <a:bodyPr/>
          <a:lstStyle>
            <a:lvl1pPr>
              <a:defRPr/>
            </a:lvl1pPr>
          </a:lstStyle>
          <a:p>
            <a:pPr>
              <a:defRPr/>
            </a:pPr>
            <a:endParaRPr lang="ru-RU"/>
          </a:p>
        </p:txBody>
      </p:sp>
      <p:sp>
        <p:nvSpPr>
          <p:cNvPr id="4"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18"/>
          <p:cNvSpPr>
            <a:spLocks noGrp="1" noChangeArrowheads="1"/>
          </p:cNvSpPr>
          <p:nvPr>
            <p:ph type="sldNum" sz="quarter" idx="12"/>
          </p:nvPr>
        </p:nvSpPr>
        <p:spPr>
          <a:ln/>
        </p:spPr>
        <p:txBody>
          <a:bodyPr/>
          <a:lstStyle>
            <a:lvl1pPr>
              <a:defRPr/>
            </a:lvl1pPr>
          </a:lstStyle>
          <a:p>
            <a:pPr>
              <a:defRPr/>
            </a:pPr>
            <a:fld id="{1430D647-C639-49C7-9FE1-499105C0C4F9}" type="slidenum">
              <a:rPr lang="ru-RU" altLang="en-US"/>
              <a:pPr>
                <a:defRPr/>
              </a:pPr>
              <a:t>‹#›</a:t>
            </a:fld>
            <a:endParaRPr lang="ru-RU" altLang="en-US"/>
          </a:p>
        </p:txBody>
      </p:sp>
    </p:spTree>
    <p:extLst>
      <p:ext uri="{BB962C8B-B14F-4D97-AF65-F5344CB8AC3E}">
        <p14:creationId xmlns:p14="http://schemas.microsoft.com/office/powerpoint/2010/main" val="387073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endParaRPr lang="ru-RU"/>
          </a:p>
        </p:txBody>
      </p:sp>
      <p:sp>
        <p:nvSpPr>
          <p:cNvPr id="3"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4" name="Rectangle 18"/>
          <p:cNvSpPr>
            <a:spLocks noGrp="1" noChangeArrowheads="1"/>
          </p:cNvSpPr>
          <p:nvPr>
            <p:ph type="sldNum" sz="quarter" idx="12"/>
          </p:nvPr>
        </p:nvSpPr>
        <p:spPr>
          <a:ln/>
        </p:spPr>
        <p:txBody>
          <a:bodyPr/>
          <a:lstStyle>
            <a:lvl1pPr>
              <a:defRPr/>
            </a:lvl1pPr>
          </a:lstStyle>
          <a:p>
            <a:pPr>
              <a:defRPr/>
            </a:pPr>
            <a:fld id="{8EE9170C-B215-49F5-8116-EA5A9F5AF73D}" type="slidenum">
              <a:rPr lang="ru-RU" altLang="en-US"/>
              <a:pPr>
                <a:defRPr/>
              </a:pPr>
              <a:t>‹#›</a:t>
            </a:fld>
            <a:endParaRPr lang="ru-RU" altLang="en-US"/>
          </a:p>
        </p:txBody>
      </p:sp>
    </p:spTree>
    <p:extLst>
      <p:ext uri="{BB962C8B-B14F-4D97-AF65-F5344CB8AC3E}">
        <p14:creationId xmlns:p14="http://schemas.microsoft.com/office/powerpoint/2010/main" val="1292761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6"/>
          <p:cNvSpPr>
            <a:spLocks noGrp="1" noChangeArrowheads="1"/>
          </p:cNvSpPr>
          <p:nvPr>
            <p:ph type="dt" sz="half" idx="10"/>
          </p:nvPr>
        </p:nvSpPr>
        <p:spPr>
          <a:ln/>
        </p:spPr>
        <p:txBody>
          <a:bodyPr/>
          <a:lstStyle>
            <a:lvl1pPr>
              <a:defRPr/>
            </a:lvl1pPr>
          </a:lstStyle>
          <a:p>
            <a:pPr>
              <a:defRPr/>
            </a:pPr>
            <a:endParaRPr lang="ru-RU"/>
          </a:p>
        </p:txBody>
      </p:sp>
      <p:sp>
        <p:nvSpPr>
          <p:cNvPr id="6"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7" name="Rectangle 18"/>
          <p:cNvSpPr>
            <a:spLocks noGrp="1" noChangeArrowheads="1"/>
          </p:cNvSpPr>
          <p:nvPr>
            <p:ph type="sldNum" sz="quarter" idx="12"/>
          </p:nvPr>
        </p:nvSpPr>
        <p:spPr>
          <a:ln/>
        </p:spPr>
        <p:txBody>
          <a:bodyPr/>
          <a:lstStyle>
            <a:lvl1pPr>
              <a:defRPr/>
            </a:lvl1pPr>
          </a:lstStyle>
          <a:p>
            <a:pPr>
              <a:defRPr/>
            </a:pPr>
            <a:fld id="{5687D532-4ECD-4B87-A5E1-802C25419A53}" type="slidenum">
              <a:rPr lang="ru-RU" altLang="en-US"/>
              <a:pPr>
                <a:defRPr/>
              </a:pPr>
              <a:t>‹#›</a:t>
            </a:fld>
            <a:endParaRPr lang="ru-RU" altLang="en-US"/>
          </a:p>
        </p:txBody>
      </p:sp>
    </p:spTree>
    <p:extLst>
      <p:ext uri="{BB962C8B-B14F-4D97-AF65-F5344CB8AC3E}">
        <p14:creationId xmlns:p14="http://schemas.microsoft.com/office/powerpoint/2010/main" val="215124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6"/>
          <p:cNvSpPr>
            <a:spLocks noGrp="1" noChangeArrowheads="1"/>
          </p:cNvSpPr>
          <p:nvPr>
            <p:ph type="dt" sz="half" idx="10"/>
          </p:nvPr>
        </p:nvSpPr>
        <p:spPr>
          <a:ln/>
        </p:spPr>
        <p:txBody>
          <a:bodyPr/>
          <a:lstStyle>
            <a:lvl1pPr>
              <a:defRPr/>
            </a:lvl1pPr>
          </a:lstStyle>
          <a:p>
            <a:pPr>
              <a:defRPr/>
            </a:pPr>
            <a:endParaRPr lang="ru-RU"/>
          </a:p>
        </p:txBody>
      </p:sp>
      <p:sp>
        <p:nvSpPr>
          <p:cNvPr id="6"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7" name="Rectangle 18"/>
          <p:cNvSpPr>
            <a:spLocks noGrp="1" noChangeArrowheads="1"/>
          </p:cNvSpPr>
          <p:nvPr>
            <p:ph type="sldNum" sz="quarter" idx="12"/>
          </p:nvPr>
        </p:nvSpPr>
        <p:spPr>
          <a:ln/>
        </p:spPr>
        <p:txBody>
          <a:bodyPr/>
          <a:lstStyle>
            <a:lvl1pPr>
              <a:defRPr/>
            </a:lvl1pPr>
          </a:lstStyle>
          <a:p>
            <a:pPr>
              <a:defRPr/>
            </a:pPr>
            <a:fld id="{AFC56E1E-7CEC-4A58-964B-F2303E3671F8}" type="slidenum">
              <a:rPr lang="ru-RU" altLang="en-US"/>
              <a:pPr>
                <a:defRPr/>
              </a:pPr>
              <a:t>‹#›</a:t>
            </a:fld>
            <a:endParaRPr lang="ru-RU" altLang="en-US"/>
          </a:p>
        </p:txBody>
      </p:sp>
    </p:spTree>
    <p:extLst>
      <p:ext uri="{BB962C8B-B14F-4D97-AF65-F5344CB8AC3E}">
        <p14:creationId xmlns:p14="http://schemas.microsoft.com/office/powerpoint/2010/main" val="8448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3A3E4C33-D4BA-4DD1-8E08-5C9024346E39}" type="slidenum">
              <a:rPr lang="ru-RU" altLang="en-US"/>
              <a:pPr>
                <a:defRPr/>
              </a:pPr>
              <a:t>‹#›</a:t>
            </a:fld>
            <a:endParaRPr lang="ru-RU"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653449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F45D1964-12C7-466E-AD5D-F4BE616AA664}" type="slidenum">
              <a:rPr lang="ru-RU" altLang="en-US"/>
              <a:pPr>
                <a:defRPr/>
              </a:pPr>
              <a:t>‹#›</a:t>
            </a:fld>
            <a:endParaRPr lang="ru-RU" altLang="en-US"/>
          </a:p>
        </p:txBody>
      </p:sp>
    </p:spTree>
    <p:extLst>
      <p:ext uri="{BB962C8B-B14F-4D97-AF65-F5344CB8AC3E}">
        <p14:creationId xmlns:p14="http://schemas.microsoft.com/office/powerpoint/2010/main" val="3569048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FC9594B4-CF4D-4F33-91FD-AA18CDB78938}" type="slidenum">
              <a:rPr lang="ru-RU" altLang="en-US"/>
              <a:pPr>
                <a:defRPr/>
              </a:pPr>
              <a:t>‹#›</a:t>
            </a:fld>
            <a:endParaRPr lang="ru-RU" altLang="en-US"/>
          </a:p>
        </p:txBody>
      </p:sp>
    </p:spTree>
    <p:extLst>
      <p:ext uri="{BB962C8B-B14F-4D97-AF65-F5344CB8AC3E}">
        <p14:creationId xmlns:p14="http://schemas.microsoft.com/office/powerpoint/2010/main" val="205479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0409F70E-58C0-4654-8B6C-6666EA1F0CA1}" type="slidenum">
              <a:rPr lang="ru-RU" altLang="en-US"/>
              <a:pPr>
                <a:defRPr/>
              </a:pPr>
              <a:t>‹#›</a:t>
            </a:fld>
            <a:endParaRPr lang="ru-RU"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74792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5E7C586F-42F7-40D9-8F2A-3694B29F2646}" type="slidenum">
              <a:rPr lang="ru-RU" altLang="en-US"/>
              <a:pPr>
                <a:defRPr/>
              </a:pPr>
              <a:t>‹#›</a:t>
            </a:fld>
            <a:endParaRPr lang="ru-RU"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77734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AD0BACAA-3F33-4200-8DA3-A00C8E5AE2C1}" type="slidenum">
              <a:rPr lang="ru-RU" altLang="en-US"/>
              <a:pPr>
                <a:defRPr/>
              </a:pPr>
              <a:t>‹#›</a:t>
            </a:fld>
            <a:endParaRPr lang="ru-RU"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060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7CA63156-FD1E-465E-B03E-C8AE978AD2DB}" type="slidenum">
              <a:rPr lang="ru-RU" altLang="en-US"/>
              <a:pPr>
                <a:defRPr/>
              </a:pPr>
              <a:t>‹#›</a:t>
            </a:fld>
            <a:endParaRPr lang="ru-RU"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6331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FDCA67A-891A-4272-ACB6-794C4BA0B03F}" type="slidenum">
              <a:rPr lang="ru-RU" altLang="en-US"/>
              <a:pPr>
                <a:defRPr/>
              </a:pPr>
              <a:t>‹#›</a:t>
            </a:fld>
            <a:endParaRPr lang="ru-RU"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03907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8199722-6AC3-47EE-98D4-23A7C9A4F641}" type="slidenum">
              <a:rPr lang="ru-RU" altLang="en-US"/>
              <a:pPr>
                <a:defRPr/>
              </a:pPr>
              <a:t>‹#›</a:t>
            </a:fld>
            <a:endParaRPr lang="ru-RU"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71563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75AB5C0-9546-48BC-8135-6485C222188E}" type="slidenum">
              <a:rPr lang="ru-RU" altLang="en-US"/>
              <a:pPr>
                <a:defRPr/>
              </a:pPr>
              <a:t>‹#›</a:t>
            </a:fld>
            <a:endParaRPr lang="ru-RU"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2249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r>
              <a:rPr lang="en-US"/>
              <a:t>"Algorithm of choice a multiposition keying in wireless system with LDPC coding", Serhiy Osypchuk</a:t>
            </a:r>
            <a:endParaRPr lang="ru-RU"/>
          </a:p>
        </p:txBody>
      </p:sp>
      <p:sp>
        <p:nvSpPr>
          <p:cNvPr id="5939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BFC9F3CB-9614-4C5D-A036-DC9581F67115}" type="slidenum">
              <a:rPr lang="ru-RU" altLang="en-US"/>
              <a:pPr>
                <a:defRPr/>
              </a:pPr>
              <a:t>‹#›</a:t>
            </a:fld>
            <a:endParaRPr lang="ru-RU"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uk-UA" altLang="en-US" sz="240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594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56"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uk-UA" altLang="en-US" sz="2400">
                <a:latin typeface="Times New Roman" panose="02020603050405020304" pitchFamily="18" charset="0"/>
              </a:endParaRPr>
            </a:p>
          </p:txBody>
        </p:sp>
        <p:sp>
          <p:nvSpPr>
            <p:cNvPr id="2057"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grpSp>
          <p:nvGrpSpPr>
            <p:cNvPr id="2058" name="Group 5"/>
            <p:cNvGrpSpPr>
              <a:grpSpLocks/>
            </p:cNvGrpSpPr>
            <p:nvPr/>
          </p:nvGrpSpPr>
          <p:grpSpPr bwMode="auto">
            <a:xfrm>
              <a:off x="0" y="672"/>
              <a:ext cx="1806" cy="1989"/>
              <a:chOff x="0" y="672"/>
              <a:chExt cx="1806" cy="1989"/>
            </a:xfrm>
          </p:grpSpPr>
          <p:sp>
            <p:nvSpPr>
              <p:cNvPr id="2059"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2060"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2061"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2062"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2063"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2064"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2065"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2066"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2067"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sp>
            <p:nvSpPr>
              <p:cNvPr id="2068"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a:latin typeface="Times New Roman" panose="02020603050405020304" pitchFamily="18" charset="0"/>
                </a:endParaRPr>
              </a:p>
            </p:txBody>
          </p:sp>
        </p:grpSp>
      </p:grpSp>
      <p:sp>
        <p:nvSpPr>
          <p:cNvPr id="205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205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31" name="Rectangle 16"/>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ru-RU"/>
          </a:p>
        </p:txBody>
      </p:sp>
      <p:sp>
        <p:nvSpPr>
          <p:cNvPr id="32" name="Rectangle 17"/>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r>
              <a:rPr lang="en-US"/>
              <a:t>"Algorithm of choice a multiposition keying in wireless system with LDPC coding", Serhiy Osypchuk</a:t>
            </a:r>
            <a:endParaRPr lang="ru-RU"/>
          </a:p>
        </p:txBody>
      </p:sp>
      <p:sp>
        <p:nvSpPr>
          <p:cNvPr id="33" name="Rectangle 18"/>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0DCDDA6E-F50F-4BD9-868B-22EAA855B0AA}"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0" fontAlgn="base" hangingPunct="0">
        <a:spcBef>
          <a:spcPct val="0"/>
        </a:spcBef>
        <a:spcAft>
          <a:spcPct val="0"/>
        </a:spcAft>
        <a:defRPr sz="4400">
          <a:solidFill>
            <a:schemeClr val="tx1"/>
          </a:solidFill>
          <a:latin typeface="Arial" charset="0"/>
        </a:defRPr>
      </a:lvl6pPr>
      <a:lvl7pPr marL="914400" algn="l" rtl="0" eaLnBrk="0" fontAlgn="base" hangingPunct="0">
        <a:spcBef>
          <a:spcPct val="0"/>
        </a:spcBef>
        <a:spcAft>
          <a:spcPct val="0"/>
        </a:spcAft>
        <a:defRPr sz="4400">
          <a:solidFill>
            <a:schemeClr val="tx1"/>
          </a:solidFill>
          <a:latin typeface="Arial" charset="0"/>
        </a:defRPr>
      </a:lvl7pPr>
      <a:lvl8pPr marL="1371600" algn="l" rtl="0" eaLnBrk="0" fontAlgn="base" hangingPunct="0">
        <a:spcBef>
          <a:spcPct val="0"/>
        </a:spcBef>
        <a:spcAft>
          <a:spcPct val="0"/>
        </a:spcAft>
        <a:defRPr sz="4400">
          <a:solidFill>
            <a:schemeClr val="tx1"/>
          </a:solidFill>
          <a:latin typeface="Arial" charset="0"/>
        </a:defRPr>
      </a:lvl8pPr>
      <a:lvl9pPr marL="1828800" algn="l" rtl="0" eaLnBrk="0" fontAlgn="base" hangingPunct="0">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emf"/><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124075" y="1700213"/>
            <a:ext cx="6954838" cy="2473325"/>
          </a:xfrm>
        </p:spPr>
        <p:txBody>
          <a:bodyPr/>
          <a:lstStyle/>
          <a:p>
            <a:pPr algn="ctr"/>
            <a:r>
              <a:rPr lang="ru-RU" altLang="en-US" sz="4800" b="1" dirty="0">
                <a:solidFill>
                  <a:schemeClr val="bg1"/>
                </a:solidFill>
                <a:latin typeface="Arial Narrow" panose="020B0606020202030204" pitchFamily="34" charset="0"/>
              </a:rPr>
              <a:t>Стан науки </a:t>
            </a:r>
            <a:br>
              <a:rPr lang="ru-RU" altLang="en-US" sz="4800" b="1" dirty="0">
                <a:solidFill>
                  <a:schemeClr val="bg1"/>
                </a:solidFill>
                <a:latin typeface="Arial Narrow" panose="020B0606020202030204" pitchFamily="34" charset="0"/>
              </a:rPr>
            </a:br>
            <a:r>
              <a:rPr lang="ru-RU" altLang="en-US" sz="4800" b="1" dirty="0">
                <a:solidFill>
                  <a:schemeClr val="bg1"/>
                </a:solidFill>
                <a:latin typeface="Arial Narrow" panose="020B0606020202030204" pitchFamily="34" charset="0"/>
              </a:rPr>
              <a:t>в галузі Телекомунікацій</a:t>
            </a:r>
            <a:br>
              <a:rPr lang="ru-RU" altLang="en-US" sz="4800" b="1" dirty="0">
                <a:solidFill>
                  <a:schemeClr val="bg1"/>
                </a:solidFill>
                <a:latin typeface="Arial Narrow" panose="020B0606020202030204" pitchFamily="34" charset="0"/>
              </a:rPr>
            </a:br>
            <a:r>
              <a:rPr lang="uk-UA" altLang="en-US" sz="4800" dirty="0">
                <a:solidFill>
                  <a:schemeClr val="bg1"/>
                </a:solidFill>
                <a:latin typeface="Arial Narrow" panose="020B0606020202030204" pitchFamily="34" charset="0"/>
              </a:rPr>
              <a:t>січень </a:t>
            </a:r>
            <a:r>
              <a:rPr lang="ru-RU" altLang="en-US" sz="4800" dirty="0">
                <a:solidFill>
                  <a:schemeClr val="bg1"/>
                </a:solidFill>
                <a:latin typeface="Arial Narrow" panose="020B0606020202030204" pitchFamily="34" charset="0"/>
              </a:rPr>
              <a:t>2020</a:t>
            </a:r>
            <a:endParaRPr lang="en-US" altLang="en-US" sz="4800" dirty="0">
              <a:solidFill>
                <a:schemeClr val="bg1"/>
              </a:solidFill>
              <a:latin typeface="Arial Narrow" panose="020B0606020202030204" pitchFamily="34" charset="0"/>
            </a:endParaRPr>
          </a:p>
        </p:txBody>
      </p:sp>
      <p:sp>
        <p:nvSpPr>
          <p:cNvPr id="4099" name="Rectangle 7"/>
          <p:cNvSpPr>
            <a:spLocks noChangeArrowheads="1"/>
          </p:cNvSpPr>
          <p:nvPr/>
        </p:nvSpPr>
        <p:spPr bwMode="auto">
          <a:xfrm>
            <a:off x="0" y="26447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uk-UA" altLang="en-US" sz="1800"/>
          </a:p>
        </p:txBody>
      </p:sp>
      <p:graphicFrame>
        <p:nvGraphicFramePr>
          <p:cNvPr id="4100" name="Object 64"/>
          <p:cNvGraphicFramePr>
            <a:graphicFrameLocks noChangeAspect="1"/>
          </p:cNvGraphicFramePr>
          <p:nvPr/>
        </p:nvGraphicFramePr>
        <p:xfrm>
          <a:off x="684213" y="765175"/>
          <a:ext cx="893762" cy="2087563"/>
        </p:xfrm>
        <a:graphic>
          <a:graphicData uri="http://schemas.openxmlformats.org/presentationml/2006/ole">
            <mc:AlternateContent xmlns:mc="http://schemas.openxmlformats.org/markup-compatibility/2006">
              <mc:Choice xmlns:v="urn:schemas-microsoft-com:vml" Requires="v">
                <p:oleObj spid="_x0000_s4160" name="Picture" r:id="rId4" imgW="772160" imgH="1783080" progId="Word.Picture.8">
                  <p:embed/>
                </p:oleObj>
              </mc:Choice>
              <mc:Fallback>
                <p:oleObj name="Picture" r:id="rId4" imgW="772160" imgH="1783080" progId="Word.Picture.8">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765175"/>
                        <a:ext cx="8937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1" name="Rectangle 3"/>
          <p:cNvSpPr>
            <a:spLocks noChangeArrowheads="1"/>
          </p:cNvSpPr>
          <p:nvPr/>
        </p:nvSpPr>
        <p:spPr bwMode="auto">
          <a:xfrm>
            <a:off x="1577975" y="260350"/>
            <a:ext cx="7566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Tx/>
              <a:buNone/>
            </a:pPr>
            <a:r>
              <a:rPr lang="ru-RU" altLang="en-US" sz="2400"/>
              <a:t>Національний технічний університет України </a:t>
            </a:r>
            <a:br>
              <a:rPr lang="ru-RU" altLang="en-US" sz="2400"/>
            </a:br>
            <a:r>
              <a:rPr lang="ru-RU" altLang="en-US" sz="2400"/>
              <a:t>"Київський політехнічний інститут </a:t>
            </a:r>
            <a:br>
              <a:rPr lang="ru-RU" altLang="en-US" sz="2400"/>
            </a:br>
            <a:r>
              <a:rPr lang="ru-RU" altLang="en-US" sz="2400"/>
              <a:t>імені Ігоря Сікорського"</a:t>
            </a:r>
            <a:endParaRPr lang="en-US" altLang="en-US" sz="2400"/>
          </a:p>
        </p:txBody>
      </p:sp>
      <p:sp>
        <p:nvSpPr>
          <p:cNvPr id="4102"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378DCB-A31A-463B-95DC-3BE79E0C4128}" type="slidenum">
              <a:rPr lang="ru-RU" altLang="en-US" sz="1200" smtClean="0">
                <a:latin typeface="Arial Black" panose="020B0A04020102020204" pitchFamily="34" charset="0"/>
              </a:rPr>
              <a:pPr>
                <a:spcBef>
                  <a:spcPct val="0"/>
                </a:spcBef>
                <a:buClrTx/>
                <a:buSzTx/>
                <a:buFontTx/>
                <a:buNone/>
              </a:pPr>
              <a:t>1</a:t>
            </a:fld>
            <a:endParaRPr lang="ru-RU" altLang="en-US" sz="1200">
              <a:latin typeface="Arial Black" panose="020B0A04020102020204" pitchFamily="34" charset="0"/>
            </a:endParaRPr>
          </a:p>
        </p:txBody>
      </p:sp>
      <p:sp>
        <p:nvSpPr>
          <p:cNvPr id="3" name="Прямоугольник 2"/>
          <p:cNvSpPr/>
          <p:nvPr/>
        </p:nvSpPr>
        <p:spPr>
          <a:xfrm>
            <a:off x="8316913" y="6308725"/>
            <a:ext cx="431800" cy="433388"/>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uk-UA"/>
          </a:p>
        </p:txBody>
      </p:sp>
      <p:sp>
        <p:nvSpPr>
          <p:cNvPr id="4104" name="Rectangle 10"/>
          <p:cNvSpPr>
            <a:spLocks noChangeArrowheads="1"/>
          </p:cNvSpPr>
          <p:nvPr/>
        </p:nvSpPr>
        <p:spPr bwMode="auto">
          <a:xfrm>
            <a:off x="5360987" y="4863405"/>
            <a:ext cx="34655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uk-UA" altLang="en-US" sz="2800" dirty="0"/>
              <a:t>Доповідає:</a:t>
            </a:r>
          </a:p>
          <a:p>
            <a:pPr eaLnBrk="1" hangingPunct="1">
              <a:spcBef>
                <a:spcPct val="0"/>
              </a:spcBef>
              <a:buClrTx/>
              <a:buSzTx/>
              <a:buFontTx/>
              <a:buNone/>
            </a:pPr>
            <a:r>
              <a:rPr lang="uk-UA" altLang="en-US" sz="2800" dirty="0"/>
              <a:t>аспірант каф. ТС</a:t>
            </a:r>
            <a:r>
              <a:rPr lang="en-US" altLang="en-US" sz="2800" dirty="0"/>
              <a:t>,</a:t>
            </a:r>
            <a:endParaRPr lang="uk-UA" altLang="en-US" sz="2800" dirty="0"/>
          </a:p>
          <a:p>
            <a:pPr eaLnBrk="1" hangingPunct="1">
              <a:spcBef>
                <a:spcPct val="0"/>
              </a:spcBef>
              <a:buClrTx/>
              <a:buSzTx/>
              <a:buFontTx/>
              <a:buNone/>
            </a:pPr>
            <a:r>
              <a:rPr lang="uk-UA" altLang="en-US" sz="2800" dirty="0"/>
              <a:t>Шмігель Б. О.</a:t>
            </a:r>
            <a:endParaRPr lang="uk-UA" altLang="en-US" sz="2800" i="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txBox="1">
            <a:spLocks/>
          </p:cNvSpPr>
          <p:nvPr/>
        </p:nvSpPr>
        <p:spPr bwMode="auto">
          <a:xfrm>
            <a:off x="7658100" y="6237288"/>
            <a:ext cx="1377950" cy="5667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ru-RU"/>
            </a:defPPr>
            <a:lvl1pPr algn="r" rtl="0" eaLnBrk="1" fontAlgn="base" hangingPunct="1">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fld id="{0D8134C9-701E-4D0C-BCF1-B44F9C25C870}" type="slidenum">
              <a:rPr lang="ru-RU" altLang="en-US" sz="3600" smtClean="0">
                <a:solidFill>
                  <a:srgbClr val="1818FF"/>
                </a:solidFill>
                <a:latin typeface="Arial Black" panose="020B0A04020102020204" pitchFamily="34" charset="0"/>
              </a:rPr>
              <a:pPr>
                <a:spcBef>
                  <a:spcPct val="0"/>
                </a:spcBef>
                <a:buClrTx/>
                <a:buSzTx/>
                <a:buFontTx/>
                <a:buNone/>
              </a:pPr>
              <a:t>10</a:t>
            </a:fld>
            <a:endParaRPr lang="ru-RU" altLang="en-US" sz="3600" dirty="0">
              <a:solidFill>
                <a:srgbClr val="1818FF"/>
              </a:solidFill>
              <a:latin typeface="Arial Black" panose="020B0A04020102020204" pitchFamily="34" charset="0"/>
            </a:endParaRPr>
          </a:p>
        </p:txBody>
      </p:sp>
      <p:pic>
        <p:nvPicPr>
          <p:cNvPr id="13"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9"/>
          <p:cNvSpPr txBox="1">
            <a:spLocks noChangeArrowheads="1"/>
          </p:cNvSpPr>
          <p:nvPr/>
        </p:nvSpPr>
        <p:spPr bwMode="auto">
          <a:xfrm>
            <a:off x="504031" y="6000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3. The Essential Guide to Realizing 5G-Connected UAVs with Massive MIMO (3/3)</a:t>
            </a:r>
          </a:p>
        </p:txBody>
      </p:sp>
      <p:pic>
        <p:nvPicPr>
          <p:cNvPr id="2" name="Рисунок 1">
            <a:extLst>
              <a:ext uri="{FF2B5EF4-FFF2-40B4-BE49-F238E27FC236}">
                <a16:creationId xmlns:a16="http://schemas.microsoft.com/office/drawing/2014/main" id="{2439F65A-A57B-4EC9-8935-2408F5072771}"/>
              </a:ext>
            </a:extLst>
          </p:cNvPr>
          <p:cNvPicPr>
            <a:picLocks noChangeAspect="1"/>
          </p:cNvPicPr>
          <p:nvPr/>
        </p:nvPicPr>
        <p:blipFill>
          <a:blip r:embed="rId4"/>
          <a:stretch>
            <a:fillRect/>
          </a:stretch>
        </p:blipFill>
        <p:spPr>
          <a:xfrm>
            <a:off x="-1587" y="1654037"/>
            <a:ext cx="9144000" cy="4449364"/>
          </a:xfrm>
          <a:prstGeom prst="rect">
            <a:avLst/>
          </a:prstGeom>
        </p:spPr>
      </p:pic>
      <p:sp>
        <p:nvSpPr>
          <p:cNvPr id="3" name="Прямоугольник 2">
            <a:extLst>
              <a:ext uri="{FF2B5EF4-FFF2-40B4-BE49-F238E27FC236}">
                <a16:creationId xmlns:a16="http://schemas.microsoft.com/office/drawing/2014/main" id="{216AEC07-8FD7-40F6-9AAF-A08A65EA6CD4}"/>
              </a:ext>
            </a:extLst>
          </p:cNvPr>
          <p:cNvSpPr/>
          <p:nvPr/>
        </p:nvSpPr>
        <p:spPr>
          <a:xfrm>
            <a:off x="403780" y="6291709"/>
            <a:ext cx="2119811" cy="369332"/>
          </a:xfrm>
          <a:prstGeom prst="rect">
            <a:avLst/>
          </a:prstGeom>
        </p:spPr>
        <p:txBody>
          <a:bodyPr wrap="none">
            <a:spAutoFit/>
          </a:bodyPr>
          <a:lstStyle/>
          <a:p>
            <a:r>
              <a:rPr lang="en-US" dirty="0">
                <a:latin typeface="ClassicoURW-Reg"/>
              </a:rPr>
              <a:t>GUEs – ground users</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9"/>
          <p:cNvSpPr txBox="1">
            <a:spLocks noChangeArrowheads="1"/>
          </p:cNvSpPr>
          <p:nvPr/>
        </p:nvSpPr>
        <p:spPr bwMode="auto">
          <a:xfrm>
            <a:off x="468313" y="549275"/>
            <a:ext cx="85677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t>4. </a:t>
            </a:r>
            <a:r>
              <a:rPr lang="en-US" sz="2400" dirty="0"/>
              <a:t>Ambulance-to-Traffic Light Controller Communications for Rescue Mission Enhancement: A Thailand Use Case</a:t>
            </a:r>
            <a:r>
              <a:rPr lang="en-US" altLang="en-US" sz="2400" dirty="0"/>
              <a:t>(1/3)</a:t>
            </a:r>
          </a:p>
        </p:txBody>
      </p:sp>
      <p:sp>
        <p:nvSpPr>
          <p:cNvPr id="26627"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44E4B6-0B92-4351-9A7E-452E0AAEBE19}" type="slidenum">
              <a:rPr lang="ru-RU" altLang="en-US" sz="3600" smtClean="0">
                <a:solidFill>
                  <a:srgbClr val="1818FF"/>
                </a:solidFill>
                <a:latin typeface="Arial Black" panose="020B0A04020102020204" pitchFamily="34" charset="0"/>
              </a:rPr>
              <a:pPr>
                <a:spcBef>
                  <a:spcPct val="0"/>
                </a:spcBef>
                <a:buClrTx/>
                <a:buSzTx/>
                <a:buFontTx/>
                <a:buNone/>
              </a:pPr>
              <a:t>11</a:t>
            </a:fld>
            <a:endParaRPr lang="ru-RU" altLang="en-US" sz="3600" dirty="0">
              <a:solidFill>
                <a:srgbClr val="1818FF"/>
              </a:solidFill>
              <a:latin typeface="Arial Black" panose="020B0A04020102020204" pitchFamily="34" charset="0"/>
            </a:endParaRPr>
          </a:p>
        </p:txBody>
      </p:sp>
      <p:pic>
        <p:nvPicPr>
          <p:cNvPr id="3" name="Рисунок 2">
            <a:extLst>
              <a:ext uri="{FF2B5EF4-FFF2-40B4-BE49-F238E27FC236}">
                <a16:creationId xmlns:a16="http://schemas.microsoft.com/office/drawing/2014/main" id="{87EB61F6-2C9F-4BEA-AEF4-722893772324}"/>
              </a:ext>
            </a:extLst>
          </p:cNvPr>
          <p:cNvPicPr>
            <a:picLocks noChangeAspect="1"/>
          </p:cNvPicPr>
          <p:nvPr/>
        </p:nvPicPr>
        <p:blipFill>
          <a:blip r:embed="rId4"/>
          <a:stretch>
            <a:fillRect/>
          </a:stretch>
        </p:blipFill>
        <p:spPr>
          <a:xfrm>
            <a:off x="734848" y="1772816"/>
            <a:ext cx="7437602" cy="43310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DBEFB8-B14D-4BB6-B159-33FA22CFB115}" type="slidenum">
              <a:rPr lang="ru-RU" altLang="en-US" sz="3600" smtClean="0">
                <a:solidFill>
                  <a:srgbClr val="1818FF"/>
                </a:solidFill>
                <a:latin typeface="Arial Black" panose="020B0A04020102020204" pitchFamily="34" charset="0"/>
              </a:rPr>
              <a:pPr>
                <a:spcBef>
                  <a:spcPct val="0"/>
                </a:spcBef>
                <a:buClrTx/>
                <a:buSzTx/>
                <a:buFontTx/>
                <a:buNone/>
              </a:pPr>
              <a:t>12</a:t>
            </a:fld>
            <a:endParaRPr lang="ru-RU" altLang="en-US" sz="3600">
              <a:solidFill>
                <a:srgbClr val="1818FF"/>
              </a:solidFill>
              <a:latin typeface="Arial Black" panose="020B0A04020102020204" pitchFamily="34" charset="0"/>
            </a:endParaRPr>
          </a:p>
        </p:txBody>
      </p:sp>
      <p:sp>
        <p:nvSpPr>
          <p:cNvPr id="28678" name="TextBox 9"/>
          <p:cNvSpPr txBox="1">
            <a:spLocks noChangeArrowheads="1"/>
          </p:cNvSpPr>
          <p:nvPr/>
        </p:nvSpPr>
        <p:spPr bwMode="auto">
          <a:xfrm>
            <a:off x="-324543" y="563633"/>
            <a:ext cx="92170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t>4. </a:t>
            </a:r>
            <a:r>
              <a:rPr lang="en-US" sz="2400" dirty="0"/>
              <a:t>Ambulance-to-Traffic Light Controller Communications for Rescue Mission Enhancement: A Thailand Use Case</a:t>
            </a:r>
            <a:r>
              <a:rPr lang="en-US" altLang="en-US" sz="2400" dirty="0"/>
              <a:t>(2/3)</a:t>
            </a:r>
          </a:p>
        </p:txBody>
      </p:sp>
      <p:pic>
        <p:nvPicPr>
          <p:cNvPr id="3" name="Рисунок 2">
            <a:extLst>
              <a:ext uri="{FF2B5EF4-FFF2-40B4-BE49-F238E27FC236}">
                <a16:creationId xmlns:a16="http://schemas.microsoft.com/office/drawing/2014/main" id="{20B22647-5BC0-4CA3-8BE9-EB2F922CE6A0}"/>
              </a:ext>
            </a:extLst>
          </p:cNvPr>
          <p:cNvPicPr>
            <a:picLocks noChangeAspect="1"/>
          </p:cNvPicPr>
          <p:nvPr/>
        </p:nvPicPr>
        <p:blipFill>
          <a:blip r:embed="rId3"/>
          <a:stretch>
            <a:fillRect/>
          </a:stretch>
        </p:blipFill>
        <p:spPr>
          <a:xfrm>
            <a:off x="251520" y="2030517"/>
            <a:ext cx="4102568" cy="4248472"/>
          </a:xfrm>
          <a:prstGeom prst="rect">
            <a:avLst/>
          </a:prstGeom>
        </p:spPr>
      </p:pic>
      <p:pic>
        <p:nvPicPr>
          <p:cNvPr id="4" name="Рисунок 3">
            <a:extLst>
              <a:ext uri="{FF2B5EF4-FFF2-40B4-BE49-F238E27FC236}">
                <a16:creationId xmlns:a16="http://schemas.microsoft.com/office/drawing/2014/main" id="{E253CA7B-7C79-4124-A9F7-25C2E4C5B9A6}"/>
              </a:ext>
            </a:extLst>
          </p:cNvPr>
          <p:cNvPicPr>
            <a:picLocks noChangeAspect="1"/>
          </p:cNvPicPr>
          <p:nvPr/>
        </p:nvPicPr>
        <p:blipFill>
          <a:blip r:embed="rId4"/>
          <a:stretch>
            <a:fillRect/>
          </a:stretch>
        </p:blipFill>
        <p:spPr>
          <a:xfrm>
            <a:off x="4211960" y="2030517"/>
            <a:ext cx="4501082" cy="3702739"/>
          </a:xfrm>
          <a:prstGeom prst="rect">
            <a:avLst/>
          </a:prstGeom>
        </p:spPr>
      </p:pic>
      <p:sp>
        <p:nvSpPr>
          <p:cNvPr id="5" name="Прямоугольник 4">
            <a:extLst>
              <a:ext uri="{FF2B5EF4-FFF2-40B4-BE49-F238E27FC236}">
                <a16:creationId xmlns:a16="http://schemas.microsoft.com/office/drawing/2014/main" id="{A2BFA376-F099-4658-B2A3-7C9D09A93D58}"/>
              </a:ext>
            </a:extLst>
          </p:cNvPr>
          <p:cNvSpPr/>
          <p:nvPr/>
        </p:nvSpPr>
        <p:spPr>
          <a:xfrm>
            <a:off x="1979712" y="6349157"/>
            <a:ext cx="5958408" cy="369332"/>
          </a:xfrm>
          <a:prstGeom prst="rect">
            <a:avLst/>
          </a:prstGeom>
        </p:spPr>
        <p:txBody>
          <a:bodyPr wrap="square">
            <a:spAutoFit/>
          </a:bodyPr>
          <a:lstStyle/>
          <a:p>
            <a:r>
              <a:rPr lang="en-US" dirty="0">
                <a:latin typeface="Formata-Condensed"/>
              </a:rPr>
              <a:t>Table 2. </a:t>
            </a:r>
            <a:r>
              <a:rPr lang="en-US" dirty="0">
                <a:latin typeface="ClassicoURW-Reg"/>
              </a:rPr>
              <a:t>Default configurations in the simulations.</a:t>
            </a:r>
            <a:endParaRPr lang="uk-UA" dirty="0"/>
          </a:p>
        </p:txBody>
      </p:sp>
      <p:sp>
        <p:nvSpPr>
          <p:cNvPr id="6" name="Прямоугольник 5">
            <a:extLst>
              <a:ext uri="{FF2B5EF4-FFF2-40B4-BE49-F238E27FC236}">
                <a16:creationId xmlns:a16="http://schemas.microsoft.com/office/drawing/2014/main" id="{54409212-6BDE-48BE-82D2-FAE4E9DF5E0E}"/>
              </a:ext>
            </a:extLst>
          </p:cNvPr>
          <p:cNvSpPr/>
          <p:nvPr/>
        </p:nvSpPr>
        <p:spPr>
          <a:xfrm>
            <a:off x="4396216" y="5760075"/>
            <a:ext cx="3081293" cy="276999"/>
          </a:xfrm>
          <a:prstGeom prst="rect">
            <a:avLst/>
          </a:prstGeom>
        </p:spPr>
        <p:txBody>
          <a:bodyPr wrap="none">
            <a:spAutoFit/>
          </a:bodyPr>
          <a:lstStyle/>
          <a:p>
            <a:r>
              <a:rPr lang="uk-UA" sz="1200" dirty="0"/>
              <a:t>TLRD</a:t>
            </a:r>
            <a:r>
              <a:rPr lang="en-US" sz="1200" dirty="0"/>
              <a:t>- Traffic Light Rescheduling Distance</a:t>
            </a:r>
            <a:endParaRPr lang="uk-UA"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2627A00-5BA0-4AAC-BD8F-8C30204A2527}" type="slidenum">
              <a:rPr lang="ru-RU" altLang="en-US" sz="3600" smtClean="0">
                <a:solidFill>
                  <a:srgbClr val="1818FF"/>
                </a:solidFill>
                <a:latin typeface="Arial Black" panose="020B0A04020102020204" pitchFamily="34" charset="0"/>
              </a:rPr>
              <a:pPr>
                <a:spcBef>
                  <a:spcPct val="0"/>
                </a:spcBef>
                <a:buClrTx/>
                <a:buSzTx/>
                <a:buFontTx/>
                <a:buNone/>
              </a:pPr>
              <a:t>13</a:t>
            </a:fld>
            <a:endParaRPr lang="ru-RU" altLang="en-US" sz="3600">
              <a:solidFill>
                <a:srgbClr val="1818FF"/>
              </a:solidFill>
              <a:latin typeface="Arial Black" panose="020B0A04020102020204" pitchFamily="34" charset="0"/>
            </a:endParaRPr>
          </a:p>
        </p:txBody>
      </p:sp>
      <p:pic>
        <p:nvPicPr>
          <p:cNvPr id="30723"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0725" name="TextBox 9"/>
          <p:cNvSpPr txBox="1">
            <a:spLocks noChangeArrowheads="1"/>
          </p:cNvSpPr>
          <p:nvPr/>
        </p:nvSpPr>
        <p:spPr bwMode="auto">
          <a:xfrm>
            <a:off x="-191424" y="516642"/>
            <a:ext cx="9156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t>4. </a:t>
            </a:r>
            <a:r>
              <a:rPr lang="en-US" sz="2400" dirty="0"/>
              <a:t>Ambulance-to-Traffic Light Controller Communications for Rescue Mission Enhancement: A Thailand Use Case</a:t>
            </a:r>
            <a:r>
              <a:rPr lang="en-US" altLang="en-US" sz="2400" dirty="0"/>
              <a:t>(3/3)</a:t>
            </a:r>
          </a:p>
        </p:txBody>
      </p:sp>
      <p:pic>
        <p:nvPicPr>
          <p:cNvPr id="2" name="Рисунок 1">
            <a:extLst>
              <a:ext uri="{FF2B5EF4-FFF2-40B4-BE49-F238E27FC236}">
                <a16:creationId xmlns:a16="http://schemas.microsoft.com/office/drawing/2014/main" id="{EEDEA405-0363-4B45-BC25-B338D9A7F237}"/>
              </a:ext>
            </a:extLst>
          </p:cNvPr>
          <p:cNvPicPr>
            <a:picLocks noChangeAspect="1"/>
          </p:cNvPicPr>
          <p:nvPr/>
        </p:nvPicPr>
        <p:blipFill>
          <a:blip r:embed="rId4"/>
          <a:stretch>
            <a:fillRect/>
          </a:stretch>
        </p:blipFill>
        <p:spPr>
          <a:xfrm>
            <a:off x="0" y="1306267"/>
            <a:ext cx="3777848" cy="3057706"/>
          </a:xfrm>
          <a:prstGeom prst="rect">
            <a:avLst/>
          </a:prstGeom>
        </p:spPr>
      </p:pic>
      <p:pic>
        <p:nvPicPr>
          <p:cNvPr id="4" name="Рисунок 3">
            <a:extLst>
              <a:ext uri="{FF2B5EF4-FFF2-40B4-BE49-F238E27FC236}">
                <a16:creationId xmlns:a16="http://schemas.microsoft.com/office/drawing/2014/main" id="{DAD5DBCF-C175-4AF5-97D2-D5C111163F9D}"/>
              </a:ext>
            </a:extLst>
          </p:cNvPr>
          <p:cNvPicPr>
            <a:picLocks noChangeAspect="1"/>
          </p:cNvPicPr>
          <p:nvPr/>
        </p:nvPicPr>
        <p:blipFill>
          <a:blip r:embed="rId5"/>
          <a:stretch>
            <a:fillRect/>
          </a:stretch>
        </p:blipFill>
        <p:spPr>
          <a:xfrm>
            <a:off x="5078674" y="1306266"/>
            <a:ext cx="3448934" cy="2704363"/>
          </a:xfrm>
          <a:prstGeom prst="rect">
            <a:avLst/>
          </a:prstGeom>
        </p:spPr>
      </p:pic>
      <p:pic>
        <p:nvPicPr>
          <p:cNvPr id="7" name="Рисунок 6">
            <a:extLst>
              <a:ext uri="{FF2B5EF4-FFF2-40B4-BE49-F238E27FC236}">
                <a16:creationId xmlns:a16="http://schemas.microsoft.com/office/drawing/2014/main" id="{93DD3EB5-AE93-43F0-B85E-1E674B23D329}"/>
              </a:ext>
            </a:extLst>
          </p:cNvPr>
          <p:cNvPicPr>
            <a:picLocks noChangeAspect="1"/>
          </p:cNvPicPr>
          <p:nvPr/>
        </p:nvPicPr>
        <p:blipFill>
          <a:blip r:embed="rId6"/>
          <a:stretch>
            <a:fillRect/>
          </a:stretch>
        </p:blipFill>
        <p:spPr>
          <a:xfrm>
            <a:off x="3131840" y="3961291"/>
            <a:ext cx="3451378" cy="28651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A2395B9-22BF-4722-8C47-9B33FE68F717}" type="slidenum">
              <a:rPr lang="ru-RU" altLang="en-US" sz="3600" smtClean="0">
                <a:solidFill>
                  <a:srgbClr val="1818FF"/>
                </a:solidFill>
                <a:latin typeface="Arial Black" panose="020B0A04020102020204" pitchFamily="34" charset="0"/>
              </a:rPr>
              <a:pPr>
                <a:spcBef>
                  <a:spcPct val="0"/>
                </a:spcBef>
                <a:buClrTx/>
                <a:buSzTx/>
                <a:buFontTx/>
                <a:buNone/>
              </a:pPr>
              <a:t>14</a:t>
            </a:fld>
            <a:endParaRPr lang="ru-RU" altLang="en-US" sz="3600">
              <a:solidFill>
                <a:srgbClr val="1818FF"/>
              </a:solidFill>
              <a:latin typeface="Arial Black" panose="020B0A04020102020204" pitchFamily="34" charset="0"/>
            </a:endParaRPr>
          </a:p>
        </p:txBody>
      </p:sp>
      <p:pic>
        <p:nvPicPr>
          <p:cNvPr id="34819"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4821" name="TextBox 9"/>
          <p:cNvSpPr txBox="1">
            <a:spLocks noChangeArrowheads="1"/>
          </p:cNvSpPr>
          <p:nvPr/>
        </p:nvSpPr>
        <p:spPr bwMode="auto">
          <a:xfrm>
            <a:off x="468313" y="549275"/>
            <a:ext cx="8784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buNone/>
            </a:pPr>
            <a:r>
              <a:rPr lang="en-US" altLang="en-US" sz="2800" dirty="0">
                <a:latin typeface="Calibri" panose="020F0502020204030204" pitchFamily="34" charset="0"/>
                <a:ea typeface="Calibri" panose="020F0502020204030204" pitchFamily="34" charset="0"/>
                <a:cs typeface="Calibri" panose="020F0502020204030204" pitchFamily="34" charset="0"/>
              </a:rPr>
              <a:t>5. </a:t>
            </a:r>
            <a:r>
              <a:rPr lang="en-US" sz="2800" dirty="0" err="1">
                <a:latin typeface="Calibri" panose="020F0502020204030204" pitchFamily="34" charset="0"/>
                <a:cs typeface="Calibri" panose="020F0502020204030204" pitchFamily="34" charset="0"/>
              </a:rPr>
              <a:t>SoarNet</a:t>
            </a:r>
            <a:r>
              <a:rPr lang="en-US" sz="2800" dirty="0">
                <a:latin typeface="Calibri" panose="020F0502020204030204" pitchFamily="34" charset="0"/>
                <a:cs typeface="Calibri" panose="020F0502020204030204" pitchFamily="34" charset="0"/>
              </a:rPr>
              <a:t>(1/4)</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Рисунок 5">
            <a:extLst>
              <a:ext uri="{FF2B5EF4-FFF2-40B4-BE49-F238E27FC236}">
                <a16:creationId xmlns:a16="http://schemas.microsoft.com/office/drawing/2014/main" id="{6AFC8E84-888A-4FA6-AF82-ABDBB3163C9A}"/>
              </a:ext>
            </a:extLst>
          </p:cNvPr>
          <p:cNvPicPr>
            <a:picLocks noChangeAspect="1"/>
          </p:cNvPicPr>
          <p:nvPr/>
        </p:nvPicPr>
        <p:blipFill>
          <a:blip r:embed="rId4"/>
          <a:stretch>
            <a:fillRect/>
          </a:stretch>
        </p:blipFill>
        <p:spPr>
          <a:xfrm>
            <a:off x="107504" y="1196751"/>
            <a:ext cx="6480720" cy="4291108"/>
          </a:xfrm>
          <a:prstGeom prst="rect">
            <a:avLst/>
          </a:prstGeom>
        </p:spPr>
      </p:pic>
      <p:sp>
        <p:nvSpPr>
          <p:cNvPr id="7" name="Прямоугольник 6">
            <a:extLst>
              <a:ext uri="{FF2B5EF4-FFF2-40B4-BE49-F238E27FC236}">
                <a16:creationId xmlns:a16="http://schemas.microsoft.com/office/drawing/2014/main" id="{A2AB2D90-4F83-40EB-B919-F3E336D418C7}"/>
              </a:ext>
            </a:extLst>
          </p:cNvPr>
          <p:cNvSpPr/>
          <p:nvPr/>
        </p:nvSpPr>
        <p:spPr>
          <a:xfrm>
            <a:off x="6207265" y="1072495"/>
            <a:ext cx="2828785" cy="4401205"/>
          </a:xfrm>
          <a:prstGeom prst="rect">
            <a:avLst/>
          </a:prstGeom>
        </p:spPr>
        <p:txBody>
          <a:bodyPr wrap="square">
            <a:spAutoFit/>
          </a:bodyPr>
          <a:lstStyle/>
          <a:p>
            <a:pPr algn="just"/>
            <a:r>
              <a:rPr lang="uk-UA" sz="2000" dirty="0" err="1"/>
              <a:t>We</a:t>
            </a:r>
            <a:r>
              <a:rPr lang="uk-UA" sz="2000" dirty="0"/>
              <a:t> </a:t>
            </a:r>
            <a:r>
              <a:rPr lang="uk-UA" sz="2000" dirty="0" err="1"/>
              <a:t>propose</a:t>
            </a:r>
            <a:r>
              <a:rPr lang="uk-UA" sz="2000" dirty="0"/>
              <a:t> </a:t>
            </a:r>
            <a:r>
              <a:rPr lang="uk-UA" sz="2000" dirty="0" err="1"/>
              <a:t>SoarNet</a:t>
            </a:r>
            <a:r>
              <a:rPr lang="uk-UA" sz="2000" dirty="0"/>
              <a:t> </a:t>
            </a:r>
            <a:r>
              <a:rPr lang="uk-UA" sz="2000" dirty="0" err="1"/>
              <a:t>by</a:t>
            </a:r>
            <a:r>
              <a:rPr lang="uk-UA" sz="2000" dirty="0"/>
              <a:t> </a:t>
            </a:r>
            <a:r>
              <a:rPr lang="uk-UA" sz="2000" dirty="0" err="1"/>
              <a:t>leveraging</a:t>
            </a:r>
            <a:r>
              <a:rPr lang="uk-UA" sz="2000" dirty="0"/>
              <a:t> FSO </a:t>
            </a:r>
            <a:r>
              <a:rPr lang="uk-UA" sz="2000" dirty="0" err="1"/>
              <a:t>to</a:t>
            </a:r>
            <a:r>
              <a:rPr lang="uk-UA" sz="2000" dirty="0"/>
              <a:t> </a:t>
            </a:r>
            <a:r>
              <a:rPr lang="uk-UA" sz="2000" dirty="0" err="1"/>
              <a:t>transfer</a:t>
            </a:r>
            <a:r>
              <a:rPr lang="uk-UA" sz="2000" dirty="0"/>
              <a:t> </a:t>
            </a:r>
            <a:r>
              <a:rPr lang="uk-UA" sz="2000" dirty="0" err="1"/>
              <a:t>data</a:t>
            </a:r>
            <a:r>
              <a:rPr lang="uk-UA" sz="2000" dirty="0"/>
              <a:t> </a:t>
            </a:r>
            <a:r>
              <a:rPr lang="uk-UA" sz="2000" dirty="0" err="1"/>
              <a:t>streams</a:t>
            </a:r>
            <a:r>
              <a:rPr lang="uk-UA" sz="2000" dirty="0"/>
              <a:t> </a:t>
            </a:r>
            <a:r>
              <a:rPr lang="uk-UA" sz="2000" dirty="0" err="1"/>
              <a:t>and</a:t>
            </a:r>
            <a:r>
              <a:rPr lang="uk-UA" sz="2000" dirty="0"/>
              <a:t> </a:t>
            </a:r>
            <a:r>
              <a:rPr lang="uk-UA" sz="2000" dirty="0" err="1"/>
              <a:t>energy</a:t>
            </a:r>
            <a:r>
              <a:rPr lang="uk-UA" sz="2000" dirty="0"/>
              <a:t> </a:t>
            </a:r>
            <a:r>
              <a:rPr lang="uk-UA" sz="2000" dirty="0" err="1"/>
              <a:t>simultaneously</a:t>
            </a:r>
            <a:r>
              <a:rPr lang="uk-UA" sz="2000" dirty="0"/>
              <a:t> </a:t>
            </a:r>
            <a:r>
              <a:rPr lang="uk-UA" sz="2000" dirty="0" err="1"/>
              <a:t>to</a:t>
            </a:r>
            <a:r>
              <a:rPr lang="uk-UA" sz="2000" dirty="0"/>
              <a:t> </a:t>
            </a:r>
            <a:r>
              <a:rPr lang="uk-UA" sz="2000" dirty="0" err="1"/>
              <a:t>mitigate</a:t>
            </a:r>
            <a:r>
              <a:rPr lang="uk-UA" sz="2000" dirty="0"/>
              <a:t> </a:t>
            </a:r>
            <a:r>
              <a:rPr lang="uk-UA" sz="2000" dirty="0" err="1"/>
              <a:t>the</a:t>
            </a:r>
            <a:r>
              <a:rPr lang="uk-UA" sz="2000" dirty="0"/>
              <a:t> </a:t>
            </a:r>
            <a:r>
              <a:rPr lang="uk-UA" sz="2000" dirty="0" err="1"/>
              <a:t>drawbacks</a:t>
            </a:r>
            <a:r>
              <a:rPr lang="uk-UA" sz="2000" dirty="0"/>
              <a:t> </a:t>
            </a:r>
            <a:r>
              <a:rPr lang="uk-UA" sz="2000" dirty="0" err="1"/>
              <a:t>of</a:t>
            </a:r>
            <a:r>
              <a:rPr lang="uk-UA" sz="2000" dirty="0"/>
              <a:t> </a:t>
            </a:r>
            <a:r>
              <a:rPr lang="uk-UA" sz="2000" dirty="0" err="1"/>
              <a:t>utilizing</a:t>
            </a:r>
            <a:r>
              <a:rPr lang="uk-UA" sz="2000" dirty="0"/>
              <a:t> </a:t>
            </a:r>
            <a:r>
              <a:rPr lang="uk-UA" sz="2000" dirty="0" err="1"/>
              <a:t>DBSs</a:t>
            </a:r>
            <a:r>
              <a:rPr lang="uk-UA" sz="2000" dirty="0"/>
              <a:t> </a:t>
            </a:r>
            <a:r>
              <a:rPr lang="uk-UA" sz="2000" dirty="0" err="1"/>
              <a:t>including</a:t>
            </a:r>
            <a:r>
              <a:rPr lang="uk-UA" sz="2000" dirty="0"/>
              <a:t> </a:t>
            </a:r>
            <a:r>
              <a:rPr lang="uk-UA" sz="2000" dirty="0" err="1"/>
              <a:t>the</a:t>
            </a:r>
            <a:r>
              <a:rPr lang="uk-UA" sz="2000" dirty="0"/>
              <a:t> </a:t>
            </a:r>
            <a:r>
              <a:rPr lang="uk-UA" sz="2000" dirty="0" err="1"/>
              <a:t>limited</a:t>
            </a:r>
            <a:r>
              <a:rPr lang="uk-UA" sz="2000" dirty="0"/>
              <a:t> </a:t>
            </a:r>
            <a:r>
              <a:rPr lang="uk-UA" sz="2000" dirty="0" err="1"/>
              <a:t>backhaul</a:t>
            </a:r>
            <a:r>
              <a:rPr lang="uk-UA" sz="2000" dirty="0"/>
              <a:t> </a:t>
            </a:r>
            <a:r>
              <a:rPr lang="uk-UA" sz="2000" dirty="0" err="1"/>
              <a:t>capacity</a:t>
            </a:r>
            <a:r>
              <a:rPr lang="uk-UA" sz="2000" dirty="0"/>
              <a:t> </a:t>
            </a:r>
            <a:r>
              <a:rPr lang="uk-UA" sz="2000" dirty="0" err="1"/>
              <a:t>and</a:t>
            </a:r>
            <a:r>
              <a:rPr lang="uk-UA" sz="2000" dirty="0"/>
              <a:t> </a:t>
            </a:r>
            <a:r>
              <a:rPr lang="uk-UA" sz="2000" dirty="0" err="1"/>
              <a:t>flight</a:t>
            </a:r>
            <a:r>
              <a:rPr lang="uk-UA" sz="2000" dirty="0"/>
              <a:t> </a:t>
            </a:r>
            <a:r>
              <a:rPr lang="uk-UA" sz="2000" dirty="0" err="1"/>
              <a:t>time</a:t>
            </a:r>
            <a:r>
              <a:rPr lang="uk-UA" sz="2000" dirty="0"/>
              <a:t>. FSO </a:t>
            </a:r>
            <a:r>
              <a:rPr lang="uk-UA" sz="2000" dirty="0" err="1"/>
              <a:t>is</a:t>
            </a:r>
            <a:r>
              <a:rPr lang="uk-UA" sz="2000" dirty="0"/>
              <a:t> </a:t>
            </a:r>
            <a:r>
              <a:rPr lang="uk-UA" sz="2000" dirty="0" err="1"/>
              <a:t>applied</a:t>
            </a:r>
            <a:r>
              <a:rPr lang="uk-UA" sz="2000" dirty="0"/>
              <a:t> </a:t>
            </a:r>
            <a:r>
              <a:rPr lang="uk-UA" sz="2000" dirty="0" err="1"/>
              <a:t>to</a:t>
            </a:r>
            <a:r>
              <a:rPr lang="uk-UA" sz="2000" dirty="0"/>
              <a:t> </a:t>
            </a:r>
            <a:r>
              <a:rPr lang="uk-UA" sz="2000" dirty="0" err="1"/>
              <a:t>enable</a:t>
            </a:r>
            <a:r>
              <a:rPr lang="uk-UA" sz="2000" dirty="0"/>
              <a:t> </a:t>
            </a:r>
            <a:r>
              <a:rPr lang="uk-UA" sz="2000" dirty="0" err="1"/>
              <a:t>com-munications</a:t>
            </a:r>
            <a:r>
              <a:rPr lang="uk-UA" sz="2000" dirty="0"/>
              <a:t> </a:t>
            </a:r>
            <a:r>
              <a:rPr lang="uk-UA" sz="2000" dirty="0" err="1"/>
              <a:t>between</a:t>
            </a:r>
            <a:r>
              <a:rPr lang="uk-UA" sz="2000" dirty="0"/>
              <a:t> a DBS </a:t>
            </a:r>
            <a:r>
              <a:rPr lang="uk-UA" sz="2000" dirty="0" err="1"/>
              <a:t>and</a:t>
            </a:r>
            <a:r>
              <a:rPr lang="uk-UA" sz="2000" dirty="0"/>
              <a:t> </a:t>
            </a:r>
            <a:r>
              <a:rPr lang="uk-UA" sz="2000" dirty="0" err="1"/>
              <a:t>an</a:t>
            </a:r>
            <a:r>
              <a:rPr lang="uk-UA" sz="2000" dirty="0"/>
              <a:t> </a:t>
            </a:r>
            <a:r>
              <a:rPr lang="uk-UA" sz="2000" dirty="0" err="1"/>
              <a:t>access</a:t>
            </a:r>
            <a:r>
              <a:rPr lang="uk-UA" sz="2000" dirty="0"/>
              <a:t> </a:t>
            </a:r>
            <a:r>
              <a:rPr lang="uk-UA" sz="2000" dirty="0" err="1"/>
              <a:t>node</a:t>
            </a:r>
            <a:r>
              <a:rPr lang="uk-UA" sz="20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6869" name="TextBox 9"/>
          <p:cNvSpPr txBox="1">
            <a:spLocks noChangeArrowheads="1"/>
          </p:cNvSpPr>
          <p:nvPr/>
        </p:nvSpPr>
        <p:spPr bwMode="auto">
          <a:xfrm>
            <a:off x="468313" y="549275"/>
            <a:ext cx="8135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buNone/>
            </a:pPr>
            <a:r>
              <a:rPr lang="en-US" altLang="en-US" sz="2800" dirty="0">
                <a:latin typeface="Calibri" panose="020F0502020204030204" pitchFamily="34" charset="0"/>
                <a:ea typeface="Calibri" panose="020F0502020204030204" pitchFamily="34" charset="0"/>
                <a:cs typeface="Calibri" panose="020F0502020204030204" pitchFamily="34" charset="0"/>
              </a:rPr>
              <a:t>5. </a:t>
            </a:r>
            <a:r>
              <a:rPr lang="en-US" sz="2800" dirty="0" err="1">
                <a:latin typeface="Calibri" panose="020F0502020204030204" pitchFamily="34" charset="0"/>
                <a:cs typeface="Calibri" panose="020F0502020204030204" pitchFamily="34" charset="0"/>
              </a:rPr>
              <a:t>SoarNet</a:t>
            </a:r>
            <a:r>
              <a:rPr lang="en-US" sz="2800" dirty="0">
                <a:latin typeface="Calibri" panose="020F0502020204030204" pitchFamily="34" charset="0"/>
                <a:cs typeface="Calibri" panose="020F0502020204030204" pitchFamily="34" charset="0"/>
              </a:rPr>
              <a:t>(2/4)</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36866"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22BFE00-43FD-48B4-85FE-A8A677BD2090}" type="slidenum">
              <a:rPr lang="ru-RU" altLang="en-US" sz="3600" smtClean="0">
                <a:solidFill>
                  <a:srgbClr val="1818FF"/>
                </a:solidFill>
                <a:latin typeface="Arial Black" panose="020B0A04020102020204" pitchFamily="34" charset="0"/>
              </a:rPr>
              <a:pPr>
                <a:spcBef>
                  <a:spcPct val="0"/>
                </a:spcBef>
                <a:buClrTx/>
                <a:buSzTx/>
                <a:buFontTx/>
                <a:buNone/>
              </a:pPr>
              <a:t>15</a:t>
            </a:fld>
            <a:endParaRPr lang="ru-RU" altLang="en-US" sz="3600" dirty="0">
              <a:solidFill>
                <a:srgbClr val="1818FF"/>
              </a:solidFill>
              <a:latin typeface="Arial Black" panose="020B0A04020102020204" pitchFamily="34" charset="0"/>
            </a:endParaRPr>
          </a:p>
        </p:txBody>
      </p:sp>
      <p:pic>
        <p:nvPicPr>
          <p:cNvPr id="4" name="Рисунок 3">
            <a:extLst>
              <a:ext uri="{FF2B5EF4-FFF2-40B4-BE49-F238E27FC236}">
                <a16:creationId xmlns:a16="http://schemas.microsoft.com/office/drawing/2014/main" id="{3DFF77BB-D5B1-4A22-8DC0-15CC9F553F41}"/>
              </a:ext>
            </a:extLst>
          </p:cNvPr>
          <p:cNvPicPr>
            <a:picLocks noChangeAspect="1"/>
          </p:cNvPicPr>
          <p:nvPr/>
        </p:nvPicPr>
        <p:blipFill>
          <a:blip r:embed="rId4"/>
          <a:stretch>
            <a:fillRect/>
          </a:stretch>
        </p:blipFill>
        <p:spPr>
          <a:xfrm>
            <a:off x="107504" y="1484785"/>
            <a:ext cx="5472607" cy="3000174"/>
          </a:xfrm>
          <a:prstGeom prst="rect">
            <a:avLst/>
          </a:prstGeom>
        </p:spPr>
      </p:pic>
      <p:sp>
        <p:nvSpPr>
          <p:cNvPr id="7" name="Прямоугольник 6">
            <a:extLst>
              <a:ext uri="{FF2B5EF4-FFF2-40B4-BE49-F238E27FC236}">
                <a16:creationId xmlns:a16="http://schemas.microsoft.com/office/drawing/2014/main" id="{169899E1-19FC-4BE0-A11D-9B7A66CDFD88}"/>
              </a:ext>
            </a:extLst>
          </p:cNvPr>
          <p:cNvSpPr/>
          <p:nvPr/>
        </p:nvSpPr>
        <p:spPr>
          <a:xfrm>
            <a:off x="5292403" y="1494608"/>
            <a:ext cx="3672210" cy="1477328"/>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As shown in Fig. 2, the FSO transmitter comprises an electrical-to-optical (E2O) converter, an optical transmitter, and the acquire-track-pointing (ATP) module. </a:t>
            </a:r>
            <a:endParaRPr lang="uk-UA" dirty="0"/>
          </a:p>
        </p:txBody>
      </p:sp>
      <p:sp>
        <p:nvSpPr>
          <p:cNvPr id="8" name="Прямоугольник 7">
            <a:extLst>
              <a:ext uri="{FF2B5EF4-FFF2-40B4-BE49-F238E27FC236}">
                <a16:creationId xmlns:a16="http://schemas.microsoft.com/office/drawing/2014/main" id="{6D8C8783-5ED3-4251-BC45-58462CAC4B68}"/>
              </a:ext>
            </a:extLst>
          </p:cNvPr>
          <p:cNvSpPr/>
          <p:nvPr/>
        </p:nvSpPr>
        <p:spPr>
          <a:xfrm>
            <a:off x="720402" y="4514246"/>
            <a:ext cx="7379989" cy="1200329"/>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dirty="0">
                <a:latin typeface="Calibri" panose="020F0502020204030204" pitchFamily="34" charset="0"/>
                <a:ea typeface="Calibri" panose="020F0502020204030204" pitchFamily="34" charset="0"/>
                <a:cs typeface="Times New Roman" panose="02020603050405020304" pitchFamily="18" charset="0"/>
              </a:rPr>
              <a:t>E2O converter </a:t>
            </a:r>
            <a:r>
              <a:rPr lang="en-US" dirty="0">
                <a:latin typeface="Calibri" panose="020F0502020204030204" pitchFamily="34" charset="0"/>
                <a:ea typeface="Calibri" panose="020F0502020204030204" pitchFamily="34" charset="0"/>
                <a:cs typeface="Times New Roman" panose="02020603050405020304" pitchFamily="18" charset="0"/>
              </a:rPr>
              <a:t>is used to convert the electrical signal from the mobile network into the optical signal. </a:t>
            </a:r>
          </a:p>
          <a:p>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dirty="0">
                <a:latin typeface="Calibri" panose="020F0502020204030204" pitchFamily="34" charset="0"/>
                <a:ea typeface="Calibri" panose="020F0502020204030204" pitchFamily="34" charset="0"/>
                <a:cs typeface="Times New Roman" panose="02020603050405020304" pitchFamily="18" charset="0"/>
              </a:rPr>
              <a:t>optical transmitter </a:t>
            </a:r>
            <a:r>
              <a:rPr lang="en-US" dirty="0">
                <a:latin typeface="Calibri" panose="020F0502020204030204" pitchFamily="34" charset="0"/>
                <a:ea typeface="Calibri" panose="020F0502020204030204" pitchFamily="34" charset="0"/>
                <a:cs typeface="Times New Roman" panose="02020603050405020304" pitchFamily="18" charset="0"/>
              </a:rPr>
              <a:t>is used to transmit the optical signal by emitting an </a:t>
            </a:r>
            <a:r>
              <a:rPr lang="en-US" dirty="0" err="1">
                <a:latin typeface="Calibri" panose="020F0502020204030204" pitchFamily="34" charset="0"/>
                <a:ea typeface="Calibri" panose="020F0502020204030204" pitchFamily="34" charset="0"/>
                <a:cs typeface="Times New Roman" panose="02020603050405020304" pitchFamily="18" charset="0"/>
              </a:rPr>
              <a:t>opti-cal</a:t>
            </a:r>
            <a:r>
              <a:rPr lang="en-US" dirty="0">
                <a:latin typeface="Calibri" panose="020F0502020204030204" pitchFamily="34" charset="0"/>
                <a:ea typeface="Calibri" panose="020F0502020204030204" pitchFamily="34" charset="0"/>
                <a:cs typeface="Times New Roman" panose="02020603050405020304" pitchFamily="18" charset="0"/>
              </a:rPr>
              <a:t> beam to the DBS.</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8AD6EE-468F-4002-BAA4-D24CD58C630D}" type="slidenum">
              <a:rPr lang="ru-RU" altLang="en-US" sz="3600" smtClean="0">
                <a:solidFill>
                  <a:srgbClr val="1818FF"/>
                </a:solidFill>
                <a:latin typeface="Arial Black" panose="020B0A04020102020204" pitchFamily="34" charset="0"/>
              </a:rPr>
              <a:pPr>
                <a:spcBef>
                  <a:spcPct val="0"/>
                </a:spcBef>
                <a:buClrTx/>
                <a:buSzTx/>
                <a:buFontTx/>
                <a:buNone/>
              </a:pPr>
              <a:t>16</a:t>
            </a:fld>
            <a:endParaRPr lang="ru-RU" altLang="en-US" sz="3600" dirty="0">
              <a:solidFill>
                <a:srgbClr val="1818FF"/>
              </a:solidFill>
              <a:latin typeface="Arial Black" panose="020B0A04020102020204" pitchFamily="34" charset="0"/>
            </a:endParaRPr>
          </a:p>
        </p:txBody>
      </p:sp>
      <p:pic>
        <p:nvPicPr>
          <p:cNvPr id="38915"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8917" name="TextBox 9"/>
          <p:cNvSpPr txBox="1">
            <a:spLocks noChangeArrowheads="1"/>
          </p:cNvSpPr>
          <p:nvPr/>
        </p:nvSpPr>
        <p:spPr bwMode="auto">
          <a:xfrm>
            <a:off x="468313" y="549275"/>
            <a:ext cx="8135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buNone/>
            </a:pPr>
            <a:r>
              <a:rPr lang="en-US" altLang="en-US" sz="2800" dirty="0">
                <a:latin typeface="Calibri" panose="020F0502020204030204" pitchFamily="34" charset="0"/>
                <a:ea typeface="Calibri" panose="020F0502020204030204" pitchFamily="34" charset="0"/>
                <a:cs typeface="Calibri" panose="020F0502020204030204" pitchFamily="34" charset="0"/>
              </a:rPr>
              <a:t>5. </a:t>
            </a:r>
            <a:r>
              <a:rPr lang="en-US" sz="2800" dirty="0" err="1">
                <a:latin typeface="Calibri" panose="020F0502020204030204" pitchFamily="34" charset="0"/>
                <a:cs typeface="Calibri" panose="020F0502020204030204" pitchFamily="34" charset="0"/>
              </a:rPr>
              <a:t>SoarNet</a:t>
            </a:r>
            <a:r>
              <a:rPr lang="en-US" sz="2800" dirty="0">
                <a:latin typeface="Calibri" panose="020F0502020204030204" pitchFamily="34" charset="0"/>
                <a:cs typeface="Calibri" panose="020F0502020204030204" pitchFamily="34" charset="0"/>
              </a:rPr>
              <a:t>(3/4)</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Рисунок 1">
            <a:extLst>
              <a:ext uri="{FF2B5EF4-FFF2-40B4-BE49-F238E27FC236}">
                <a16:creationId xmlns:a16="http://schemas.microsoft.com/office/drawing/2014/main" id="{B44B6386-65C4-4B13-9FD9-1FD02F83CDFA}"/>
              </a:ext>
            </a:extLst>
          </p:cNvPr>
          <p:cNvPicPr>
            <a:picLocks noChangeAspect="1"/>
          </p:cNvPicPr>
          <p:nvPr/>
        </p:nvPicPr>
        <p:blipFill>
          <a:blip r:embed="rId4"/>
          <a:stretch>
            <a:fillRect/>
          </a:stretch>
        </p:blipFill>
        <p:spPr>
          <a:xfrm>
            <a:off x="251520" y="1526865"/>
            <a:ext cx="4104456" cy="5134960"/>
          </a:xfrm>
          <a:prstGeom prst="rect">
            <a:avLst/>
          </a:prstGeom>
        </p:spPr>
      </p:pic>
      <p:sp>
        <p:nvSpPr>
          <p:cNvPr id="6" name="Прямоугольник 5">
            <a:extLst>
              <a:ext uri="{FF2B5EF4-FFF2-40B4-BE49-F238E27FC236}">
                <a16:creationId xmlns:a16="http://schemas.microsoft.com/office/drawing/2014/main" id="{DCF953C4-F28E-40E0-BF2F-F94590A553BA}"/>
              </a:ext>
            </a:extLst>
          </p:cNvPr>
          <p:cNvSpPr/>
          <p:nvPr/>
        </p:nvSpPr>
        <p:spPr>
          <a:xfrm>
            <a:off x="4323576" y="1839009"/>
            <a:ext cx="4572000" cy="1754326"/>
          </a:xfrm>
          <a:prstGeom prst="rect">
            <a:avLst/>
          </a:prstGeom>
        </p:spPr>
        <p:txBody>
          <a:bodyPr>
            <a:spAutoFit/>
          </a:bodyPr>
          <a:lstStyle/>
          <a:p>
            <a:r>
              <a:rPr lang="en-US" dirty="0"/>
              <a:t>I</a:t>
            </a:r>
            <a:r>
              <a:rPr lang="uk-UA" dirty="0"/>
              <a:t>n </a:t>
            </a:r>
            <a:r>
              <a:rPr lang="uk-UA" dirty="0" err="1"/>
              <a:t>Fig</a:t>
            </a:r>
            <a:r>
              <a:rPr lang="uk-UA" dirty="0"/>
              <a:t>. 3, </a:t>
            </a:r>
            <a:r>
              <a:rPr lang="uk-UA" dirty="0" err="1"/>
              <a:t>one</a:t>
            </a:r>
            <a:r>
              <a:rPr lang="uk-UA" dirty="0"/>
              <a:t> </a:t>
            </a:r>
            <a:r>
              <a:rPr lang="uk-UA" dirty="0" err="1"/>
              <a:t>optical</a:t>
            </a:r>
            <a:r>
              <a:rPr lang="uk-UA" dirty="0"/>
              <a:t> </a:t>
            </a:r>
            <a:r>
              <a:rPr lang="uk-UA" dirty="0" err="1"/>
              <a:t>beam</a:t>
            </a:r>
            <a:r>
              <a:rPr lang="uk-UA" dirty="0"/>
              <a:t> </a:t>
            </a:r>
            <a:r>
              <a:rPr lang="uk-UA" dirty="0" err="1"/>
              <a:t>is</a:t>
            </a:r>
            <a:r>
              <a:rPr lang="uk-UA" dirty="0"/>
              <a:t> </a:t>
            </a:r>
            <a:r>
              <a:rPr lang="uk-UA" dirty="0" err="1"/>
              <a:t>emitted</a:t>
            </a:r>
            <a:r>
              <a:rPr lang="uk-UA" dirty="0"/>
              <a:t> </a:t>
            </a:r>
            <a:r>
              <a:rPr lang="uk-UA" dirty="0" err="1"/>
              <a:t>from</a:t>
            </a:r>
            <a:r>
              <a:rPr lang="uk-UA" dirty="0"/>
              <a:t> </a:t>
            </a:r>
            <a:r>
              <a:rPr lang="uk-UA" dirty="0" err="1"/>
              <a:t>the</a:t>
            </a:r>
            <a:r>
              <a:rPr lang="uk-UA" dirty="0"/>
              <a:t> </a:t>
            </a:r>
            <a:r>
              <a:rPr lang="uk-UA" dirty="0" err="1"/>
              <a:t>access</a:t>
            </a:r>
            <a:r>
              <a:rPr lang="uk-UA" dirty="0"/>
              <a:t> </a:t>
            </a:r>
            <a:r>
              <a:rPr lang="uk-UA" dirty="0" err="1"/>
              <a:t>node</a:t>
            </a:r>
            <a:r>
              <a:rPr lang="uk-UA" dirty="0"/>
              <a:t> </a:t>
            </a:r>
            <a:r>
              <a:rPr lang="uk-UA" dirty="0" err="1"/>
              <a:t>to</a:t>
            </a:r>
            <a:r>
              <a:rPr lang="uk-UA" dirty="0"/>
              <a:t> </a:t>
            </a:r>
            <a:r>
              <a:rPr lang="uk-UA" dirty="0" err="1"/>
              <a:t>transmit</a:t>
            </a:r>
            <a:r>
              <a:rPr lang="uk-UA" dirty="0"/>
              <a:t> </a:t>
            </a:r>
            <a:r>
              <a:rPr lang="uk-UA" dirty="0" err="1"/>
              <a:t>data</a:t>
            </a:r>
            <a:r>
              <a:rPr lang="uk-UA" dirty="0"/>
              <a:t> </a:t>
            </a:r>
            <a:r>
              <a:rPr lang="uk-UA" dirty="0" err="1"/>
              <a:t>streams</a:t>
            </a:r>
            <a:r>
              <a:rPr lang="uk-UA" dirty="0"/>
              <a:t> </a:t>
            </a:r>
            <a:r>
              <a:rPr lang="uk-UA" dirty="0" err="1"/>
              <a:t>to</a:t>
            </a:r>
            <a:r>
              <a:rPr lang="uk-UA" dirty="0"/>
              <a:t> </a:t>
            </a:r>
            <a:r>
              <a:rPr lang="uk-UA" dirty="0" err="1"/>
              <a:t>the</a:t>
            </a:r>
            <a:r>
              <a:rPr lang="uk-UA" dirty="0"/>
              <a:t> DBS</a:t>
            </a:r>
            <a:r>
              <a:rPr lang="en-US" dirty="0"/>
              <a:t>.</a:t>
            </a:r>
            <a:r>
              <a:rPr lang="uk-UA" dirty="0"/>
              <a:t> </a:t>
            </a:r>
            <a:endParaRPr lang="en-US" dirty="0"/>
          </a:p>
          <a:p>
            <a:r>
              <a:rPr lang="en-US" dirty="0"/>
              <a:t>In </a:t>
            </a:r>
            <a:r>
              <a:rPr lang="uk-UA" dirty="0" err="1"/>
              <a:t>Fig</a:t>
            </a:r>
            <a:r>
              <a:rPr lang="uk-UA" dirty="0"/>
              <a:t>. 4, a </a:t>
            </a:r>
            <a:r>
              <a:rPr lang="uk-UA" dirty="0" err="1"/>
              <a:t>number</a:t>
            </a:r>
            <a:r>
              <a:rPr lang="uk-UA" dirty="0"/>
              <a:t> </a:t>
            </a:r>
            <a:r>
              <a:rPr lang="uk-UA" dirty="0" err="1"/>
              <a:t>of</a:t>
            </a:r>
            <a:r>
              <a:rPr lang="uk-UA" dirty="0"/>
              <a:t> </a:t>
            </a:r>
            <a:r>
              <a:rPr lang="uk-UA" dirty="0" err="1"/>
              <a:t>low-power</a:t>
            </a:r>
            <a:r>
              <a:rPr lang="uk-UA" dirty="0"/>
              <a:t> </a:t>
            </a:r>
            <a:r>
              <a:rPr lang="uk-UA" dirty="0" err="1"/>
              <a:t>optical</a:t>
            </a:r>
            <a:r>
              <a:rPr lang="uk-UA" dirty="0"/>
              <a:t> </a:t>
            </a:r>
            <a:r>
              <a:rPr lang="uk-UA" dirty="0" err="1"/>
              <a:t>beams</a:t>
            </a:r>
            <a:r>
              <a:rPr lang="uk-UA" dirty="0"/>
              <a:t> </a:t>
            </a:r>
            <a:r>
              <a:rPr lang="uk-UA" dirty="0" err="1"/>
              <a:t>are</a:t>
            </a:r>
            <a:r>
              <a:rPr lang="uk-UA" dirty="0"/>
              <a:t> </a:t>
            </a:r>
            <a:r>
              <a:rPr lang="uk-UA" dirty="0" err="1"/>
              <a:t>also</a:t>
            </a:r>
            <a:r>
              <a:rPr lang="uk-UA" dirty="0"/>
              <a:t> </a:t>
            </a:r>
            <a:r>
              <a:rPr lang="uk-UA" dirty="0" err="1"/>
              <a:t>emitted</a:t>
            </a:r>
            <a:r>
              <a:rPr lang="uk-UA" dirty="0"/>
              <a:t> </a:t>
            </a:r>
            <a:r>
              <a:rPr lang="uk-UA" dirty="0" err="1"/>
              <a:t>from</a:t>
            </a:r>
            <a:r>
              <a:rPr lang="uk-UA" dirty="0"/>
              <a:t> </a:t>
            </a:r>
            <a:r>
              <a:rPr lang="uk-UA" dirty="0" err="1"/>
              <a:t>the</a:t>
            </a:r>
            <a:r>
              <a:rPr lang="uk-UA" dirty="0"/>
              <a:t> </a:t>
            </a:r>
            <a:r>
              <a:rPr lang="uk-UA" dirty="0" err="1"/>
              <a:t>access</a:t>
            </a:r>
            <a:r>
              <a:rPr lang="uk-UA" dirty="0"/>
              <a:t> </a:t>
            </a:r>
            <a:r>
              <a:rPr lang="uk-UA" dirty="0" err="1"/>
              <a:t>node</a:t>
            </a:r>
            <a:r>
              <a:rPr lang="uk-UA" dirty="0"/>
              <a:t> </a:t>
            </a:r>
            <a:r>
              <a:rPr lang="uk-UA" dirty="0" err="1"/>
              <a:t>to</a:t>
            </a:r>
            <a:r>
              <a:rPr lang="uk-UA" dirty="0"/>
              <a:t> </a:t>
            </a:r>
            <a:r>
              <a:rPr lang="uk-UA" dirty="0" err="1"/>
              <a:t>transmit</a:t>
            </a:r>
            <a:r>
              <a:rPr lang="uk-UA" dirty="0"/>
              <a:t> </a:t>
            </a:r>
            <a:r>
              <a:rPr lang="uk-UA" dirty="0" err="1"/>
              <a:t>energy</a:t>
            </a:r>
            <a:r>
              <a:rPr lang="uk-UA" dirty="0"/>
              <a:t> </a:t>
            </a:r>
            <a:r>
              <a:rPr lang="uk-UA" dirty="0" err="1"/>
              <a:t>to</a:t>
            </a:r>
            <a:r>
              <a:rPr lang="uk-UA" dirty="0"/>
              <a:t> </a:t>
            </a:r>
            <a:r>
              <a:rPr lang="uk-UA" dirty="0" err="1"/>
              <a:t>the</a:t>
            </a:r>
            <a:r>
              <a:rPr lang="uk-UA" dirty="0"/>
              <a:t> DBS.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40965" name="TextBox 9"/>
          <p:cNvSpPr txBox="1">
            <a:spLocks noChangeArrowheads="1"/>
          </p:cNvSpPr>
          <p:nvPr/>
        </p:nvSpPr>
        <p:spPr bwMode="auto">
          <a:xfrm>
            <a:off x="324613" y="345900"/>
            <a:ext cx="8135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5. </a:t>
            </a:r>
            <a:r>
              <a:rPr lang="en-US" sz="2800" dirty="0" err="1">
                <a:latin typeface="Calibri" panose="020F0502020204030204" pitchFamily="34" charset="0"/>
                <a:cs typeface="Calibri" panose="020F0502020204030204" pitchFamily="34" charset="0"/>
              </a:rPr>
              <a:t>SoarNet</a:t>
            </a:r>
            <a:r>
              <a:rPr lang="en-US" altLang="en-US" sz="2800" dirty="0"/>
              <a:t>(4/4)</a:t>
            </a:r>
          </a:p>
        </p:txBody>
      </p:sp>
      <p:sp>
        <p:nvSpPr>
          <p:cNvPr id="40962"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DBF91DB-00D2-428A-8E55-B3928FA271C4}" type="slidenum">
              <a:rPr lang="ru-RU" altLang="en-US" sz="3600" smtClean="0">
                <a:solidFill>
                  <a:srgbClr val="1818FF"/>
                </a:solidFill>
                <a:latin typeface="Arial Black" panose="020B0A04020102020204" pitchFamily="34" charset="0"/>
              </a:rPr>
              <a:pPr>
                <a:spcBef>
                  <a:spcPct val="0"/>
                </a:spcBef>
                <a:buClrTx/>
                <a:buSzTx/>
                <a:buFontTx/>
                <a:buNone/>
              </a:pPr>
              <a:t>17</a:t>
            </a:fld>
            <a:endParaRPr lang="ru-RU" altLang="en-US" sz="3600" dirty="0">
              <a:solidFill>
                <a:srgbClr val="1818FF"/>
              </a:solidFill>
              <a:latin typeface="Arial Black" panose="020B0A04020102020204" pitchFamily="34" charset="0"/>
            </a:endParaRPr>
          </a:p>
        </p:txBody>
      </p:sp>
      <p:pic>
        <p:nvPicPr>
          <p:cNvPr id="4" name="Рисунок 3">
            <a:extLst>
              <a:ext uri="{FF2B5EF4-FFF2-40B4-BE49-F238E27FC236}">
                <a16:creationId xmlns:a16="http://schemas.microsoft.com/office/drawing/2014/main" id="{ED2D4B6B-9277-409F-B87B-EC6011EF0A0C}"/>
              </a:ext>
            </a:extLst>
          </p:cNvPr>
          <p:cNvPicPr>
            <a:picLocks noChangeAspect="1"/>
          </p:cNvPicPr>
          <p:nvPr/>
        </p:nvPicPr>
        <p:blipFill>
          <a:blip r:embed="rId4"/>
          <a:stretch>
            <a:fillRect/>
          </a:stretch>
        </p:blipFill>
        <p:spPr>
          <a:xfrm>
            <a:off x="2843808" y="1556792"/>
            <a:ext cx="5616742" cy="2949983"/>
          </a:xfrm>
          <a:prstGeom prst="rect">
            <a:avLst/>
          </a:prstGeom>
        </p:spPr>
      </p:pic>
      <p:sp>
        <p:nvSpPr>
          <p:cNvPr id="6" name="Прямоугольник 5">
            <a:extLst>
              <a:ext uri="{FF2B5EF4-FFF2-40B4-BE49-F238E27FC236}">
                <a16:creationId xmlns:a16="http://schemas.microsoft.com/office/drawing/2014/main" id="{203DBD04-84A1-4972-8C70-54B221892119}"/>
              </a:ext>
            </a:extLst>
          </p:cNvPr>
          <p:cNvSpPr/>
          <p:nvPr/>
        </p:nvSpPr>
        <p:spPr>
          <a:xfrm>
            <a:off x="179512" y="1433523"/>
            <a:ext cx="2376264" cy="3970318"/>
          </a:xfrm>
          <a:prstGeom prst="rect">
            <a:avLst/>
          </a:prstGeom>
        </p:spPr>
        <p:txBody>
          <a:bodyPr wrap="square">
            <a:spAutoFit/>
          </a:bodyPr>
          <a:lstStyle/>
          <a:p>
            <a:pPr algn="just"/>
            <a:r>
              <a:rPr lang="en-US" dirty="0">
                <a:latin typeface="Calibri" panose="020F0502020204030204" pitchFamily="34" charset="0"/>
                <a:cs typeface="Calibri" panose="020F0502020204030204" pitchFamily="34" charset="0"/>
              </a:rPr>
              <a:t>As DBSs may not stably hover in the air, the FSO transmitter at the access node need to be equipped with an ATP module to ensure the alignment between the FSO transmitter and FSO receiver. How to design a reliable ATP module to accurately track and point to the DBS remains to be a challenging issue.</a:t>
            </a:r>
            <a:endParaRPr lang="uk-UA"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ED1163A-E143-408A-BE64-5B3A0B6F7177}" type="slidenum">
              <a:rPr lang="ru-RU" altLang="en-US" sz="3600" smtClean="0">
                <a:solidFill>
                  <a:srgbClr val="1818FF"/>
                </a:solidFill>
                <a:latin typeface="Arial Black" panose="020B0A04020102020204" pitchFamily="34" charset="0"/>
              </a:rPr>
              <a:pPr>
                <a:spcBef>
                  <a:spcPct val="0"/>
                </a:spcBef>
                <a:buClrTx/>
                <a:buSzTx/>
                <a:buFontTx/>
                <a:buNone/>
              </a:pPr>
              <a:t>18</a:t>
            </a:fld>
            <a:endParaRPr lang="ru-RU" altLang="en-US" sz="3600">
              <a:solidFill>
                <a:srgbClr val="1818FF"/>
              </a:solidFill>
              <a:latin typeface="Arial Black" panose="020B0A04020102020204" pitchFamily="34" charset="0"/>
            </a:endParaRPr>
          </a:p>
        </p:txBody>
      </p:sp>
      <p:pic>
        <p:nvPicPr>
          <p:cNvPr id="43011"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43013" name="TextBox 9"/>
          <p:cNvSpPr txBox="1">
            <a:spLocks noChangeArrowheads="1"/>
          </p:cNvSpPr>
          <p:nvPr/>
        </p:nvSpPr>
        <p:spPr bwMode="auto">
          <a:xfrm>
            <a:off x="521494" y="398326"/>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6. Fog Computing Architectures:</a:t>
            </a:r>
          </a:p>
          <a:p>
            <a:pPr algn="ctr" eaLnBrk="1" hangingPunct="1">
              <a:spcBef>
                <a:spcPct val="0"/>
              </a:spcBef>
              <a:buClrTx/>
              <a:buSzTx/>
              <a:buFontTx/>
              <a:buNone/>
            </a:pPr>
            <a:r>
              <a:rPr lang="en-US" altLang="en-US" sz="2800" dirty="0"/>
              <a:t>A Reference for Practitioners (1/3)</a:t>
            </a:r>
          </a:p>
        </p:txBody>
      </p:sp>
      <p:pic>
        <p:nvPicPr>
          <p:cNvPr id="3" name="Рисунок 2">
            <a:extLst>
              <a:ext uri="{FF2B5EF4-FFF2-40B4-BE49-F238E27FC236}">
                <a16:creationId xmlns:a16="http://schemas.microsoft.com/office/drawing/2014/main" id="{0AFA2F83-8F72-4855-8660-5C859ABD8E48}"/>
              </a:ext>
            </a:extLst>
          </p:cNvPr>
          <p:cNvPicPr>
            <a:picLocks noChangeAspect="1"/>
          </p:cNvPicPr>
          <p:nvPr/>
        </p:nvPicPr>
        <p:blipFill>
          <a:blip r:embed="rId4"/>
          <a:stretch>
            <a:fillRect/>
          </a:stretch>
        </p:blipFill>
        <p:spPr>
          <a:xfrm>
            <a:off x="-32240" y="1386753"/>
            <a:ext cx="5854872" cy="4564736"/>
          </a:xfrm>
          <a:prstGeom prst="rect">
            <a:avLst/>
          </a:prstGeom>
        </p:spPr>
      </p:pic>
      <p:sp>
        <p:nvSpPr>
          <p:cNvPr id="6" name="Прямоугольник 5">
            <a:extLst>
              <a:ext uri="{FF2B5EF4-FFF2-40B4-BE49-F238E27FC236}">
                <a16:creationId xmlns:a16="http://schemas.microsoft.com/office/drawing/2014/main" id="{37336217-D2C4-4204-94C8-105A2B88E80D}"/>
              </a:ext>
            </a:extLst>
          </p:cNvPr>
          <p:cNvSpPr/>
          <p:nvPr/>
        </p:nvSpPr>
        <p:spPr>
          <a:xfrm>
            <a:off x="5526161" y="1352433"/>
            <a:ext cx="3438451" cy="4247317"/>
          </a:xfrm>
          <a:prstGeom prst="rect">
            <a:avLst/>
          </a:prstGeom>
        </p:spPr>
        <p:txBody>
          <a:bodyPr wrap="square">
            <a:spAutoFit/>
          </a:bodyPr>
          <a:lstStyle/>
          <a:p>
            <a:pPr algn="just"/>
            <a:r>
              <a:rPr lang="en-US" dirty="0">
                <a:latin typeface="Calibri" panose="020F0502020204030204" pitchFamily="34" charset="0"/>
                <a:cs typeface="Calibri" panose="020F0502020204030204" pitchFamily="34" charset="0"/>
              </a:rPr>
              <a:t>The lower layer is the </a:t>
            </a:r>
            <a:r>
              <a:rPr lang="en-US" b="1" dirty="0">
                <a:latin typeface="Calibri" panose="020F0502020204030204" pitchFamily="34" charset="0"/>
                <a:cs typeface="Calibri" panose="020F0502020204030204" pitchFamily="34" charset="0"/>
              </a:rPr>
              <a:t>platform hardware</a:t>
            </a:r>
            <a:r>
              <a:rPr lang="en-US" dirty="0">
                <a:latin typeface="Calibri" panose="020F0502020204030204" pitchFamily="34" charset="0"/>
                <a:cs typeface="Calibri" panose="020F0502020204030204" pitchFamily="34" charset="0"/>
              </a:rPr>
              <a:t>, which is the physical hardware of the fog device. </a:t>
            </a:r>
          </a:p>
          <a:p>
            <a:pPr algn="just"/>
            <a:r>
              <a:rPr lang="en-US" b="1" dirty="0">
                <a:latin typeface="Calibri" panose="020F0502020204030204" pitchFamily="34" charset="0"/>
                <a:cs typeface="Calibri" panose="020F0502020204030204" pitchFamily="34" charset="0"/>
              </a:rPr>
              <a:t>The node management </a:t>
            </a:r>
            <a:r>
              <a:rPr lang="en-US" dirty="0">
                <a:latin typeface="Calibri" panose="020F0502020204030204" pitchFamily="34" charset="0"/>
                <a:cs typeface="Calibri" panose="020F0502020204030204" pitchFamily="34" charset="0"/>
              </a:rPr>
              <a:t>and </a:t>
            </a:r>
            <a:r>
              <a:rPr lang="en-US" b="1" dirty="0">
                <a:latin typeface="Calibri" panose="020F0502020204030204" pitchFamily="34" charset="0"/>
                <a:cs typeface="Calibri" panose="020F0502020204030204" pitchFamily="34" charset="0"/>
              </a:rPr>
              <a:t>software backplane</a:t>
            </a:r>
            <a:r>
              <a:rPr lang="en-US" dirty="0">
                <a:latin typeface="Calibri" panose="020F0502020204030204" pitchFamily="34" charset="0"/>
                <a:cs typeface="Calibri" panose="020F0502020204030204" pitchFamily="34" charset="0"/>
              </a:rPr>
              <a:t> layer is in charge of the general management of nodes and communications among endpoints.</a:t>
            </a:r>
          </a:p>
          <a:p>
            <a:pPr algn="just"/>
            <a:r>
              <a:rPr lang="en-US" b="1" dirty="0">
                <a:latin typeface="Calibri" panose="020F0502020204030204" pitchFamily="34" charset="0"/>
                <a:cs typeface="Calibri" panose="020F0502020204030204" pitchFamily="34" charset="0"/>
              </a:rPr>
              <a:t>The application support layer </a:t>
            </a:r>
            <a:r>
              <a:rPr lang="en-US" dirty="0">
                <a:latin typeface="Calibri" panose="020F0502020204030204" pitchFamily="34" charset="0"/>
                <a:cs typeface="Calibri" panose="020F0502020204030204" pitchFamily="34" charset="0"/>
              </a:rPr>
              <a:t>is a collection of micro-services that are not application-specific. </a:t>
            </a:r>
            <a:endParaRPr lang="uk-UA"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The last module is the </a:t>
            </a:r>
            <a:r>
              <a:rPr lang="en-US" b="1" dirty="0">
                <a:latin typeface="Calibri" panose="020F0502020204030204" pitchFamily="34" charset="0"/>
                <a:cs typeface="Calibri" panose="020F0502020204030204" pitchFamily="34" charset="0"/>
              </a:rPr>
              <a:t>application services</a:t>
            </a:r>
            <a:r>
              <a:rPr lang="en-US" dirty="0">
                <a:latin typeface="Calibri" panose="020F0502020204030204" pitchFamily="34" charset="0"/>
                <a:cs typeface="Calibri" panose="020F0502020204030204" pitchFamily="34" charset="0"/>
              </a:rPr>
              <a:t> layer, which offers many services to applications.</a:t>
            </a:r>
            <a:endParaRPr lang="uk-UA"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43013"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6. Fog Computing Architectures:</a:t>
            </a:r>
          </a:p>
          <a:p>
            <a:pPr algn="ctr" eaLnBrk="1" hangingPunct="1">
              <a:spcBef>
                <a:spcPct val="0"/>
              </a:spcBef>
              <a:buClrTx/>
              <a:buSzTx/>
              <a:buFontTx/>
              <a:buNone/>
            </a:pPr>
            <a:r>
              <a:rPr lang="en-US" altLang="en-US" sz="2800" dirty="0"/>
              <a:t>A Reference for Practitioners (2/3)</a:t>
            </a:r>
          </a:p>
        </p:txBody>
      </p:sp>
      <p:sp>
        <p:nvSpPr>
          <p:cNvPr id="43010"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fld id="{7ED1163A-E143-408A-BE64-5B3A0B6F7177}" type="slidenum">
              <a:rPr lang="ru-RU" altLang="en-US" sz="3600" smtClean="0">
                <a:solidFill>
                  <a:srgbClr val="1818FF"/>
                </a:solidFill>
                <a:latin typeface="Arial Black" panose="020B0A04020102020204" pitchFamily="34" charset="0"/>
              </a:rPr>
              <a:pPr algn="just">
                <a:spcBef>
                  <a:spcPct val="0"/>
                </a:spcBef>
                <a:buClrTx/>
                <a:buSzTx/>
                <a:buFontTx/>
                <a:buNone/>
              </a:pPr>
              <a:t>19</a:t>
            </a:fld>
            <a:endParaRPr lang="ru-RU" altLang="en-US" sz="3600" dirty="0">
              <a:solidFill>
                <a:srgbClr val="1818FF"/>
              </a:solidFill>
              <a:latin typeface="Arial Black" panose="020B0A04020102020204" pitchFamily="34" charset="0"/>
            </a:endParaRPr>
          </a:p>
        </p:txBody>
      </p:sp>
      <p:pic>
        <p:nvPicPr>
          <p:cNvPr id="3" name="Рисунок 2">
            <a:extLst>
              <a:ext uri="{FF2B5EF4-FFF2-40B4-BE49-F238E27FC236}">
                <a16:creationId xmlns:a16="http://schemas.microsoft.com/office/drawing/2014/main" id="{3A1DE646-91F5-4295-A55B-B3B7F8546768}"/>
              </a:ext>
            </a:extLst>
          </p:cNvPr>
          <p:cNvPicPr>
            <a:picLocks noChangeAspect="1"/>
          </p:cNvPicPr>
          <p:nvPr/>
        </p:nvPicPr>
        <p:blipFill>
          <a:blip r:embed="rId4"/>
          <a:stretch>
            <a:fillRect/>
          </a:stretch>
        </p:blipFill>
        <p:spPr>
          <a:xfrm>
            <a:off x="1547664" y="1417688"/>
            <a:ext cx="6192688" cy="4001987"/>
          </a:xfrm>
          <a:prstGeom prst="rect">
            <a:avLst/>
          </a:prstGeom>
        </p:spPr>
      </p:pic>
      <p:sp>
        <p:nvSpPr>
          <p:cNvPr id="4" name="Прямоугольник 3">
            <a:extLst>
              <a:ext uri="{FF2B5EF4-FFF2-40B4-BE49-F238E27FC236}">
                <a16:creationId xmlns:a16="http://schemas.microsoft.com/office/drawing/2014/main" id="{1356CA3E-12FF-4CB5-B433-B92B685A5499}"/>
              </a:ext>
            </a:extLst>
          </p:cNvPr>
          <p:cNvSpPr/>
          <p:nvPr/>
        </p:nvSpPr>
        <p:spPr>
          <a:xfrm>
            <a:off x="971600" y="5458925"/>
            <a:ext cx="7871093" cy="784830"/>
          </a:xfrm>
          <a:prstGeom prst="rect">
            <a:avLst/>
          </a:prstGeom>
        </p:spPr>
        <p:txBody>
          <a:bodyPr wrap="square">
            <a:spAutoFit/>
          </a:bodyPr>
          <a:lstStyle/>
          <a:p>
            <a:pPr algn="just"/>
            <a:r>
              <a:rPr lang="uk-UA" sz="1500" dirty="0" err="1"/>
              <a:t>The</a:t>
            </a:r>
            <a:r>
              <a:rPr lang="uk-UA" sz="1500" dirty="0"/>
              <a:t> </a:t>
            </a:r>
            <a:r>
              <a:rPr lang="uk-UA" sz="1500" dirty="0" err="1"/>
              <a:t>EdgeX</a:t>
            </a:r>
            <a:r>
              <a:rPr lang="uk-UA" sz="1500" dirty="0"/>
              <a:t> </a:t>
            </a:r>
            <a:r>
              <a:rPr lang="uk-UA" sz="1500" dirty="0" err="1"/>
              <a:t>Foundry</a:t>
            </a:r>
            <a:r>
              <a:rPr lang="uk-UA" sz="1500" dirty="0"/>
              <a:t> </a:t>
            </a:r>
            <a:r>
              <a:rPr lang="uk-UA" sz="1500" dirty="0" err="1"/>
              <a:t>software</a:t>
            </a:r>
            <a:r>
              <a:rPr lang="uk-UA" sz="1500" dirty="0"/>
              <a:t> </a:t>
            </a:r>
            <a:r>
              <a:rPr lang="uk-UA" sz="1500" dirty="0" err="1"/>
              <a:t>architecture</a:t>
            </a:r>
            <a:r>
              <a:rPr lang="uk-UA" sz="1500" dirty="0"/>
              <a:t> [12], </a:t>
            </a:r>
            <a:r>
              <a:rPr lang="uk-UA" sz="1500" dirty="0" err="1"/>
              <a:t>which</a:t>
            </a:r>
            <a:r>
              <a:rPr lang="uk-UA" sz="1500" dirty="0"/>
              <a:t> </a:t>
            </a:r>
            <a:r>
              <a:rPr lang="uk-UA" sz="1500" dirty="0" err="1"/>
              <a:t>is</a:t>
            </a:r>
            <a:r>
              <a:rPr lang="uk-UA" sz="1500" dirty="0"/>
              <a:t> </a:t>
            </a:r>
            <a:r>
              <a:rPr lang="uk-UA" sz="1500" dirty="0" err="1"/>
              <a:t>located</a:t>
            </a:r>
            <a:r>
              <a:rPr lang="uk-UA" sz="1500" dirty="0"/>
              <a:t> </a:t>
            </a:r>
            <a:r>
              <a:rPr lang="uk-UA" sz="1500" dirty="0" err="1"/>
              <a:t>in</a:t>
            </a:r>
            <a:r>
              <a:rPr lang="uk-UA" sz="1500" dirty="0"/>
              <a:t> </a:t>
            </a:r>
            <a:r>
              <a:rPr lang="uk-UA" sz="1500" dirty="0" err="1"/>
              <a:t>the</a:t>
            </a:r>
            <a:r>
              <a:rPr lang="uk-UA" sz="1500" dirty="0"/>
              <a:t> </a:t>
            </a:r>
            <a:r>
              <a:rPr lang="uk-UA" sz="1500" dirty="0" err="1"/>
              <a:t>fog</a:t>
            </a:r>
            <a:r>
              <a:rPr lang="uk-UA" sz="1500" dirty="0"/>
              <a:t> </a:t>
            </a:r>
            <a:r>
              <a:rPr lang="uk-UA" sz="1500" dirty="0" err="1"/>
              <a:t>layer</a:t>
            </a:r>
            <a:r>
              <a:rPr lang="uk-UA" sz="1500" dirty="0"/>
              <a:t> (</a:t>
            </a:r>
            <a:r>
              <a:rPr lang="uk-UA" sz="1500" dirty="0" err="1"/>
              <a:t>Fig</a:t>
            </a:r>
            <a:r>
              <a:rPr lang="uk-UA" sz="1500" dirty="0"/>
              <a:t>. 2), </a:t>
            </a:r>
            <a:r>
              <a:rPr lang="uk-UA" sz="1500" dirty="0" err="1"/>
              <a:t>is</a:t>
            </a:r>
            <a:r>
              <a:rPr lang="uk-UA" sz="1500" dirty="0"/>
              <a:t> </a:t>
            </a:r>
            <a:r>
              <a:rPr lang="uk-UA" sz="1500" dirty="0" err="1"/>
              <a:t>composed</a:t>
            </a:r>
            <a:r>
              <a:rPr lang="uk-UA" sz="1500" dirty="0"/>
              <a:t> </a:t>
            </a:r>
            <a:r>
              <a:rPr lang="uk-UA" sz="1500" dirty="0" err="1"/>
              <a:t>of</a:t>
            </a:r>
            <a:r>
              <a:rPr lang="uk-UA" sz="1500" dirty="0"/>
              <a:t> </a:t>
            </a:r>
            <a:r>
              <a:rPr lang="uk-UA" sz="1500" dirty="0" err="1"/>
              <a:t>four</a:t>
            </a:r>
            <a:r>
              <a:rPr lang="uk-UA" sz="1500" dirty="0"/>
              <a:t> </a:t>
            </a:r>
            <a:r>
              <a:rPr lang="uk-UA" sz="1500" dirty="0" err="1"/>
              <a:t>horizontal</a:t>
            </a:r>
            <a:r>
              <a:rPr lang="uk-UA" sz="1500" dirty="0"/>
              <a:t> </a:t>
            </a:r>
            <a:r>
              <a:rPr lang="uk-UA" sz="1500" dirty="0" err="1"/>
              <a:t>sub-layers</a:t>
            </a:r>
            <a:r>
              <a:rPr lang="uk-UA" sz="1500" dirty="0"/>
              <a:t> </a:t>
            </a:r>
            <a:r>
              <a:rPr lang="uk-UA" sz="1500" dirty="0" err="1"/>
              <a:t>for</a:t>
            </a:r>
            <a:r>
              <a:rPr lang="uk-UA" sz="1500" dirty="0"/>
              <a:t> </a:t>
            </a:r>
            <a:r>
              <a:rPr lang="uk-UA" sz="1500" dirty="0" err="1"/>
              <a:t>the</a:t>
            </a:r>
            <a:r>
              <a:rPr lang="uk-UA" sz="1500" dirty="0"/>
              <a:t> </a:t>
            </a:r>
            <a:r>
              <a:rPr lang="uk-UA" sz="1500" dirty="0" err="1"/>
              <a:t>business</a:t>
            </a:r>
            <a:r>
              <a:rPr lang="uk-UA" sz="1500" dirty="0"/>
              <a:t> </a:t>
            </a:r>
            <a:r>
              <a:rPr lang="uk-UA" sz="1500" dirty="0" err="1"/>
              <a:t>logic</a:t>
            </a:r>
            <a:r>
              <a:rPr lang="uk-UA" sz="1500" dirty="0"/>
              <a:t> </a:t>
            </a:r>
            <a:r>
              <a:rPr lang="uk-UA" sz="1500" dirty="0" err="1"/>
              <a:t>definition</a:t>
            </a:r>
            <a:r>
              <a:rPr lang="uk-UA" sz="1500" dirty="0"/>
              <a:t>, </a:t>
            </a:r>
            <a:r>
              <a:rPr lang="uk-UA" sz="1500" dirty="0" err="1"/>
              <a:t>and</a:t>
            </a:r>
            <a:r>
              <a:rPr lang="uk-UA" sz="1500" dirty="0"/>
              <a:t> </a:t>
            </a:r>
            <a:r>
              <a:rPr lang="uk-UA" sz="1500" dirty="0" err="1"/>
              <a:t>two</a:t>
            </a:r>
            <a:r>
              <a:rPr lang="uk-UA" sz="1500" dirty="0"/>
              <a:t> </a:t>
            </a:r>
            <a:r>
              <a:rPr lang="uk-UA" sz="1500" dirty="0" err="1"/>
              <a:t>vertical</a:t>
            </a:r>
            <a:r>
              <a:rPr lang="uk-UA" sz="1500" dirty="0"/>
              <a:t> </a:t>
            </a:r>
            <a:r>
              <a:rPr lang="uk-UA" sz="1500" dirty="0" err="1"/>
              <a:t>sub-layers</a:t>
            </a:r>
            <a:r>
              <a:rPr lang="uk-UA" sz="1500" dirty="0"/>
              <a:t> </a:t>
            </a:r>
            <a:r>
              <a:rPr lang="uk-UA" sz="1500" dirty="0" err="1"/>
              <a:t>for</a:t>
            </a:r>
            <a:r>
              <a:rPr lang="uk-UA" sz="1500" dirty="0"/>
              <a:t> </a:t>
            </a:r>
            <a:r>
              <a:rPr lang="uk-UA" sz="1500" dirty="0" err="1"/>
              <a:t>security</a:t>
            </a:r>
            <a:r>
              <a:rPr lang="uk-UA" sz="1500" dirty="0"/>
              <a:t> </a:t>
            </a:r>
            <a:r>
              <a:rPr lang="uk-UA" sz="1500" dirty="0" err="1"/>
              <a:t>and</a:t>
            </a:r>
            <a:r>
              <a:rPr lang="uk-UA" sz="1500" dirty="0"/>
              <a:t> </a:t>
            </a:r>
            <a:r>
              <a:rPr lang="uk-UA" sz="1500" dirty="0" err="1"/>
              <a:t>management</a:t>
            </a:r>
            <a:r>
              <a:rPr lang="uk-UA" sz="1500" dirty="0"/>
              <a:t> </a:t>
            </a:r>
            <a:r>
              <a:rPr lang="uk-UA" sz="1500" dirty="0" err="1"/>
              <a:t>functionalities</a:t>
            </a:r>
            <a:r>
              <a:rPr lang="uk-UA" sz="1500" dirty="0"/>
              <a:t>.</a:t>
            </a:r>
          </a:p>
        </p:txBody>
      </p:sp>
    </p:spTree>
    <p:extLst>
      <p:ext uri="{BB962C8B-B14F-4D97-AF65-F5344CB8AC3E}">
        <p14:creationId xmlns:p14="http://schemas.microsoft.com/office/powerpoint/2010/main" val="335548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3AD17FB-A18D-49C2-B851-D1EF1DA8F722}" type="slidenum">
              <a:rPr lang="ru-RU" altLang="en-US" sz="3600" smtClean="0">
                <a:solidFill>
                  <a:srgbClr val="1818FF"/>
                </a:solidFill>
                <a:latin typeface="Arial Black" panose="020B0A04020102020204" pitchFamily="34" charset="0"/>
              </a:rPr>
              <a:pPr>
                <a:spcBef>
                  <a:spcPct val="0"/>
                </a:spcBef>
                <a:buClrTx/>
                <a:buSzTx/>
                <a:buFontTx/>
                <a:buNone/>
              </a:pPr>
              <a:t>2</a:t>
            </a:fld>
            <a:endParaRPr lang="ru-RU" altLang="en-US" sz="3600">
              <a:solidFill>
                <a:srgbClr val="1818FF"/>
              </a:solidFill>
              <a:latin typeface="Arial Black" panose="020B0A04020102020204" pitchFamily="34" charset="0"/>
            </a:endParaRPr>
          </a:p>
        </p:txBody>
      </p:sp>
      <p:pic>
        <p:nvPicPr>
          <p:cNvPr id="6147"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6149" name="TextBox 9"/>
          <p:cNvSpPr txBox="1">
            <a:spLocks noChangeArrowheads="1"/>
          </p:cNvSpPr>
          <p:nvPr/>
        </p:nvSpPr>
        <p:spPr bwMode="auto">
          <a:xfrm>
            <a:off x="468313" y="549275"/>
            <a:ext cx="813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en-US" sz="2800" b="1"/>
              <a:t>Джерела інформації </a:t>
            </a:r>
            <a:endParaRPr lang="en-US" altLang="en-US" sz="2800" b="1"/>
          </a:p>
        </p:txBody>
      </p:sp>
      <p:sp>
        <p:nvSpPr>
          <p:cNvPr id="6150" name="TextBox 1"/>
          <p:cNvSpPr txBox="1">
            <a:spLocks noChangeArrowheads="1"/>
          </p:cNvSpPr>
          <p:nvPr/>
        </p:nvSpPr>
        <p:spPr bwMode="auto">
          <a:xfrm>
            <a:off x="468313" y="1773238"/>
            <a:ext cx="84248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AutoNum type="arabicPeriod"/>
            </a:pPr>
            <a:r>
              <a:rPr lang="en-US" altLang="en-US" sz="2400" dirty="0"/>
              <a:t>IEEE Communications Magazine, </a:t>
            </a:r>
            <a:r>
              <a:rPr lang="en-US" altLang="en-US" sz="2400" b="1" dirty="0"/>
              <a:t>December</a:t>
            </a:r>
            <a:r>
              <a:rPr lang="en-US" altLang="en-US" sz="2400" dirty="0"/>
              <a:t> </a:t>
            </a:r>
            <a:r>
              <a:rPr lang="en-US" altLang="en-US" sz="2400" b="1" dirty="0"/>
              <a:t>2019</a:t>
            </a:r>
            <a:r>
              <a:rPr lang="en-US" altLang="en-US" sz="2400" dirty="0"/>
              <a:t>, Vol. 57, No 12. – 106 p.</a:t>
            </a:r>
          </a:p>
          <a:p>
            <a:pPr>
              <a:buFont typeface="Arial" panose="020B0604020202020204" pitchFamily="34" charset="0"/>
              <a:buAutoNum type="arabicPeriod"/>
            </a:pPr>
            <a:r>
              <a:rPr lang="en-US" altLang="en-US" sz="2400" dirty="0"/>
              <a:t>IEEE Communications Magazine, </a:t>
            </a:r>
            <a:r>
              <a:rPr lang="en-US" altLang="en-US" sz="2400" b="1" dirty="0"/>
              <a:t>November 2019</a:t>
            </a:r>
            <a:r>
              <a:rPr lang="en-US" altLang="en-US" sz="2400" dirty="0"/>
              <a:t>, Vol. 57, No 11. – 130 p.</a:t>
            </a:r>
          </a:p>
          <a:p>
            <a:pPr>
              <a:buFont typeface="Arial" panose="020B0604020202020204" pitchFamily="34" charset="0"/>
              <a:buAutoNum type="arabicPeriod"/>
            </a:pPr>
            <a:r>
              <a:rPr lang="en-US" altLang="en-US" sz="2400" dirty="0"/>
              <a:t>IEEE Wireless Communications Magazine, </a:t>
            </a:r>
            <a:r>
              <a:rPr lang="en-US" altLang="en-US" sz="2400" b="1" dirty="0"/>
              <a:t>December 2019</a:t>
            </a:r>
            <a:r>
              <a:rPr lang="en-US" altLang="en-US" sz="2400" dirty="0"/>
              <a:t>, Vol. 26, No 6. – 188 p</a:t>
            </a:r>
          </a:p>
          <a:p>
            <a:pPr>
              <a:buFont typeface="Arial" panose="020B0604020202020204" pitchFamily="34" charset="0"/>
              <a:buAutoNum type="arabicPeriod"/>
            </a:pPr>
            <a:r>
              <a:rPr lang="en-US" altLang="en-US" sz="2400" dirty="0"/>
              <a:t>IEEE Internet of Things Magazine, </a:t>
            </a:r>
            <a:r>
              <a:rPr lang="nl-NL" sz="2400" b="1" dirty="0"/>
              <a:t>September 2019</a:t>
            </a:r>
            <a:r>
              <a:rPr lang="nl-NL" sz="2400" dirty="0"/>
              <a:t>, Vol. 2, No. </a:t>
            </a:r>
            <a:r>
              <a:rPr lang="en-US" sz="2400" dirty="0"/>
              <a:t>3 </a:t>
            </a:r>
            <a:r>
              <a:rPr lang="en-US" altLang="en-US" sz="2400" dirty="0"/>
              <a:t>– 56 p</a:t>
            </a:r>
          </a:p>
          <a:p>
            <a:pPr marL="0" indent="0"/>
            <a:endParaRPr lang="en-US" altLang="en-US" sz="2400" dirty="0"/>
          </a:p>
          <a:p>
            <a:pPr>
              <a:buFont typeface="Arial" panose="020B0604020202020204" pitchFamily="34" charset="0"/>
              <a:buAutoNum type="arabicPeriod"/>
            </a:pPr>
            <a:endParaRPr lang="en-US" altLang="en-US" sz="2400" dirty="0"/>
          </a:p>
          <a:p>
            <a:pPr>
              <a:buFont typeface="Arial" panose="020B0604020202020204" pitchFamily="34" charset="0"/>
              <a:buAutoNum type="arabicPeriod"/>
            </a:pPr>
            <a:endParaRPr lang="ru-RU"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43013" name="TextBox 9"/>
          <p:cNvSpPr txBox="1">
            <a:spLocks noChangeArrowheads="1"/>
          </p:cNvSpPr>
          <p:nvPr/>
        </p:nvSpPr>
        <p:spPr bwMode="auto">
          <a:xfrm>
            <a:off x="534794" y="406390"/>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6. Fog Computing Architectures:</a:t>
            </a:r>
          </a:p>
          <a:p>
            <a:pPr algn="ctr" eaLnBrk="1" hangingPunct="1">
              <a:spcBef>
                <a:spcPct val="0"/>
              </a:spcBef>
              <a:buClrTx/>
              <a:buSzTx/>
              <a:buFontTx/>
              <a:buNone/>
            </a:pPr>
            <a:r>
              <a:rPr lang="en-US" altLang="en-US" sz="2800" dirty="0"/>
              <a:t>A Reference for Practitioners (3/3)</a:t>
            </a:r>
          </a:p>
        </p:txBody>
      </p:sp>
      <p:sp>
        <p:nvSpPr>
          <p:cNvPr id="43010"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ED1163A-E143-408A-BE64-5B3A0B6F7177}" type="slidenum">
              <a:rPr lang="ru-RU" altLang="en-US" sz="3600" smtClean="0">
                <a:solidFill>
                  <a:srgbClr val="1818FF"/>
                </a:solidFill>
                <a:latin typeface="Arial Black" panose="020B0A04020102020204" pitchFamily="34" charset="0"/>
              </a:rPr>
              <a:pPr>
                <a:spcBef>
                  <a:spcPct val="0"/>
                </a:spcBef>
                <a:buClrTx/>
                <a:buSzTx/>
                <a:buFontTx/>
                <a:buNone/>
              </a:pPr>
              <a:t>20</a:t>
            </a:fld>
            <a:endParaRPr lang="ru-RU" altLang="en-US" sz="3600" dirty="0">
              <a:solidFill>
                <a:srgbClr val="1818FF"/>
              </a:solidFill>
              <a:latin typeface="Arial Black" panose="020B0A04020102020204" pitchFamily="34" charset="0"/>
            </a:endParaRPr>
          </a:p>
        </p:txBody>
      </p:sp>
      <p:pic>
        <p:nvPicPr>
          <p:cNvPr id="6" name="Рисунок 5">
            <a:extLst>
              <a:ext uri="{FF2B5EF4-FFF2-40B4-BE49-F238E27FC236}">
                <a16:creationId xmlns:a16="http://schemas.microsoft.com/office/drawing/2014/main" id="{C38DFE0B-7F8D-4751-96C3-53427AC24EF1}"/>
              </a:ext>
            </a:extLst>
          </p:cNvPr>
          <p:cNvPicPr>
            <a:picLocks noChangeAspect="1"/>
          </p:cNvPicPr>
          <p:nvPr/>
        </p:nvPicPr>
        <p:blipFill>
          <a:blip r:embed="rId4"/>
          <a:stretch>
            <a:fillRect/>
          </a:stretch>
        </p:blipFill>
        <p:spPr>
          <a:xfrm>
            <a:off x="1770616" y="1303780"/>
            <a:ext cx="6235858" cy="2878452"/>
          </a:xfrm>
          <a:prstGeom prst="rect">
            <a:avLst/>
          </a:prstGeom>
        </p:spPr>
      </p:pic>
      <p:pic>
        <p:nvPicPr>
          <p:cNvPr id="7" name="Рисунок 6">
            <a:extLst>
              <a:ext uri="{FF2B5EF4-FFF2-40B4-BE49-F238E27FC236}">
                <a16:creationId xmlns:a16="http://schemas.microsoft.com/office/drawing/2014/main" id="{9EB8FED6-8CE3-42AA-8890-28F730FA4FBB}"/>
              </a:ext>
            </a:extLst>
          </p:cNvPr>
          <p:cNvPicPr>
            <a:picLocks noChangeAspect="1"/>
          </p:cNvPicPr>
          <p:nvPr/>
        </p:nvPicPr>
        <p:blipFill>
          <a:blip r:embed="rId5"/>
          <a:stretch>
            <a:fillRect/>
          </a:stretch>
        </p:blipFill>
        <p:spPr>
          <a:xfrm>
            <a:off x="1691680" y="4114994"/>
            <a:ext cx="6393731" cy="2193731"/>
          </a:xfrm>
          <a:prstGeom prst="rect">
            <a:avLst/>
          </a:prstGeom>
        </p:spPr>
      </p:pic>
    </p:spTree>
    <p:extLst>
      <p:ext uri="{BB962C8B-B14F-4D97-AF65-F5344CB8AC3E}">
        <p14:creationId xmlns:p14="http://schemas.microsoft.com/office/powerpoint/2010/main" val="70505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7AC621-D2D9-4673-BCB5-B455330B6B7D}"/>
              </a:ext>
            </a:extLst>
          </p:cNvPr>
          <p:cNvSpPr>
            <a:spLocks noGrp="1"/>
          </p:cNvSpPr>
          <p:nvPr>
            <p:ph type="title"/>
          </p:nvPr>
        </p:nvSpPr>
        <p:spPr/>
        <p:txBody>
          <a:bodyPr/>
          <a:lstStyle/>
          <a:p>
            <a:pPr lvl="0" algn="ctr" eaLnBrk="1" hangingPunct="1"/>
            <a:r>
              <a:rPr lang="en-US" altLang="en-US" sz="2800" kern="1200" dirty="0">
                <a:solidFill>
                  <a:srgbClr val="000000"/>
                </a:solidFill>
                <a:latin typeface="Arial" panose="020B0604020202020204" pitchFamily="34" charset="0"/>
                <a:ea typeface="+mn-ea"/>
                <a:cs typeface="Arial" panose="020B0604020202020204" pitchFamily="34" charset="0"/>
              </a:rPr>
              <a:t>7. Future Communications and</a:t>
            </a:r>
            <a:br>
              <a:rPr lang="en-US" altLang="en-US" sz="2800" kern="1200" dirty="0">
                <a:solidFill>
                  <a:srgbClr val="000000"/>
                </a:solidFill>
                <a:latin typeface="Arial" panose="020B0604020202020204" pitchFamily="34" charset="0"/>
                <a:ea typeface="+mn-ea"/>
                <a:cs typeface="Arial" panose="020B0604020202020204" pitchFamily="34" charset="0"/>
              </a:rPr>
            </a:br>
            <a:r>
              <a:rPr lang="en-US" altLang="en-US" sz="2800" kern="1200" dirty="0">
                <a:solidFill>
                  <a:srgbClr val="000000"/>
                </a:solidFill>
                <a:latin typeface="Arial" panose="020B0604020202020204" pitchFamily="34" charset="0"/>
                <a:ea typeface="+mn-ea"/>
                <a:cs typeface="Arial" panose="020B0604020202020204" pitchFamily="34" charset="0"/>
              </a:rPr>
              <a:t>Energy Management in the Internet of Vehicles:</a:t>
            </a:r>
            <a:br>
              <a:rPr lang="en-US" altLang="en-US" sz="2800" kern="1200" dirty="0">
                <a:solidFill>
                  <a:srgbClr val="000000"/>
                </a:solidFill>
                <a:latin typeface="Arial" panose="020B0604020202020204" pitchFamily="34" charset="0"/>
                <a:ea typeface="+mn-ea"/>
                <a:cs typeface="Arial" panose="020B0604020202020204" pitchFamily="34" charset="0"/>
              </a:rPr>
            </a:br>
            <a:r>
              <a:rPr lang="en-US" altLang="en-US" sz="2800" kern="1200" dirty="0">
                <a:solidFill>
                  <a:srgbClr val="000000"/>
                </a:solidFill>
                <a:latin typeface="Arial" panose="020B0604020202020204" pitchFamily="34" charset="0"/>
                <a:ea typeface="+mn-ea"/>
                <a:cs typeface="Arial" panose="020B0604020202020204" pitchFamily="34" charset="0"/>
              </a:rPr>
              <a:t>Toward Intelligent Energy-Harvesting(1/2)</a:t>
            </a:r>
            <a:endParaRPr lang="uk-UA" dirty="0"/>
          </a:p>
        </p:txBody>
      </p:sp>
      <p:pic>
        <p:nvPicPr>
          <p:cNvPr id="5" name="Рисунок 4">
            <a:extLst>
              <a:ext uri="{FF2B5EF4-FFF2-40B4-BE49-F238E27FC236}">
                <a16:creationId xmlns:a16="http://schemas.microsoft.com/office/drawing/2014/main" id="{F9A0FA7E-680A-4500-AE82-38C0EC47E93C}"/>
              </a:ext>
            </a:extLst>
          </p:cNvPr>
          <p:cNvPicPr>
            <a:picLocks noChangeAspect="1"/>
          </p:cNvPicPr>
          <p:nvPr/>
        </p:nvPicPr>
        <p:blipFill>
          <a:blip r:embed="rId2"/>
          <a:stretch>
            <a:fillRect/>
          </a:stretch>
        </p:blipFill>
        <p:spPr>
          <a:xfrm>
            <a:off x="899592" y="1828800"/>
            <a:ext cx="5163400" cy="4419600"/>
          </a:xfrm>
          <a:prstGeom prst="rect">
            <a:avLst/>
          </a:prstGeom>
        </p:spPr>
      </p:pic>
      <p:sp>
        <p:nvSpPr>
          <p:cNvPr id="6" name="Номер слайда 5">
            <a:extLst>
              <a:ext uri="{FF2B5EF4-FFF2-40B4-BE49-F238E27FC236}">
                <a16:creationId xmlns:a16="http://schemas.microsoft.com/office/drawing/2014/main" id="{3BF7D97F-8934-4E74-9C2F-07556085971A}"/>
              </a:ext>
            </a:extLst>
          </p:cNvPr>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ED1163A-E143-408A-BE64-5B3A0B6F7177}" type="slidenum">
              <a:rPr lang="ru-RU" altLang="en-US" sz="3600" smtClean="0">
                <a:solidFill>
                  <a:srgbClr val="1818FF"/>
                </a:solidFill>
                <a:latin typeface="Arial Black" panose="020B0A04020102020204" pitchFamily="34" charset="0"/>
              </a:rPr>
              <a:pPr>
                <a:spcBef>
                  <a:spcPct val="0"/>
                </a:spcBef>
                <a:buClrTx/>
                <a:buSzTx/>
                <a:buFontTx/>
                <a:buNone/>
              </a:pPr>
              <a:t>21</a:t>
            </a:fld>
            <a:endParaRPr lang="ru-RU" altLang="en-US" sz="3600" dirty="0">
              <a:solidFill>
                <a:srgbClr val="1818FF"/>
              </a:solidFill>
              <a:latin typeface="Arial Black" panose="020B0A04020102020204" pitchFamily="34" charset="0"/>
            </a:endParaRPr>
          </a:p>
        </p:txBody>
      </p:sp>
      <p:sp>
        <p:nvSpPr>
          <p:cNvPr id="7" name="Прямоугольник 6">
            <a:extLst>
              <a:ext uri="{FF2B5EF4-FFF2-40B4-BE49-F238E27FC236}">
                <a16:creationId xmlns:a16="http://schemas.microsoft.com/office/drawing/2014/main" id="{3F6211EC-9EE6-4F86-B0D3-C9D1A5531D43}"/>
              </a:ext>
            </a:extLst>
          </p:cNvPr>
          <p:cNvSpPr/>
          <p:nvPr/>
        </p:nvSpPr>
        <p:spPr>
          <a:xfrm>
            <a:off x="5970740" y="1986440"/>
            <a:ext cx="2808312" cy="1477328"/>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As shown in Fig. 1, </a:t>
            </a:r>
            <a:r>
              <a:rPr lang="en-US" b="1" dirty="0">
                <a:latin typeface="Calibri" panose="020F0502020204030204" pitchFamily="34" charset="0"/>
                <a:ea typeface="Calibri" panose="020F0502020204030204" pitchFamily="34" charset="0"/>
                <a:cs typeface="Times New Roman" panose="02020603050405020304" pitchFamily="18" charset="0"/>
              </a:rPr>
              <a:t>solar panels</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wind turbines </a:t>
            </a:r>
            <a:r>
              <a:rPr lang="en-US" dirty="0">
                <a:latin typeface="Calibri" panose="020F0502020204030204" pitchFamily="34" charset="0"/>
                <a:ea typeface="Calibri" panose="020F0502020204030204" pitchFamily="34" charset="0"/>
                <a:cs typeface="Times New Roman" panose="02020603050405020304" pitchFamily="18" charset="0"/>
              </a:rPr>
              <a:t>are two major renewable energy sources to generate energy for smart grid. </a:t>
            </a:r>
            <a:endParaRPr lang="uk-UA" dirty="0"/>
          </a:p>
        </p:txBody>
      </p:sp>
    </p:spTree>
    <p:extLst>
      <p:ext uri="{BB962C8B-B14F-4D97-AF65-F5344CB8AC3E}">
        <p14:creationId xmlns:p14="http://schemas.microsoft.com/office/powerpoint/2010/main" val="75028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7AC621-D2D9-4673-BCB5-B455330B6B7D}"/>
              </a:ext>
            </a:extLst>
          </p:cNvPr>
          <p:cNvSpPr>
            <a:spLocks noGrp="1"/>
          </p:cNvSpPr>
          <p:nvPr>
            <p:ph type="title"/>
          </p:nvPr>
        </p:nvSpPr>
        <p:spPr/>
        <p:txBody>
          <a:bodyPr/>
          <a:lstStyle/>
          <a:p>
            <a:pPr lvl="0" algn="ctr" eaLnBrk="1" hangingPunct="1"/>
            <a:r>
              <a:rPr lang="en-US" altLang="en-US" sz="2800" kern="1200" dirty="0">
                <a:solidFill>
                  <a:srgbClr val="000000"/>
                </a:solidFill>
                <a:latin typeface="Arial" panose="020B0604020202020204" pitchFamily="34" charset="0"/>
                <a:ea typeface="+mn-ea"/>
                <a:cs typeface="Arial" panose="020B0604020202020204" pitchFamily="34" charset="0"/>
              </a:rPr>
              <a:t>7. Future Communications and</a:t>
            </a:r>
            <a:br>
              <a:rPr lang="en-US" altLang="en-US" sz="2800" kern="1200" dirty="0">
                <a:solidFill>
                  <a:srgbClr val="000000"/>
                </a:solidFill>
                <a:latin typeface="Arial" panose="020B0604020202020204" pitchFamily="34" charset="0"/>
                <a:ea typeface="+mn-ea"/>
                <a:cs typeface="Arial" panose="020B0604020202020204" pitchFamily="34" charset="0"/>
              </a:rPr>
            </a:br>
            <a:r>
              <a:rPr lang="en-US" altLang="en-US" sz="2800" kern="1200" dirty="0">
                <a:solidFill>
                  <a:srgbClr val="000000"/>
                </a:solidFill>
                <a:latin typeface="Arial" panose="020B0604020202020204" pitchFamily="34" charset="0"/>
                <a:ea typeface="+mn-ea"/>
                <a:cs typeface="Arial" panose="020B0604020202020204" pitchFamily="34" charset="0"/>
              </a:rPr>
              <a:t>Energy Management in the Internet of Vehicles:</a:t>
            </a:r>
            <a:br>
              <a:rPr lang="en-US" altLang="en-US" sz="2800" kern="1200" dirty="0">
                <a:solidFill>
                  <a:srgbClr val="000000"/>
                </a:solidFill>
                <a:latin typeface="Arial" panose="020B0604020202020204" pitchFamily="34" charset="0"/>
                <a:ea typeface="+mn-ea"/>
                <a:cs typeface="Arial" panose="020B0604020202020204" pitchFamily="34" charset="0"/>
              </a:rPr>
            </a:br>
            <a:r>
              <a:rPr lang="en-US" altLang="en-US" sz="2800" kern="1200" dirty="0">
                <a:solidFill>
                  <a:srgbClr val="000000"/>
                </a:solidFill>
                <a:latin typeface="Arial" panose="020B0604020202020204" pitchFamily="34" charset="0"/>
                <a:ea typeface="+mn-ea"/>
                <a:cs typeface="Arial" panose="020B0604020202020204" pitchFamily="34" charset="0"/>
              </a:rPr>
              <a:t>Toward Intelligent Energy-Harvesting(2/2)</a:t>
            </a:r>
            <a:endParaRPr lang="uk-UA" dirty="0"/>
          </a:p>
        </p:txBody>
      </p:sp>
      <p:sp>
        <p:nvSpPr>
          <p:cNvPr id="6" name="Номер слайда 5">
            <a:extLst>
              <a:ext uri="{FF2B5EF4-FFF2-40B4-BE49-F238E27FC236}">
                <a16:creationId xmlns:a16="http://schemas.microsoft.com/office/drawing/2014/main" id="{3BF7D97F-8934-4E74-9C2F-07556085971A}"/>
              </a:ext>
            </a:extLst>
          </p:cNvPr>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3600" dirty="0">
                <a:solidFill>
                  <a:srgbClr val="1818FF"/>
                </a:solidFill>
                <a:latin typeface="Arial Black" panose="020B0A04020102020204" pitchFamily="34" charset="0"/>
              </a:rPr>
              <a:t>24</a:t>
            </a:r>
            <a:endParaRPr lang="ru-RU" altLang="en-US" sz="3600" dirty="0">
              <a:solidFill>
                <a:srgbClr val="1818FF"/>
              </a:solidFill>
              <a:latin typeface="Arial Black" panose="020B0A04020102020204" pitchFamily="34" charset="0"/>
            </a:endParaRPr>
          </a:p>
        </p:txBody>
      </p:sp>
      <p:pic>
        <p:nvPicPr>
          <p:cNvPr id="3" name="Рисунок 2">
            <a:extLst>
              <a:ext uri="{FF2B5EF4-FFF2-40B4-BE49-F238E27FC236}">
                <a16:creationId xmlns:a16="http://schemas.microsoft.com/office/drawing/2014/main" id="{77C686B0-4F48-4E39-90E4-D215C050B5B2}"/>
              </a:ext>
            </a:extLst>
          </p:cNvPr>
          <p:cNvPicPr>
            <a:picLocks noChangeAspect="1"/>
          </p:cNvPicPr>
          <p:nvPr/>
        </p:nvPicPr>
        <p:blipFill>
          <a:blip r:embed="rId2"/>
          <a:stretch>
            <a:fillRect/>
          </a:stretch>
        </p:blipFill>
        <p:spPr>
          <a:xfrm>
            <a:off x="560099" y="2245600"/>
            <a:ext cx="8023801" cy="2366800"/>
          </a:xfrm>
          <a:prstGeom prst="rect">
            <a:avLst/>
          </a:prstGeom>
        </p:spPr>
      </p:pic>
      <p:sp>
        <p:nvSpPr>
          <p:cNvPr id="4" name="Прямоугольник 3">
            <a:extLst>
              <a:ext uri="{FF2B5EF4-FFF2-40B4-BE49-F238E27FC236}">
                <a16:creationId xmlns:a16="http://schemas.microsoft.com/office/drawing/2014/main" id="{7DA787C5-A503-4E75-A71D-4200409644DD}"/>
              </a:ext>
            </a:extLst>
          </p:cNvPr>
          <p:cNvSpPr/>
          <p:nvPr/>
        </p:nvSpPr>
        <p:spPr>
          <a:xfrm>
            <a:off x="683568" y="4725144"/>
            <a:ext cx="7900332" cy="2031325"/>
          </a:xfrm>
          <a:prstGeom prst="rect">
            <a:avLst/>
          </a:prstGeom>
        </p:spPr>
        <p:txBody>
          <a:bodyPr wrap="square">
            <a:spAutoFit/>
          </a:bodyPr>
          <a:lstStyle/>
          <a:p>
            <a:r>
              <a:rPr lang="uk-UA" b="1" dirty="0" err="1"/>
              <a:t>Stage</a:t>
            </a:r>
            <a:r>
              <a:rPr lang="uk-UA" b="1" dirty="0"/>
              <a:t> I</a:t>
            </a:r>
            <a:r>
              <a:rPr lang="uk-UA" dirty="0"/>
              <a:t> </a:t>
            </a:r>
            <a:r>
              <a:rPr lang="uk-UA" dirty="0" err="1"/>
              <a:t>illustrates</a:t>
            </a:r>
            <a:r>
              <a:rPr lang="uk-UA" dirty="0"/>
              <a:t> </a:t>
            </a:r>
            <a:r>
              <a:rPr lang="uk-UA" dirty="0" err="1"/>
              <a:t>the</a:t>
            </a:r>
            <a:r>
              <a:rPr lang="uk-UA" dirty="0"/>
              <a:t> </a:t>
            </a:r>
            <a:r>
              <a:rPr lang="uk-UA" dirty="0" err="1"/>
              <a:t>electric</a:t>
            </a:r>
            <a:r>
              <a:rPr lang="uk-UA" dirty="0"/>
              <a:t> </a:t>
            </a:r>
            <a:r>
              <a:rPr lang="uk-UA" dirty="0" err="1"/>
              <a:t>power</a:t>
            </a:r>
            <a:r>
              <a:rPr lang="uk-UA" dirty="0"/>
              <a:t> </a:t>
            </a:r>
            <a:r>
              <a:rPr lang="uk-UA" dirty="0" err="1"/>
              <a:t>of</a:t>
            </a:r>
            <a:r>
              <a:rPr lang="uk-UA" dirty="0"/>
              <a:t> </a:t>
            </a:r>
            <a:r>
              <a:rPr lang="uk-UA" dirty="0" err="1"/>
              <a:t>an</a:t>
            </a:r>
            <a:r>
              <a:rPr lang="uk-UA" dirty="0"/>
              <a:t> RSU </a:t>
            </a:r>
            <a:r>
              <a:rPr lang="uk-UA" dirty="0" err="1"/>
              <a:t>in</a:t>
            </a:r>
            <a:r>
              <a:rPr lang="uk-UA" dirty="0"/>
              <a:t> </a:t>
            </a:r>
            <a:r>
              <a:rPr lang="uk-UA" dirty="0" err="1"/>
              <a:t>high-level</a:t>
            </a:r>
            <a:r>
              <a:rPr lang="uk-UA" dirty="0"/>
              <a:t>, </a:t>
            </a:r>
            <a:r>
              <a:rPr lang="uk-UA" dirty="0" err="1"/>
              <a:t>and</a:t>
            </a:r>
            <a:r>
              <a:rPr lang="uk-UA" dirty="0"/>
              <a:t> </a:t>
            </a:r>
            <a:r>
              <a:rPr lang="uk-UA" dirty="0" err="1"/>
              <a:t>the</a:t>
            </a:r>
            <a:r>
              <a:rPr lang="uk-UA" dirty="0"/>
              <a:t> RSU </a:t>
            </a:r>
            <a:r>
              <a:rPr lang="uk-UA" dirty="0" err="1"/>
              <a:t>is</a:t>
            </a:r>
            <a:r>
              <a:rPr lang="uk-UA" dirty="0"/>
              <a:t> </a:t>
            </a:r>
            <a:r>
              <a:rPr lang="uk-UA" dirty="0" err="1"/>
              <a:t>the</a:t>
            </a:r>
            <a:r>
              <a:rPr lang="uk-UA" dirty="0"/>
              <a:t> </a:t>
            </a:r>
            <a:r>
              <a:rPr lang="uk-UA" dirty="0" err="1"/>
              <a:t>leader</a:t>
            </a:r>
            <a:r>
              <a:rPr lang="uk-UA" dirty="0"/>
              <a:t> </a:t>
            </a:r>
            <a:r>
              <a:rPr lang="uk-UA" dirty="0" err="1"/>
              <a:t>in</a:t>
            </a:r>
            <a:r>
              <a:rPr lang="uk-UA" dirty="0"/>
              <a:t> </a:t>
            </a:r>
            <a:r>
              <a:rPr lang="uk-UA" dirty="0" err="1"/>
              <a:t>the</a:t>
            </a:r>
            <a:r>
              <a:rPr lang="uk-UA" dirty="0"/>
              <a:t> </a:t>
            </a:r>
            <a:r>
              <a:rPr lang="uk-UA" dirty="0" err="1"/>
              <a:t>Stack-erberg</a:t>
            </a:r>
            <a:r>
              <a:rPr lang="uk-UA" dirty="0"/>
              <a:t> </a:t>
            </a:r>
            <a:r>
              <a:rPr lang="uk-UA" dirty="0" err="1"/>
              <a:t>game</a:t>
            </a:r>
            <a:r>
              <a:rPr lang="uk-UA" dirty="0"/>
              <a:t> </a:t>
            </a:r>
            <a:r>
              <a:rPr lang="uk-UA" dirty="0" err="1"/>
              <a:t>that</a:t>
            </a:r>
            <a:r>
              <a:rPr lang="uk-UA" dirty="0"/>
              <a:t> </a:t>
            </a:r>
            <a:r>
              <a:rPr lang="uk-UA" dirty="0" err="1"/>
              <a:t>off</a:t>
            </a:r>
            <a:r>
              <a:rPr lang="uk-UA" dirty="0"/>
              <a:t> </a:t>
            </a:r>
            <a:r>
              <a:rPr lang="uk-UA" dirty="0" err="1"/>
              <a:t>ers</a:t>
            </a:r>
            <a:r>
              <a:rPr lang="uk-UA" dirty="0"/>
              <a:t> a </a:t>
            </a:r>
            <a:r>
              <a:rPr lang="uk-UA" dirty="0" err="1"/>
              <a:t>price</a:t>
            </a:r>
            <a:r>
              <a:rPr lang="uk-UA" dirty="0"/>
              <a:t> </a:t>
            </a:r>
            <a:r>
              <a:rPr lang="uk-UA" dirty="0" err="1"/>
              <a:t>to</a:t>
            </a:r>
            <a:r>
              <a:rPr lang="uk-UA" dirty="0"/>
              <a:t> E</a:t>
            </a:r>
            <a:r>
              <a:rPr lang="en-US" dirty="0"/>
              <a:t>v</a:t>
            </a:r>
            <a:r>
              <a:rPr lang="uk-UA" dirty="0"/>
              <a:t>s</a:t>
            </a:r>
            <a:endParaRPr lang="en-US" dirty="0"/>
          </a:p>
          <a:p>
            <a:r>
              <a:rPr lang="en-US" b="1" dirty="0"/>
              <a:t>Stage II </a:t>
            </a:r>
            <a:r>
              <a:rPr lang="en-US" dirty="0"/>
              <a:t>shows the electric power of the RSU in0 mid-level, in which an EV plays the role of leader in the </a:t>
            </a:r>
            <a:r>
              <a:rPr lang="en-US" dirty="0" err="1"/>
              <a:t>Stackerberg</a:t>
            </a:r>
            <a:r>
              <a:rPr lang="en-US" dirty="0"/>
              <a:t> game and off </a:t>
            </a:r>
            <a:r>
              <a:rPr lang="en-US" dirty="0" err="1"/>
              <a:t>ers</a:t>
            </a:r>
            <a:r>
              <a:rPr lang="en-US" dirty="0"/>
              <a:t> a price to the RSU. </a:t>
            </a:r>
          </a:p>
          <a:p>
            <a:r>
              <a:rPr lang="en-US" b="1" dirty="0"/>
              <a:t>Stage III </a:t>
            </a:r>
            <a:r>
              <a:rPr lang="en-US" dirty="0"/>
              <a:t>is in a low-level situation, and the RSU merely serves EVs that can provide enough energy to process their requirements. </a:t>
            </a:r>
            <a:endParaRPr lang="uk-UA" dirty="0"/>
          </a:p>
        </p:txBody>
      </p:sp>
    </p:spTree>
    <p:extLst>
      <p:ext uri="{BB962C8B-B14F-4D97-AF65-F5344CB8AC3E}">
        <p14:creationId xmlns:p14="http://schemas.microsoft.com/office/powerpoint/2010/main" val="3314127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3600" dirty="0">
                <a:solidFill>
                  <a:srgbClr val="1818FF"/>
                </a:solidFill>
                <a:latin typeface="Arial Black" panose="020B0A04020102020204" pitchFamily="34" charset="0"/>
              </a:rPr>
              <a:t>25</a:t>
            </a:r>
            <a:endParaRPr lang="ru-RU" altLang="en-US" sz="3600" dirty="0">
              <a:solidFill>
                <a:srgbClr val="1818FF"/>
              </a:solidFill>
              <a:latin typeface="Arial Black" panose="020B0A04020102020204" pitchFamily="34" charset="0"/>
            </a:endParaRPr>
          </a:p>
        </p:txBody>
      </p:sp>
      <p:pic>
        <p:nvPicPr>
          <p:cNvPr id="55299"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55301" name="TextBox 9"/>
          <p:cNvSpPr txBox="1">
            <a:spLocks noChangeArrowheads="1"/>
          </p:cNvSpPr>
          <p:nvPr/>
        </p:nvSpPr>
        <p:spPr bwMode="auto">
          <a:xfrm>
            <a:off x="828675" y="1844824"/>
            <a:ext cx="81359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en-US" sz="8000" b="1" i="1" dirty="0" err="1"/>
              <a:t>Дякую</a:t>
            </a:r>
            <a:r>
              <a:rPr lang="ru-RU" altLang="en-US" sz="8000" b="1" i="1" dirty="0"/>
              <a:t> за </a:t>
            </a:r>
            <a:r>
              <a:rPr lang="ru-RU" altLang="en-US" sz="8000" b="1" i="1" dirty="0" err="1"/>
              <a:t>увагу</a:t>
            </a:r>
            <a:r>
              <a:rPr lang="ru-RU" altLang="en-US" sz="8000" b="1" i="1" dirty="0"/>
              <a:t>!</a:t>
            </a:r>
            <a:endParaRPr lang="en-US" altLang="en-US" sz="80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8E46914-A293-475C-BB19-00B1BD9150A3}" type="slidenum">
              <a:rPr lang="ru-RU" altLang="en-US" sz="3600" smtClean="0">
                <a:solidFill>
                  <a:srgbClr val="1818FF"/>
                </a:solidFill>
                <a:latin typeface="Arial Black" panose="020B0A04020102020204" pitchFamily="34" charset="0"/>
              </a:rPr>
              <a:pPr>
                <a:spcBef>
                  <a:spcPct val="0"/>
                </a:spcBef>
                <a:buClrTx/>
                <a:buSzTx/>
                <a:buFontTx/>
                <a:buNone/>
              </a:pPr>
              <a:t>3</a:t>
            </a:fld>
            <a:endParaRPr lang="ru-RU" altLang="en-US" sz="3600" dirty="0">
              <a:solidFill>
                <a:srgbClr val="1818FF"/>
              </a:solidFill>
              <a:latin typeface="Arial Black" panose="020B0A04020102020204" pitchFamily="34" charset="0"/>
            </a:endParaRPr>
          </a:p>
        </p:txBody>
      </p:sp>
      <p:pic>
        <p:nvPicPr>
          <p:cNvPr id="8195"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8197" name="TextBox 9"/>
          <p:cNvSpPr txBox="1">
            <a:spLocks noChangeArrowheads="1"/>
          </p:cNvSpPr>
          <p:nvPr/>
        </p:nvSpPr>
        <p:spPr bwMode="auto">
          <a:xfrm>
            <a:off x="468313" y="549275"/>
            <a:ext cx="813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en-US" sz="2800" b="1" dirty="0"/>
              <a:t>План</a:t>
            </a:r>
            <a:endParaRPr lang="en-US" altLang="en-US" sz="2800" b="1" dirty="0"/>
          </a:p>
        </p:txBody>
      </p:sp>
      <p:sp>
        <p:nvSpPr>
          <p:cNvPr id="2" name="Rectangle 1"/>
          <p:cNvSpPr/>
          <p:nvPr/>
        </p:nvSpPr>
        <p:spPr>
          <a:xfrm>
            <a:off x="674688" y="1460500"/>
            <a:ext cx="7723187" cy="5047792"/>
          </a:xfrm>
          <a:prstGeom prst="rect">
            <a:avLst/>
          </a:prstGeom>
        </p:spPr>
        <p:txBody>
          <a:bodyPr>
            <a:spAutoFit/>
          </a:bodyPr>
          <a:lstStyle/>
          <a:p>
            <a:pPr indent="-457200">
              <a:lnSpc>
                <a:spcPct val="120000"/>
              </a:lnSpc>
              <a:spcBef>
                <a:spcPts val="0"/>
              </a:spcBef>
              <a:spcAft>
                <a:spcPts val="0"/>
              </a:spcAft>
              <a:buFont typeface="+mj-lt"/>
              <a:buAutoNum type="arabicPeriod"/>
              <a:defRPr/>
            </a:pPr>
            <a:endParaRPr lang="en-US" dirty="0"/>
          </a:p>
          <a:p>
            <a:pPr indent="-457200">
              <a:lnSpc>
                <a:spcPct val="120000"/>
              </a:lnSpc>
              <a:spcBef>
                <a:spcPts val="0"/>
              </a:spcBef>
              <a:spcAft>
                <a:spcPts val="0"/>
              </a:spcAft>
              <a:buFont typeface="+mj-lt"/>
              <a:buAutoNum type="arabicPeriod"/>
              <a:defRPr/>
            </a:pPr>
            <a:r>
              <a:rPr lang="en-US" dirty="0" err="1"/>
              <a:t>Unikernel</a:t>
            </a:r>
            <a:r>
              <a:rPr lang="en-US" dirty="0"/>
              <a:t> Network Functions: A Journey Beyond the Containers</a:t>
            </a:r>
          </a:p>
          <a:p>
            <a:pPr indent="-457200">
              <a:lnSpc>
                <a:spcPct val="120000"/>
              </a:lnSpc>
              <a:spcBef>
                <a:spcPts val="0"/>
              </a:spcBef>
              <a:spcAft>
                <a:spcPts val="0"/>
              </a:spcAft>
              <a:buFont typeface="+mj-lt"/>
              <a:buAutoNum type="arabicPeriod"/>
              <a:defRPr/>
            </a:pPr>
            <a:r>
              <a:rPr lang="uk-UA" dirty="0" err="1"/>
              <a:t>Ten</a:t>
            </a:r>
            <a:r>
              <a:rPr lang="uk-UA" dirty="0"/>
              <a:t> </a:t>
            </a:r>
            <a:r>
              <a:rPr lang="uk-UA" dirty="0" err="1"/>
              <a:t>Trends</a:t>
            </a:r>
            <a:r>
              <a:rPr lang="uk-UA" dirty="0"/>
              <a:t> </a:t>
            </a:r>
            <a:r>
              <a:rPr lang="uk-UA" dirty="0" err="1"/>
              <a:t>in</a:t>
            </a:r>
            <a:r>
              <a:rPr lang="uk-UA" dirty="0"/>
              <a:t> </a:t>
            </a:r>
            <a:r>
              <a:rPr lang="uk-UA" dirty="0" err="1"/>
              <a:t>the</a:t>
            </a:r>
            <a:r>
              <a:rPr lang="uk-UA" dirty="0"/>
              <a:t> </a:t>
            </a:r>
            <a:r>
              <a:rPr lang="uk-UA" dirty="0" err="1"/>
              <a:t>Cellular</a:t>
            </a:r>
            <a:r>
              <a:rPr lang="uk-UA" dirty="0"/>
              <a:t> </a:t>
            </a:r>
            <a:r>
              <a:rPr lang="uk-UA" dirty="0" err="1"/>
              <a:t>Industry</a:t>
            </a:r>
            <a:r>
              <a:rPr lang="uk-UA" dirty="0"/>
              <a:t> </a:t>
            </a:r>
            <a:r>
              <a:rPr lang="uk-UA" dirty="0" err="1"/>
              <a:t>and</a:t>
            </a:r>
            <a:r>
              <a:rPr lang="uk-UA" dirty="0"/>
              <a:t> </a:t>
            </a:r>
            <a:r>
              <a:rPr lang="uk-UA" dirty="0" err="1"/>
              <a:t>an</a:t>
            </a:r>
            <a:r>
              <a:rPr lang="uk-UA" dirty="0"/>
              <a:t> Outlook </a:t>
            </a:r>
            <a:r>
              <a:rPr lang="uk-UA" dirty="0" err="1"/>
              <a:t>on</a:t>
            </a:r>
            <a:r>
              <a:rPr lang="uk-UA" dirty="0"/>
              <a:t> 6G</a:t>
            </a:r>
            <a:endParaRPr lang="en-US" dirty="0"/>
          </a:p>
          <a:p>
            <a:pPr indent="-457200">
              <a:lnSpc>
                <a:spcPct val="120000"/>
              </a:lnSpc>
              <a:spcBef>
                <a:spcPts val="0"/>
              </a:spcBef>
              <a:spcAft>
                <a:spcPts val="0"/>
              </a:spcAft>
              <a:buFont typeface="+mj-lt"/>
              <a:buAutoNum type="arabicPeriod"/>
              <a:defRPr/>
            </a:pPr>
            <a:r>
              <a:rPr lang="en-US" dirty="0"/>
              <a:t>The Essential Guide to Realizing 5G-Connected UAVs with Massive MIMO </a:t>
            </a:r>
          </a:p>
          <a:p>
            <a:pPr indent="-457200">
              <a:lnSpc>
                <a:spcPct val="120000"/>
              </a:lnSpc>
              <a:spcBef>
                <a:spcPts val="0"/>
              </a:spcBef>
              <a:spcAft>
                <a:spcPts val="0"/>
              </a:spcAft>
              <a:buFont typeface="+mj-lt"/>
              <a:buAutoNum type="arabicPeriod"/>
              <a:defRPr/>
            </a:pPr>
            <a:r>
              <a:rPr lang="en-US" dirty="0"/>
              <a:t>Ambulance-to-Traffic Light Controller Communications for Rescue Mission Enhancement: A Thailand Use Case</a:t>
            </a:r>
          </a:p>
          <a:p>
            <a:pPr indent="-457200">
              <a:lnSpc>
                <a:spcPct val="120000"/>
              </a:lnSpc>
              <a:spcBef>
                <a:spcPts val="0"/>
              </a:spcBef>
              <a:spcAft>
                <a:spcPts val="0"/>
              </a:spcAft>
              <a:buFont typeface="+mj-lt"/>
              <a:buAutoNum type="arabicPeriod"/>
              <a:defRPr/>
            </a:pPr>
            <a:r>
              <a:rPr lang="en-US" dirty="0" err="1"/>
              <a:t>SoarNet</a:t>
            </a:r>
            <a:endParaRPr lang="en-US" dirty="0"/>
          </a:p>
          <a:p>
            <a:pPr indent="-457200">
              <a:lnSpc>
                <a:spcPct val="120000"/>
              </a:lnSpc>
              <a:spcBef>
                <a:spcPts val="0"/>
              </a:spcBef>
              <a:spcAft>
                <a:spcPts val="0"/>
              </a:spcAft>
              <a:buFont typeface="+mj-lt"/>
              <a:buAutoNum type="arabicPeriod"/>
              <a:defRPr/>
            </a:pPr>
            <a:r>
              <a:rPr lang="en-US" dirty="0"/>
              <a:t>Fog Computing Architectures: A Reference for Practitioners </a:t>
            </a:r>
          </a:p>
          <a:p>
            <a:pPr indent="-457200">
              <a:lnSpc>
                <a:spcPct val="120000"/>
              </a:lnSpc>
              <a:spcBef>
                <a:spcPts val="0"/>
              </a:spcBef>
              <a:spcAft>
                <a:spcPts val="0"/>
              </a:spcAft>
              <a:buFont typeface="+mj-lt"/>
              <a:buAutoNum type="arabicPeriod"/>
              <a:defRPr/>
            </a:pPr>
            <a:r>
              <a:rPr lang="en-US" dirty="0"/>
              <a:t>Future Communications and Energy Management in the Internet of Vehicles: Toward Intelligent Energy-Harvesting</a:t>
            </a:r>
          </a:p>
          <a:p>
            <a:pPr indent="-457200">
              <a:lnSpc>
                <a:spcPct val="120000"/>
              </a:lnSpc>
              <a:spcBef>
                <a:spcPts val="0"/>
              </a:spcBef>
              <a:spcAft>
                <a:spcPts val="0"/>
              </a:spcAft>
              <a:buFont typeface="+mj-lt"/>
              <a:buAutoNum type="arabicPeriod"/>
              <a:defRPr/>
            </a:pPr>
            <a:endParaRPr lang="en-US" dirty="0"/>
          </a:p>
          <a:p>
            <a:pPr indent="-457200">
              <a:lnSpc>
                <a:spcPct val="120000"/>
              </a:lnSpc>
              <a:spcBef>
                <a:spcPts val="0"/>
              </a:spcBef>
              <a:spcAft>
                <a:spcPts val="0"/>
              </a:spcAft>
              <a:buFont typeface="+mj-lt"/>
              <a:buAutoNum type="arabicPeriod"/>
              <a:defRPr/>
            </a:pPr>
            <a:endParaRPr lang="en-US" dirty="0"/>
          </a:p>
          <a:p>
            <a:pPr indent="-457200">
              <a:lnSpc>
                <a:spcPct val="120000"/>
              </a:lnSpc>
              <a:spcBef>
                <a:spcPts val="0"/>
              </a:spcBef>
              <a:spcAft>
                <a:spcPts val="0"/>
              </a:spcAft>
              <a:buFont typeface="+mj-lt"/>
              <a:buAutoNum type="arabicPeriod"/>
              <a:defRPr/>
            </a:pPr>
            <a:endParaRPr lang="en-US" dirty="0"/>
          </a:p>
          <a:p>
            <a:pPr>
              <a:lnSpc>
                <a:spcPct val="120000"/>
              </a:lnSpc>
              <a:spcBef>
                <a:spcPts val="0"/>
              </a:spcBef>
              <a:spcAft>
                <a:spcPts val="0"/>
              </a:spcAft>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9DFD0F-17D9-4BAC-B974-4499ABB7067F}" type="slidenum">
              <a:rPr lang="ru-RU" altLang="en-US" sz="3600" smtClean="0">
                <a:solidFill>
                  <a:srgbClr val="1818FF"/>
                </a:solidFill>
                <a:latin typeface="Arial Black" panose="020B0A04020102020204" pitchFamily="34" charset="0"/>
              </a:rPr>
              <a:pPr>
                <a:spcBef>
                  <a:spcPct val="0"/>
                </a:spcBef>
                <a:buClrTx/>
                <a:buSzTx/>
                <a:buFontTx/>
                <a:buNone/>
              </a:pPr>
              <a:t>4</a:t>
            </a:fld>
            <a:endParaRPr lang="ru-RU" altLang="en-US" sz="3600">
              <a:solidFill>
                <a:srgbClr val="1818FF"/>
              </a:solidFill>
              <a:latin typeface="Arial Black" panose="020B0A04020102020204" pitchFamily="34" charset="0"/>
            </a:endParaRPr>
          </a:p>
        </p:txBody>
      </p:sp>
      <p:pic>
        <p:nvPicPr>
          <p:cNvPr id="12291"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2293"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1. </a:t>
            </a:r>
            <a:r>
              <a:rPr lang="en-US" sz="2800" dirty="0" err="1">
                <a:ea typeface="Calibri" panose="020F0502020204030204" pitchFamily="34" charset="0"/>
                <a:cs typeface="Times New Roman" panose="02020603050405020304" pitchFamily="18" charset="0"/>
              </a:rPr>
              <a:t>Unikernel</a:t>
            </a:r>
            <a:r>
              <a:rPr lang="en-US" sz="2800" dirty="0">
                <a:ea typeface="Calibri" panose="020F0502020204030204" pitchFamily="34" charset="0"/>
                <a:cs typeface="Times New Roman" panose="02020603050405020304" pitchFamily="18" charset="0"/>
              </a:rPr>
              <a:t> Network Functions: A Journey Beyond the Containers </a:t>
            </a:r>
            <a:r>
              <a:rPr lang="en-US" altLang="en-US" sz="2800" dirty="0"/>
              <a:t>(1/2)</a:t>
            </a:r>
            <a:endParaRPr lang="en-US" altLang="en-US" sz="2800" b="1" dirty="0"/>
          </a:p>
        </p:txBody>
      </p:sp>
      <p:pic>
        <p:nvPicPr>
          <p:cNvPr id="7" name="Рисунок 6">
            <a:extLst>
              <a:ext uri="{FF2B5EF4-FFF2-40B4-BE49-F238E27FC236}">
                <a16:creationId xmlns:a16="http://schemas.microsoft.com/office/drawing/2014/main" id="{4762D747-06C4-4710-A846-369DAB42A859}"/>
              </a:ext>
            </a:extLst>
          </p:cNvPr>
          <p:cNvPicPr>
            <a:picLocks noChangeAspect="1"/>
          </p:cNvPicPr>
          <p:nvPr/>
        </p:nvPicPr>
        <p:blipFill>
          <a:blip r:embed="rId4"/>
          <a:stretch>
            <a:fillRect/>
          </a:stretch>
        </p:blipFill>
        <p:spPr>
          <a:xfrm>
            <a:off x="2857541" y="1398721"/>
            <a:ext cx="3332083" cy="5460510"/>
          </a:xfrm>
          <a:prstGeom prst="rect">
            <a:avLst/>
          </a:prstGeom>
        </p:spPr>
      </p:pic>
      <p:pic>
        <p:nvPicPr>
          <p:cNvPr id="8" name="Рисунок 7">
            <a:extLst>
              <a:ext uri="{FF2B5EF4-FFF2-40B4-BE49-F238E27FC236}">
                <a16:creationId xmlns:a16="http://schemas.microsoft.com/office/drawing/2014/main" id="{8F100E8F-69C9-4D11-9414-B5D9A2F747A6}"/>
              </a:ext>
            </a:extLst>
          </p:cNvPr>
          <p:cNvPicPr>
            <a:picLocks noChangeAspect="1"/>
          </p:cNvPicPr>
          <p:nvPr/>
        </p:nvPicPr>
        <p:blipFill>
          <a:blip r:embed="rId5"/>
          <a:stretch>
            <a:fillRect/>
          </a:stretch>
        </p:blipFill>
        <p:spPr>
          <a:xfrm>
            <a:off x="5941217" y="1471805"/>
            <a:ext cx="3199200" cy="4015801"/>
          </a:xfrm>
          <a:prstGeom prst="rect">
            <a:avLst/>
          </a:prstGeom>
        </p:spPr>
      </p:pic>
      <p:sp>
        <p:nvSpPr>
          <p:cNvPr id="9" name="Прямоугольник 8">
            <a:extLst>
              <a:ext uri="{FF2B5EF4-FFF2-40B4-BE49-F238E27FC236}">
                <a16:creationId xmlns:a16="http://schemas.microsoft.com/office/drawing/2014/main" id="{50ABBF03-784C-48A3-BFA7-8E9C26EF0FE8}"/>
              </a:ext>
            </a:extLst>
          </p:cNvPr>
          <p:cNvSpPr/>
          <p:nvPr/>
        </p:nvSpPr>
        <p:spPr>
          <a:xfrm>
            <a:off x="348014" y="3553243"/>
            <a:ext cx="2629826" cy="2062103"/>
          </a:xfrm>
          <a:prstGeom prst="rect">
            <a:avLst/>
          </a:prstGeom>
        </p:spPr>
        <p:txBody>
          <a:bodyPr wrap="square">
            <a:spAutoFit/>
          </a:bodyPr>
          <a:lstStyle/>
          <a:p>
            <a:r>
              <a:rPr lang="en-US" sz="2000" dirty="0"/>
              <a:t>Containers criticism:</a:t>
            </a:r>
          </a:p>
          <a:p>
            <a:endParaRPr lang="en-US" dirty="0">
              <a:solidFill>
                <a:srgbClr val="005FEE"/>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Performance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Security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Isolation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Minimization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Business Investments</a:t>
            </a:r>
            <a:endParaRPr lang="uk-UA" dirty="0">
              <a:latin typeface="Calibri" panose="020F0502020204030204" pitchFamily="34" charset="0"/>
              <a:cs typeface="Calibri" panose="020F0502020204030204" pitchFamily="34" charset="0"/>
            </a:endParaRPr>
          </a:p>
        </p:txBody>
      </p:sp>
      <p:sp>
        <p:nvSpPr>
          <p:cNvPr id="10" name="Прямоугольник 9">
            <a:extLst>
              <a:ext uri="{FF2B5EF4-FFF2-40B4-BE49-F238E27FC236}">
                <a16:creationId xmlns:a16="http://schemas.microsoft.com/office/drawing/2014/main" id="{7FD57854-43C7-4089-904E-1628DAD96122}"/>
              </a:ext>
            </a:extLst>
          </p:cNvPr>
          <p:cNvSpPr/>
          <p:nvPr/>
        </p:nvSpPr>
        <p:spPr>
          <a:xfrm>
            <a:off x="229254" y="1618743"/>
            <a:ext cx="2824378" cy="1477328"/>
          </a:xfrm>
          <a:prstGeom prst="rect">
            <a:avLst/>
          </a:prstGeom>
        </p:spPr>
        <p:txBody>
          <a:bodyPr wrap="square">
            <a:spAutoFit/>
          </a:bodyPr>
          <a:lstStyle/>
          <a:p>
            <a:pPr algn="just"/>
            <a:r>
              <a:rPr lang="en-US" dirty="0">
                <a:latin typeface="ClassicoURW-Reg"/>
              </a:rPr>
              <a:t>A </a:t>
            </a:r>
            <a:r>
              <a:rPr lang="en-US" b="1" dirty="0" err="1">
                <a:latin typeface="ClassicoURW-Reg"/>
              </a:rPr>
              <a:t>unikernel</a:t>
            </a:r>
            <a:r>
              <a:rPr lang="en-US" dirty="0">
                <a:latin typeface="ClassicoURW-Reg"/>
              </a:rPr>
              <a:t> is a specialized, single-address-space</a:t>
            </a:r>
          </a:p>
          <a:p>
            <a:pPr algn="just"/>
            <a:r>
              <a:rPr lang="en-US" dirty="0">
                <a:latin typeface="ClassicoURW-Reg"/>
              </a:rPr>
              <a:t>machine image constructed by using library operating</a:t>
            </a:r>
          </a:p>
          <a:p>
            <a:pPr algn="just"/>
            <a:r>
              <a:rPr lang="en-US" dirty="0">
                <a:latin typeface="ClassicoURW-Reg"/>
              </a:rPr>
              <a:t>systems</a:t>
            </a:r>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74CC68D-3918-4816-A71F-2A5AAFF708CE}" type="slidenum">
              <a:rPr lang="ru-RU" altLang="en-US" sz="3600" smtClean="0">
                <a:solidFill>
                  <a:srgbClr val="1818FF"/>
                </a:solidFill>
                <a:latin typeface="Arial Black" panose="020B0A04020102020204" pitchFamily="34" charset="0"/>
              </a:rPr>
              <a:pPr>
                <a:spcBef>
                  <a:spcPct val="0"/>
                </a:spcBef>
                <a:buClrTx/>
                <a:buSzTx/>
                <a:buFontTx/>
                <a:buNone/>
              </a:pPr>
              <a:t>5</a:t>
            </a:fld>
            <a:endParaRPr lang="ru-RU" altLang="en-US" sz="3600">
              <a:solidFill>
                <a:srgbClr val="1818FF"/>
              </a:solidFill>
              <a:latin typeface="Arial Black" panose="020B0A04020102020204" pitchFamily="34" charset="0"/>
            </a:endParaRPr>
          </a:p>
        </p:txBody>
      </p:sp>
      <p:pic>
        <p:nvPicPr>
          <p:cNvPr id="14339"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4341" name="TextBox 9"/>
          <p:cNvSpPr txBox="1">
            <a:spLocks noChangeArrowheads="1"/>
          </p:cNvSpPr>
          <p:nvPr/>
        </p:nvSpPr>
        <p:spPr bwMode="auto">
          <a:xfrm>
            <a:off x="468313" y="549275"/>
            <a:ext cx="8135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1. </a:t>
            </a:r>
            <a:r>
              <a:rPr lang="en-US" sz="2800" dirty="0" err="1">
                <a:ea typeface="Calibri" panose="020F0502020204030204" pitchFamily="34" charset="0"/>
                <a:cs typeface="Times New Roman" panose="02020603050405020304" pitchFamily="18" charset="0"/>
              </a:rPr>
              <a:t>Unikernel</a:t>
            </a:r>
            <a:r>
              <a:rPr lang="en-US" sz="2800" dirty="0">
                <a:ea typeface="Calibri" panose="020F0502020204030204" pitchFamily="34" charset="0"/>
                <a:cs typeface="Times New Roman" panose="02020603050405020304" pitchFamily="18" charset="0"/>
              </a:rPr>
              <a:t> Network Functions: A Journey Beyond the Containers (2/2)</a:t>
            </a:r>
            <a:endParaRPr lang="en-US" altLang="en-US" sz="2800" b="1" dirty="0"/>
          </a:p>
        </p:txBody>
      </p:sp>
      <p:sp>
        <p:nvSpPr>
          <p:cNvPr id="10" name="Rectangle 9"/>
          <p:cNvSpPr/>
          <p:nvPr/>
        </p:nvSpPr>
        <p:spPr>
          <a:xfrm>
            <a:off x="250825" y="1856969"/>
            <a:ext cx="7777163" cy="1200329"/>
          </a:xfrm>
          <a:prstGeom prst="rect">
            <a:avLst/>
          </a:prstGeom>
        </p:spPr>
        <p:txBody>
          <a:bodyPr wrap="square">
            <a:spAutoFit/>
          </a:bodyPr>
          <a:lstStyle/>
          <a:p>
            <a:r>
              <a:rPr lang="en-US" dirty="0"/>
              <a:t>On the basis of the graphs presented, it can be observed that the firewall</a:t>
            </a:r>
          </a:p>
          <a:p>
            <a:r>
              <a:rPr lang="en-US" dirty="0"/>
              <a:t>service implemented in </a:t>
            </a:r>
            <a:r>
              <a:rPr lang="en-US" dirty="0" err="1"/>
              <a:t>IncludeOS</a:t>
            </a:r>
            <a:r>
              <a:rPr lang="en-US" dirty="0"/>
              <a:t> achieves better performance results than those implemented in KVM and Docker. This is particularly evident</a:t>
            </a:r>
          </a:p>
          <a:p>
            <a:r>
              <a:rPr lang="en-US" dirty="0"/>
              <a:t>in the case of TCP requests per second and ICMP latency.</a:t>
            </a:r>
          </a:p>
        </p:txBody>
      </p:sp>
      <p:pic>
        <p:nvPicPr>
          <p:cNvPr id="3" name="Рисунок 2">
            <a:extLst>
              <a:ext uri="{FF2B5EF4-FFF2-40B4-BE49-F238E27FC236}">
                <a16:creationId xmlns:a16="http://schemas.microsoft.com/office/drawing/2014/main" id="{52EE3694-227C-443E-B91B-D91ECAF3679F}"/>
              </a:ext>
            </a:extLst>
          </p:cNvPr>
          <p:cNvPicPr>
            <a:picLocks noChangeAspect="1"/>
          </p:cNvPicPr>
          <p:nvPr/>
        </p:nvPicPr>
        <p:blipFill>
          <a:blip r:embed="rId4"/>
          <a:stretch>
            <a:fillRect/>
          </a:stretch>
        </p:blipFill>
        <p:spPr>
          <a:xfrm>
            <a:off x="35496" y="3199248"/>
            <a:ext cx="9144000" cy="26946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2DB77EE-47F6-40B9-8C5C-7196468F1CC8}" type="slidenum">
              <a:rPr lang="ru-RU" altLang="en-US" sz="3600" smtClean="0">
                <a:solidFill>
                  <a:srgbClr val="1818FF"/>
                </a:solidFill>
                <a:latin typeface="Arial Black" panose="020B0A04020102020204" pitchFamily="34" charset="0"/>
              </a:rPr>
              <a:pPr>
                <a:spcBef>
                  <a:spcPct val="0"/>
                </a:spcBef>
                <a:buClrTx/>
                <a:buSzTx/>
                <a:buFontTx/>
                <a:buNone/>
              </a:pPr>
              <a:t>6</a:t>
            </a:fld>
            <a:endParaRPr lang="ru-RU" altLang="en-US" sz="3600">
              <a:solidFill>
                <a:srgbClr val="1818FF"/>
              </a:solidFill>
              <a:latin typeface="Arial Black" panose="020B0A04020102020204" pitchFamily="34" charset="0"/>
            </a:endParaRPr>
          </a:p>
        </p:txBody>
      </p:sp>
      <p:pic>
        <p:nvPicPr>
          <p:cNvPr id="16387"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6389" name="TextBox 9"/>
          <p:cNvSpPr txBox="1">
            <a:spLocks noChangeArrowheads="1"/>
          </p:cNvSpPr>
          <p:nvPr/>
        </p:nvSpPr>
        <p:spPr bwMode="auto">
          <a:xfrm>
            <a:off x="35497" y="549275"/>
            <a:ext cx="91085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2. Ten Trends in the Cellular Industry and an Outlook on 6G (1/2)</a:t>
            </a:r>
            <a:endParaRPr lang="en-US" altLang="en-US" sz="2000" b="1" i="1" dirty="0"/>
          </a:p>
        </p:txBody>
      </p:sp>
      <p:pic>
        <p:nvPicPr>
          <p:cNvPr id="4" name="Рисунок 3">
            <a:extLst>
              <a:ext uri="{FF2B5EF4-FFF2-40B4-BE49-F238E27FC236}">
                <a16:creationId xmlns:a16="http://schemas.microsoft.com/office/drawing/2014/main" id="{8E64C455-09E0-4704-98A7-DB3FFEAF3F80}"/>
              </a:ext>
            </a:extLst>
          </p:cNvPr>
          <p:cNvPicPr>
            <a:picLocks noChangeAspect="1"/>
          </p:cNvPicPr>
          <p:nvPr/>
        </p:nvPicPr>
        <p:blipFill>
          <a:blip r:embed="rId4"/>
          <a:stretch>
            <a:fillRect/>
          </a:stretch>
        </p:blipFill>
        <p:spPr>
          <a:xfrm>
            <a:off x="5287584" y="1026328"/>
            <a:ext cx="3820919" cy="2240039"/>
          </a:xfrm>
          <a:prstGeom prst="rect">
            <a:avLst/>
          </a:prstGeom>
        </p:spPr>
      </p:pic>
      <p:sp>
        <p:nvSpPr>
          <p:cNvPr id="7" name="Прямоугольник 6">
            <a:extLst>
              <a:ext uri="{FF2B5EF4-FFF2-40B4-BE49-F238E27FC236}">
                <a16:creationId xmlns:a16="http://schemas.microsoft.com/office/drawing/2014/main" id="{48CA01C2-B725-498B-821B-78715239BC81}"/>
              </a:ext>
            </a:extLst>
          </p:cNvPr>
          <p:cNvSpPr/>
          <p:nvPr/>
        </p:nvSpPr>
        <p:spPr>
          <a:xfrm>
            <a:off x="251520" y="1773636"/>
            <a:ext cx="4533625" cy="4401205"/>
          </a:xfrm>
          <a:prstGeom prst="rect">
            <a:avLst/>
          </a:prstGeom>
        </p:spPr>
        <p:txBody>
          <a:bodyPr wrap="square">
            <a:spAutoFit/>
          </a:bodyPr>
          <a:lstStyle/>
          <a:p>
            <a:r>
              <a:rPr lang="en-US" sz="2800" dirty="0">
                <a:solidFill>
                  <a:srgbClr val="0070C0"/>
                </a:solidFill>
                <a:latin typeface="Calibri" panose="020F0502020204030204" pitchFamily="34" charset="0"/>
                <a:cs typeface="Calibri" panose="020F0502020204030204" pitchFamily="34" charset="0"/>
              </a:rPr>
              <a:t>An Outlook on 6G</a:t>
            </a:r>
          </a:p>
          <a:p>
            <a:endParaRPr lang="en-US" dirty="0">
              <a:latin typeface="Calibri" panose="020F0502020204030204" pitchFamily="34" charset="0"/>
              <a:cs typeface="Calibri" panose="020F0502020204030204" pitchFamily="34" charset="0"/>
            </a:endParaRPr>
          </a:p>
          <a:p>
            <a:pPr marL="342900" indent="-342900">
              <a:buFont typeface="+mj-lt"/>
              <a:buAutoNum type="arabicPeriod"/>
            </a:pPr>
            <a:r>
              <a:rPr lang="en-US" dirty="0"/>
              <a:t>6G will continue to move to higher frequencies with wider system bandwidth</a:t>
            </a:r>
          </a:p>
          <a:p>
            <a:pPr marL="342900" indent="-342900">
              <a:buFont typeface="+mj-lt"/>
              <a:buAutoNum type="arabicPeriod"/>
            </a:pPr>
            <a:r>
              <a:rPr lang="en-US" dirty="0"/>
              <a:t>Massive MIMO will remain as a key technology for 6G</a:t>
            </a:r>
          </a:p>
          <a:p>
            <a:pPr marL="342900" indent="-342900">
              <a:buFont typeface="+mj-lt"/>
              <a:buAutoNum type="arabicPeriod"/>
            </a:pPr>
            <a:r>
              <a:rPr lang="en-US" dirty="0"/>
              <a:t>The data rate and spectral efficiency will continue to be the 6G focus</a:t>
            </a:r>
          </a:p>
          <a:p>
            <a:pPr marL="342900" indent="-342900">
              <a:buFont typeface="+mj-lt"/>
              <a:buAutoNum type="arabicPeriod"/>
            </a:pPr>
            <a:r>
              <a:rPr lang="en-US" dirty="0"/>
              <a:t>6G will continue to demand progress in the chipset density</a:t>
            </a:r>
          </a:p>
          <a:p>
            <a:pPr marL="342900" indent="-342900">
              <a:buFont typeface="+mj-lt"/>
              <a:buAutoNum type="arabicPeriod"/>
            </a:pPr>
            <a:r>
              <a:rPr lang="en-US" dirty="0"/>
              <a:t>6G will take the Cloud service to the next level</a:t>
            </a:r>
          </a:p>
          <a:p>
            <a:pPr marL="342900" indent="-342900">
              <a:buFont typeface="+mj-lt"/>
              <a:buAutoNum type="arabicPeriod"/>
            </a:pPr>
            <a:endParaRPr lang="en-US" dirty="0"/>
          </a:p>
          <a:p>
            <a:pPr marL="342900" indent="-342900">
              <a:buFont typeface="+mj-lt"/>
              <a:buAutoNum type="arabicPeriod"/>
            </a:pPr>
            <a:endParaRPr lang="uk-UA" dirty="0">
              <a:latin typeface="Calibri" panose="020F0502020204030204" pitchFamily="34" charset="0"/>
              <a:cs typeface="Calibri" panose="020F0502020204030204" pitchFamily="34" charset="0"/>
            </a:endParaRPr>
          </a:p>
        </p:txBody>
      </p:sp>
      <p:pic>
        <p:nvPicPr>
          <p:cNvPr id="8" name="Рисунок 7">
            <a:extLst>
              <a:ext uri="{FF2B5EF4-FFF2-40B4-BE49-F238E27FC236}">
                <a16:creationId xmlns:a16="http://schemas.microsoft.com/office/drawing/2014/main" id="{3A32022B-1678-48D8-8575-9CE4DC5C7A0C}"/>
              </a:ext>
            </a:extLst>
          </p:cNvPr>
          <p:cNvPicPr>
            <a:picLocks noChangeAspect="1"/>
          </p:cNvPicPr>
          <p:nvPr/>
        </p:nvPicPr>
        <p:blipFill>
          <a:blip r:embed="rId5"/>
          <a:stretch>
            <a:fillRect/>
          </a:stretch>
        </p:blipFill>
        <p:spPr>
          <a:xfrm>
            <a:off x="4703763" y="3218722"/>
            <a:ext cx="4438650" cy="2838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7DD58D2-F2D4-4077-991F-AAA699439CC8}" type="slidenum">
              <a:rPr lang="ru-RU" altLang="en-US" sz="3600" smtClean="0">
                <a:solidFill>
                  <a:srgbClr val="1818FF"/>
                </a:solidFill>
                <a:latin typeface="Arial Black" panose="020B0A04020102020204" pitchFamily="34" charset="0"/>
              </a:rPr>
              <a:pPr>
                <a:spcBef>
                  <a:spcPct val="0"/>
                </a:spcBef>
                <a:buClrTx/>
                <a:buSzTx/>
                <a:buFontTx/>
                <a:buNone/>
              </a:pPr>
              <a:t>7</a:t>
            </a:fld>
            <a:endParaRPr lang="ru-RU" altLang="en-US" sz="3600">
              <a:solidFill>
                <a:srgbClr val="1818FF"/>
              </a:solidFill>
              <a:latin typeface="Arial Black" panose="020B0A04020102020204" pitchFamily="34" charset="0"/>
            </a:endParaRPr>
          </a:p>
        </p:txBody>
      </p:sp>
      <p:pic>
        <p:nvPicPr>
          <p:cNvPr id="18435"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8437" name="TextBox 9"/>
          <p:cNvSpPr txBox="1">
            <a:spLocks noChangeArrowheads="1"/>
          </p:cNvSpPr>
          <p:nvPr/>
        </p:nvSpPr>
        <p:spPr bwMode="auto">
          <a:xfrm>
            <a:off x="251521" y="549275"/>
            <a:ext cx="8892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2. Ten Trends in the Cellular Industry and an Outlook on 6G (2/2)</a:t>
            </a:r>
          </a:p>
        </p:txBody>
      </p:sp>
      <p:pic>
        <p:nvPicPr>
          <p:cNvPr id="2" name="Рисунок 1">
            <a:extLst>
              <a:ext uri="{FF2B5EF4-FFF2-40B4-BE49-F238E27FC236}">
                <a16:creationId xmlns:a16="http://schemas.microsoft.com/office/drawing/2014/main" id="{EB66988E-2BF6-4945-BB6C-CE593EF7BF15}"/>
              </a:ext>
            </a:extLst>
          </p:cNvPr>
          <p:cNvPicPr>
            <a:picLocks noChangeAspect="1"/>
          </p:cNvPicPr>
          <p:nvPr/>
        </p:nvPicPr>
        <p:blipFill>
          <a:blip r:embed="rId4"/>
          <a:stretch>
            <a:fillRect/>
          </a:stretch>
        </p:blipFill>
        <p:spPr>
          <a:xfrm>
            <a:off x="4558660" y="1556792"/>
            <a:ext cx="4562475" cy="3190875"/>
          </a:xfrm>
          <a:prstGeom prst="rect">
            <a:avLst/>
          </a:prstGeom>
        </p:spPr>
      </p:pic>
      <p:sp>
        <p:nvSpPr>
          <p:cNvPr id="9" name="Прямоугольник 8">
            <a:extLst>
              <a:ext uri="{FF2B5EF4-FFF2-40B4-BE49-F238E27FC236}">
                <a16:creationId xmlns:a16="http://schemas.microsoft.com/office/drawing/2014/main" id="{D89BC765-3089-4B87-B728-ECAAF46DBC1E}"/>
              </a:ext>
            </a:extLst>
          </p:cNvPr>
          <p:cNvSpPr/>
          <p:nvPr/>
        </p:nvSpPr>
        <p:spPr>
          <a:xfrm>
            <a:off x="323528" y="1773636"/>
            <a:ext cx="4461617" cy="4124206"/>
          </a:xfrm>
          <a:prstGeom prst="rect">
            <a:avLst/>
          </a:prstGeom>
        </p:spPr>
        <p:txBody>
          <a:bodyPr wrap="square">
            <a:spAutoFit/>
          </a:bodyPr>
          <a:lstStyle/>
          <a:p>
            <a:r>
              <a:rPr lang="en-US" sz="2800" dirty="0">
                <a:solidFill>
                  <a:srgbClr val="0070C0"/>
                </a:solidFill>
                <a:latin typeface="Calibri" panose="020F0502020204030204" pitchFamily="34" charset="0"/>
                <a:cs typeface="Calibri" panose="020F0502020204030204" pitchFamily="34" charset="0"/>
              </a:rPr>
              <a:t>An Outlook on 6G</a:t>
            </a:r>
          </a:p>
          <a:p>
            <a:endParaRPr lang="en-US" dirty="0">
              <a:latin typeface="Calibri" panose="020F0502020204030204" pitchFamily="34" charset="0"/>
              <a:cs typeface="Calibri" panose="020F0502020204030204" pitchFamily="34" charset="0"/>
            </a:endParaRPr>
          </a:p>
          <a:p>
            <a:pPr marL="342900" indent="-342900">
              <a:buFont typeface="+mj-lt"/>
              <a:buAutoNum type="arabicPeriod" startAt="6"/>
            </a:pPr>
            <a:r>
              <a:rPr lang="en-US" dirty="0"/>
              <a:t>6G will continue to integrate more modes</a:t>
            </a:r>
          </a:p>
          <a:p>
            <a:pPr marL="342900" indent="-342900">
              <a:buFont typeface="+mj-lt"/>
              <a:buAutoNum type="arabicPeriod" startAt="6"/>
            </a:pPr>
            <a:r>
              <a:rPr lang="en-US" dirty="0"/>
              <a:t>Grant-free transmissions could be more prominent in 6G</a:t>
            </a:r>
          </a:p>
          <a:p>
            <a:pPr marL="342900" indent="-342900">
              <a:buFont typeface="+mj-lt"/>
              <a:buAutoNum type="arabicPeriod" startAt="6"/>
            </a:pPr>
            <a:r>
              <a:rPr lang="en-US" dirty="0"/>
              <a:t>The trend is to move from unified service to personalized service</a:t>
            </a:r>
          </a:p>
          <a:p>
            <a:pPr marL="342900" indent="-342900">
              <a:buFont typeface="+mj-lt"/>
              <a:buAutoNum type="arabicPeriod" startAt="6"/>
            </a:pPr>
            <a:r>
              <a:rPr lang="en-US" dirty="0" err="1"/>
              <a:t>mMTC</a:t>
            </a:r>
            <a:r>
              <a:rPr lang="en-US" dirty="0"/>
              <a:t> is more likely to take shape in the older generation before it can succeed in the next generation</a:t>
            </a:r>
          </a:p>
          <a:p>
            <a:pPr marL="342900" indent="-342900">
              <a:buFont typeface="+mj-lt"/>
              <a:buAutoNum type="arabicPeriod" startAt="6"/>
            </a:pPr>
            <a:r>
              <a:rPr lang="en-US" dirty="0"/>
              <a:t>6G will transform a transmission network into a computing network</a:t>
            </a:r>
          </a:p>
          <a:p>
            <a:pPr marL="342900" indent="-342900">
              <a:buFont typeface="+mj-lt"/>
              <a:buAutoNum type="arabicPeriod" startAt="6"/>
            </a:pPr>
            <a:endParaRPr lang="uk-UA"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2B9E37-1088-414F-9D01-684BF87AA814}" type="slidenum">
              <a:rPr lang="ru-RU" altLang="en-US" sz="3600" smtClean="0">
                <a:solidFill>
                  <a:srgbClr val="1818FF"/>
                </a:solidFill>
                <a:latin typeface="Arial Black" panose="020B0A04020102020204" pitchFamily="34" charset="0"/>
              </a:rPr>
              <a:pPr>
                <a:spcBef>
                  <a:spcPct val="0"/>
                </a:spcBef>
                <a:buClrTx/>
                <a:buSzTx/>
                <a:buFontTx/>
                <a:buNone/>
              </a:pPr>
              <a:t>8</a:t>
            </a:fld>
            <a:endParaRPr lang="ru-RU" altLang="en-US" sz="3600">
              <a:solidFill>
                <a:srgbClr val="1818FF"/>
              </a:solidFill>
              <a:latin typeface="Arial Black" panose="020B0A04020102020204" pitchFamily="34" charset="0"/>
            </a:endParaRPr>
          </a:p>
        </p:txBody>
      </p:sp>
      <p:pic>
        <p:nvPicPr>
          <p:cNvPr id="20483"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20485" name="TextBox 9"/>
          <p:cNvSpPr txBox="1">
            <a:spLocks noChangeArrowheads="1"/>
          </p:cNvSpPr>
          <p:nvPr/>
        </p:nvSpPr>
        <p:spPr bwMode="auto">
          <a:xfrm>
            <a:off x="160338" y="549275"/>
            <a:ext cx="89836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3. The Essential Guide to Realizing 5G-Connected UAVs with Massive MIMO (1/3)</a:t>
            </a:r>
            <a:endParaRPr lang="en-US" altLang="en-US" sz="2000" b="1" i="1" dirty="0"/>
          </a:p>
        </p:txBody>
      </p:sp>
      <p:pic>
        <p:nvPicPr>
          <p:cNvPr id="8" name="Рисунок 7">
            <a:extLst>
              <a:ext uri="{FF2B5EF4-FFF2-40B4-BE49-F238E27FC236}">
                <a16:creationId xmlns:a16="http://schemas.microsoft.com/office/drawing/2014/main" id="{BD1C957A-6CDE-4086-B9E6-406ADB6C6CB9}"/>
              </a:ext>
            </a:extLst>
          </p:cNvPr>
          <p:cNvPicPr>
            <a:picLocks noChangeAspect="1"/>
          </p:cNvPicPr>
          <p:nvPr/>
        </p:nvPicPr>
        <p:blipFill>
          <a:blip r:embed="rId4"/>
          <a:stretch>
            <a:fillRect/>
          </a:stretch>
        </p:blipFill>
        <p:spPr>
          <a:xfrm>
            <a:off x="611559" y="1449493"/>
            <a:ext cx="8327391" cy="2627576"/>
          </a:xfrm>
          <a:prstGeom prst="rect">
            <a:avLst/>
          </a:prstGeom>
        </p:spPr>
      </p:pic>
      <p:sp>
        <p:nvSpPr>
          <p:cNvPr id="9" name="Прямоугольник 8">
            <a:extLst>
              <a:ext uri="{FF2B5EF4-FFF2-40B4-BE49-F238E27FC236}">
                <a16:creationId xmlns:a16="http://schemas.microsoft.com/office/drawing/2014/main" id="{8E4FAD1E-B8C2-4210-A858-AB8E11E4D7E7}"/>
              </a:ext>
            </a:extLst>
          </p:cNvPr>
          <p:cNvSpPr/>
          <p:nvPr/>
        </p:nvSpPr>
        <p:spPr>
          <a:xfrm>
            <a:off x="637663" y="3975446"/>
            <a:ext cx="8275182" cy="2308324"/>
          </a:xfrm>
          <a:prstGeom prst="rect">
            <a:avLst/>
          </a:prstGeom>
        </p:spPr>
        <p:txBody>
          <a:bodyPr wrap="square">
            <a:spAutoFit/>
          </a:bodyPr>
          <a:lstStyle/>
          <a:p>
            <a:r>
              <a:rPr lang="uk-UA" dirty="0" err="1"/>
              <a:t>Figure</a:t>
            </a:r>
            <a:r>
              <a:rPr lang="uk-UA" dirty="0"/>
              <a:t> </a:t>
            </a:r>
            <a:r>
              <a:rPr lang="en-US" dirty="0"/>
              <a:t>3.1</a:t>
            </a:r>
            <a:r>
              <a:rPr lang="uk-UA" dirty="0"/>
              <a:t>. </a:t>
            </a:r>
            <a:r>
              <a:rPr lang="uk-UA" dirty="0" err="1"/>
              <a:t>Illustration</a:t>
            </a:r>
            <a:r>
              <a:rPr lang="uk-UA" dirty="0"/>
              <a:t> </a:t>
            </a:r>
            <a:r>
              <a:rPr lang="uk-UA" dirty="0" err="1"/>
              <a:t>of</a:t>
            </a:r>
            <a:r>
              <a:rPr lang="uk-UA" dirty="0"/>
              <a:t> </a:t>
            </a:r>
            <a:r>
              <a:rPr lang="uk-UA" dirty="0" err="1"/>
              <a:t>cellular</a:t>
            </a:r>
            <a:r>
              <a:rPr lang="uk-UA" dirty="0"/>
              <a:t> </a:t>
            </a:r>
            <a:r>
              <a:rPr lang="uk-UA" dirty="0" err="1"/>
              <a:t>support</a:t>
            </a:r>
            <a:r>
              <a:rPr lang="uk-UA" dirty="0"/>
              <a:t> </a:t>
            </a:r>
            <a:r>
              <a:rPr lang="uk-UA" dirty="0" err="1"/>
              <a:t>for</a:t>
            </a:r>
            <a:r>
              <a:rPr lang="uk-UA" dirty="0"/>
              <a:t> </a:t>
            </a:r>
            <a:r>
              <a:rPr lang="uk-UA" dirty="0" err="1"/>
              <a:t>UAVs</a:t>
            </a:r>
            <a:endParaRPr lang="en-US" dirty="0"/>
          </a:p>
          <a:p>
            <a:br>
              <a:rPr lang="en-US" dirty="0"/>
            </a:br>
            <a:r>
              <a:rPr lang="en-US" dirty="0"/>
              <a:t>a) each BS is equipped with a vertical antenna panel to cover a cellular sector and serve a single user on each PRB, potentially generating strong interference towards high UAVs. </a:t>
            </a:r>
            <a:br>
              <a:rPr lang="en-US" dirty="0"/>
            </a:br>
            <a:r>
              <a:rPr lang="en-US" dirty="0"/>
              <a:t>b) massive MIMO BSs serve multiple GUEs and UAVs on each PRB via digital precoding, also mitigating pilot contamination and inter-cell interference through radiation nulls, and UAVs point precise beams towards their serving BS.</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F9221B7-5596-47DC-9E33-4C8F65D2E4F2}" type="slidenum">
              <a:rPr lang="ru-RU" altLang="en-US" sz="3600" smtClean="0">
                <a:solidFill>
                  <a:srgbClr val="1818FF"/>
                </a:solidFill>
                <a:latin typeface="Arial Black" panose="020B0A04020102020204" pitchFamily="34" charset="0"/>
              </a:rPr>
              <a:pPr>
                <a:spcBef>
                  <a:spcPct val="0"/>
                </a:spcBef>
                <a:buClrTx/>
                <a:buSzTx/>
                <a:buFontTx/>
                <a:buNone/>
              </a:pPr>
              <a:t>9</a:t>
            </a:fld>
            <a:endParaRPr lang="ru-RU" altLang="en-US" sz="3600">
              <a:solidFill>
                <a:srgbClr val="1818FF"/>
              </a:solidFill>
              <a:latin typeface="Arial Black" panose="020B0A04020102020204" pitchFamily="34" charset="0"/>
            </a:endParaRPr>
          </a:p>
        </p:txBody>
      </p:sp>
      <p:pic>
        <p:nvPicPr>
          <p:cNvPr id="22532"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22534"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3. The Essential Guide to Realizing 5G-Connected UAVs with Massive MIMO (2/3)</a:t>
            </a:r>
          </a:p>
        </p:txBody>
      </p:sp>
      <p:sp>
        <p:nvSpPr>
          <p:cNvPr id="6" name="Rectangle 5"/>
          <p:cNvSpPr/>
          <p:nvPr/>
        </p:nvSpPr>
        <p:spPr>
          <a:xfrm>
            <a:off x="179512" y="2388354"/>
            <a:ext cx="3096344" cy="369332"/>
          </a:xfrm>
          <a:prstGeom prst="rect">
            <a:avLst/>
          </a:prstGeom>
        </p:spPr>
        <p:txBody>
          <a:bodyPr wrap="square">
            <a:spAutoFit/>
          </a:bodyPr>
          <a:lstStyle/>
          <a:p>
            <a:pPr algn="just"/>
            <a:r>
              <a:rPr lang="en-US" dirty="0"/>
              <a:t>.</a:t>
            </a:r>
          </a:p>
        </p:txBody>
      </p:sp>
      <p:pic>
        <p:nvPicPr>
          <p:cNvPr id="14"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Прямоугольник 2">
            <a:extLst>
              <a:ext uri="{FF2B5EF4-FFF2-40B4-BE49-F238E27FC236}">
                <a16:creationId xmlns:a16="http://schemas.microsoft.com/office/drawing/2014/main" id="{C39C3CDC-7788-4F02-9824-38AC9D38F68B}"/>
              </a:ext>
            </a:extLst>
          </p:cNvPr>
          <p:cNvSpPr/>
          <p:nvPr/>
        </p:nvSpPr>
        <p:spPr>
          <a:xfrm>
            <a:off x="6263680" y="1830295"/>
            <a:ext cx="2880320" cy="2585323"/>
          </a:xfrm>
          <a:prstGeom prst="rect">
            <a:avLst/>
          </a:prstGeom>
        </p:spPr>
        <p:txBody>
          <a:bodyPr wrap="square">
            <a:spAutoFit/>
          </a:bodyPr>
          <a:lstStyle/>
          <a:p>
            <a:pPr marL="285750" indent="-285750">
              <a:buFont typeface="Arial" panose="020B0604020202020204" pitchFamily="34" charset="0"/>
              <a:buChar char="•"/>
            </a:pPr>
            <a:r>
              <a:rPr lang="uk-UA" dirty="0" err="1"/>
              <a:t>Single-User</a:t>
            </a:r>
            <a:r>
              <a:rPr lang="uk-UA" dirty="0"/>
              <a:t> </a:t>
            </a:r>
            <a:r>
              <a:rPr lang="uk-UA" dirty="0" err="1"/>
              <a:t>Mode</a:t>
            </a:r>
            <a:r>
              <a:rPr lang="uk-UA" dirty="0"/>
              <a:t> (SU</a:t>
            </a:r>
            <a:r>
              <a:rPr lang="en-US" dirty="0"/>
              <a:t>)</a:t>
            </a:r>
          </a:p>
          <a:p>
            <a:pPr marL="285750" indent="-285750">
              <a:buFont typeface="Arial" panose="020B0604020202020204" pitchFamily="34" charset="0"/>
              <a:buChar char="•"/>
            </a:pPr>
            <a:r>
              <a:rPr lang="en-US" dirty="0"/>
              <a:t>Massive MIMO Mode (</a:t>
            </a:r>
            <a:r>
              <a:rPr lang="en-US" dirty="0" err="1"/>
              <a:t>mMIMO</a:t>
            </a:r>
            <a:r>
              <a:rPr lang="en-US" dirty="0"/>
              <a:t>)</a:t>
            </a:r>
          </a:p>
          <a:p>
            <a:pPr marL="285750" indent="-285750">
              <a:buFont typeface="Arial" panose="020B0604020202020204" pitchFamily="34" charset="0"/>
              <a:buChar char="•"/>
            </a:pPr>
            <a:r>
              <a:rPr lang="en-US" dirty="0"/>
              <a:t>UAVs with Adaptive Arrays (</a:t>
            </a:r>
            <a:r>
              <a:rPr lang="en-US" dirty="0" err="1"/>
              <a:t>aaUAV</a:t>
            </a:r>
            <a:r>
              <a:rPr lang="en-US" dirty="0"/>
              <a:t>)</a:t>
            </a:r>
          </a:p>
          <a:p>
            <a:pPr marL="285750" indent="-285750">
              <a:buFont typeface="Arial" panose="020B0604020202020204" pitchFamily="34" charset="0"/>
              <a:buChar char="•"/>
            </a:pPr>
            <a:r>
              <a:rPr lang="en-US" dirty="0"/>
              <a:t>Massive MIMO BSs with Null-Steering (</a:t>
            </a:r>
            <a:r>
              <a:rPr lang="en-US" dirty="0" err="1"/>
              <a:t>mMIMOnulls</a:t>
            </a:r>
            <a:r>
              <a:rPr lang="en-US" dirty="0"/>
              <a:t>)</a:t>
            </a:r>
          </a:p>
          <a:p>
            <a:pPr marL="285750" indent="-285750">
              <a:buFont typeface="Arial" panose="020B0604020202020204" pitchFamily="34" charset="0"/>
              <a:buChar char="•"/>
            </a:pPr>
            <a:endParaRPr lang="uk-UA" dirty="0"/>
          </a:p>
        </p:txBody>
      </p:sp>
      <p:pic>
        <p:nvPicPr>
          <p:cNvPr id="4" name="Рисунок 3">
            <a:extLst>
              <a:ext uri="{FF2B5EF4-FFF2-40B4-BE49-F238E27FC236}">
                <a16:creationId xmlns:a16="http://schemas.microsoft.com/office/drawing/2014/main" id="{4C59E39E-5451-45BB-93C9-2DEBF9B781FA}"/>
              </a:ext>
            </a:extLst>
          </p:cNvPr>
          <p:cNvPicPr>
            <a:picLocks noChangeAspect="1"/>
          </p:cNvPicPr>
          <p:nvPr/>
        </p:nvPicPr>
        <p:blipFill>
          <a:blip r:embed="rId4"/>
          <a:stretch>
            <a:fillRect/>
          </a:stretch>
        </p:blipFill>
        <p:spPr>
          <a:xfrm>
            <a:off x="0" y="1383119"/>
            <a:ext cx="6084168" cy="2198655"/>
          </a:xfrm>
          <a:prstGeom prst="rect">
            <a:avLst/>
          </a:prstGeom>
        </p:spPr>
      </p:pic>
      <p:pic>
        <p:nvPicPr>
          <p:cNvPr id="7" name="Рисунок 6">
            <a:extLst>
              <a:ext uri="{FF2B5EF4-FFF2-40B4-BE49-F238E27FC236}">
                <a16:creationId xmlns:a16="http://schemas.microsoft.com/office/drawing/2014/main" id="{7EE2D0AC-7F14-487E-A33C-AFEB23255216}"/>
              </a:ext>
            </a:extLst>
          </p:cNvPr>
          <p:cNvPicPr>
            <a:picLocks noChangeAspect="1"/>
          </p:cNvPicPr>
          <p:nvPr/>
        </p:nvPicPr>
        <p:blipFill>
          <a:blip r:embed="rId5"/>
          <a:stretch>
            <a:fillRect/>
          </a:stretch>
        </p:blipFill>
        <p:spPr>
          <a:xfrm>
            <a:off x="0" y="3461802"/>
            <a:ext cx="6084168" cy="3469160"/>
          </a:xfrm>
          <a:prstGeom prst="rect">
            <a:avLst/>
          </a:prstGeom>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A49C6CE42DBA2499EC16B4A43A22739" ma:contentTypeVersion="0" ma:contentTypeDescription="Створення нового документа." ma:contentTypeScope="" ma:versionID="e41f22bec504a08ebd32612595411f66">
  <xsd:schema xmlns:xsd="http://www.w3.org/2001/XMLSchema" xmlns:xs="http://www.w3.org/2001/XMLSchema" xmlns:p="http://schemas.microsoft.com/office/2006/metadata/properties" targetNamespace="http://schemas.microsoft.com/office/2006/metadata/properties" ma:root="true" ma:fieldsID="1c0cebb24628af8e57c4c5575463c9c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DD4928-BD4C-4C29-9B44-F966443FF46A}"/>
</file>

<file path=customXml/itemProps2.xml><?xml version="1.0" encoding="utf-8"?>
<ds:datastoreItem xmlns:ds="http://schemas.openxmlformats.org/officeDocument/2006/customXml" ds:itemID="{FBA91600-1045-4F11-AE50-9140BBB3912C}"/>
</file>

<file path=customXml/itemProps3.xml><?xml version="1.0" encoding="utf-8"?>
<ds:datastoreItem xmlns:ds="http://schemas.openxmlformats.org/officeDocument/2006/customXml" ds:itemID="{4E2047F6-D597-41C2-AED1-4324758A9FD9}"/>
</file>

<file path=docProps/app.xml><?xml version="1.0" encoding="utf-8"?>
<Properties xmlns="http://schemas.openxmlformats.org/officeDocument/2006/extended-properties" xmlns:vt="http://schemas.openxmlformats.org/officeDocument/2006/docPropsVTypes">
  <Template>Pixel</Template>
  <TotalTime>12479</TotalTime>
  <Words>4789</Words>
  <Application>Microsoft Office PowerPoint</Application>
  <PresentationFormat>Экран (4:3)</PresentationFormat>
  <Paragraphs>182</Paragraphs>
  <Slides>23</Slides>
  <Notes>21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23</vt:i4>
      </vt:variant>
    </vt:vector>
  </HeadingPairs>
  <TitlesOfParts>
    <vt:vector size="34" baseType="lpstr">
      <vt:lpstr>Arial</vt:lpstr>
      <vt:lpstr>Arial Black</vt:lpstr>
      <vt:lpstr>Arial Narrow</vt:lpstr>
      <vt:lpstr>Calibri</vt:lpstr>
      <vt:lpstr>ClassicoURW-Reg</vt:lpstr>
      <vt:lpstr>Formata-Condensed</vt:lpstr>
      <vt:lpstr>Times New Roman</vt:lpstr>
      <vt:lpstr>Wingdings</vt:lpstr>
      <vt:lpstr>Pixel</vt:lpstr>
      <vt:lpstr>1_Pixel</vt:lpstr>
      <vt:lpstr>Picture</vt:lpstr>
      <vt:lpstr>Стан науки  в галузі Телекомунікацій січень 2020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7. Future Communications and Energy Management in the Internet of Vehicles: Toward Intelligent Energy-Harvesting(1/2)</vt:lpstr>
      <vt:lpstr>7. Future Communications and Energy Management in the Internet of Vehicles: Toward Intelligent Energy-Harvesting(2/2)</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BPEL</dc:title>
  <dc:creator>Иван</dc:creator>
  <cp:lastModifiedBy>Shmihel, Bohdan</cp:lastModifiedBy>
  <cp:revision>1032</cp:revision>
  <dcterms:created xsi:type="dcterms:W3CDTF">2008-06-23T18:24:12Z</dcterms:created>
  <dcterms:modified xsi:type="dcterms:W3CDTF">2020-01-26T13:58:42Z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0x0101004A49C6CE42DBA2499EC16B4A43A22739</vt:lpwstr>
  </property>
</Properties>
</file>