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sldIdLst>
    <p:sldId id="258" r:id="rId5"/>
    <p:sldId id="482" r:id="rId6"/>
    <p:sldId id="524" r:id="rId7"/>
    <p:sldId id="521" r:id="rId8"/>
    <p:sldId id="522" r:id="rId9"/>
    <p:sldId id="259" r:id="rId10"/>
    <p:sldId id="373" r:id="rId11"/>
    <p:sldId id="483" r:id="rId12"/>
    <p:sldId id="385" r:id="rId13"/>
    <p:sldId id="387" r:id="rId14"/>
    <p:sldId id="366" r:id="rId15"/>
    <p:sldId id="367" r:id="rId16"/>
    <p:sldId id="368" r:id="rId17"/>
    <p:sldId id="370" r:id="rId18"/>
    <p:sldId id="371" r:id="rId19"/>
    <p:sldId id="485" r:id="rId20"/>
    <p:sldId id="372" r:id="rId21"/>
    <p:sldId id="466" r:id="rId22"/>
    <p:sldId id="406" r:id="rId23"/>
    <p:sldId id="513" r:id="rId24"/>
    <p:sldId id="464" r:id="rId25"/>
    <p:sldId id="515" r:id="rId26"/>
    <p:sldId id="514" r:id="rId27"/>
    <p:sldId id="516" r:id="rId28"/>
    <p:sldId id="463" r:id="rId29"/>
    <p:sldId id="494" r:id="rId30"/>
    <p:sldId id="517" r:id="rId31"/>
    <p:sldId id="410" r:id="rId32"/>
    <p:sldId id="495" r:id="rId33"/>
    <p:sldId id="496" r:id="rId34"/>
    <p:sldId id="497" r:id="rId35"/>
    <p:sldId id="503" r:id="rId36"/>
    <p:sldId id="411" r:id="rId37"/>
    <p:sldId id="449" r:id="rId38"/>
    <p:sldId id="448" r:id="rId39"/>
    <p:sldId id="451" r:id="rId40"/>
    <p:sldId id="498" r:id="rId41"/>
    <p:sldId id="460" r:id="rId42"/>
    <p:sldId id="412" r:id="rId43"/>
    <p:sldId id="418" r:id="rId44"/>
    <p:sldId id="446" r:id="rId45"/>
    <p:sldId id="447" r:id="rId46"/>
    <p:sldId id="472" r:id="rId47"/>
    <p:sldId id="505" r:id="rId48"/>
    <p:sldId id="481" r:id="rId49"/>
    <p:sldId id="506" r:id="rId50"/>
    <p:sldId id="507" r:id="rId51"/>
    <p:sldId id="508" r:id="rId52"/>
    <p:sldId id="428" r:id="rId53"/>
    <p:sldId id="325" r:id="rId54"/>
    <p:sldId id="413" r:id="rId55"/>
    <p:sldId id="475" r:id="rId56"/>
    <p:sldId id="518" r:id="rId57"/>
    <p:sldId id="452" r:id="rId58"/>
    <p:sldId id="422" r:id="rId59"/>
    <p:sldId id="426" r:id="rId60"/>
    <p:sldId id="414" r:id="rId61"/>
    <p:sldId id="442" r:id="rId62"/>
    <p:sldId id="417" r:id="rId63"/>
    <p:sldId id="445" r:id="rId64"/>
    <p:sldId id="504" r:id="rId65"/>
    <p:sldId id="476" r:id="rId66"/>
    <p:sldId id="477" r:id="rId67"/>
    <p:sldId id="480" r:id="rId68"/>
    <p:sldId id="433" r:id="rId69"/>
    <p:sldId id="519" r:id="rId70"/>
    <p:sldId id="520" r:id="rId71"/>
    <p:sldId id="461" r:id="rId72"/>
    <p:sldId id="416" r:id="rId73"/>
    <p:sldId id="479" r:id="rId74"/>
    <p:sldId id="453" r:id="rId75"/>
    <p:sldId id="455" r:id="rId76"/>
    <p:sldId id="287" r:id="rId7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D8EA"/>
    <a:srgbClr val="6BABD3"/>
    <a:srgbClr val="800000"/>
    <a:srgbClr val="B80000"/>
    <a:srgbClr val="C591C1"/>
    <a:srgbClr val="B9133B"/>
    <a:srgbClr val="B8897A"/>
    <a:srgbClr val="328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93391" autoAdjust="0"/>
  </p:normalViewPr>
  <p:slideViewPr>
    <p:cSldViewPr>
      <p:cViewPr>
        <p:scale>
          <a:sx n="89" d="100"/>
          <a:sy n="89" d="100"/>
        </p:scale>
        <p:origin x="-1114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950203B-E23E-4658-B305-FE52772E0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B4EE80-D77A-4BFD-94B7-79755080BF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155C98-C732-4255-B337-407AE7B9C4E3}" type="datetimeFigureOut">
              <a:rPr lang="uk-UA"/>
              <a:pPr>
                <a:defRPr/>
              </a:pPr>
              <a:t>18.03.2021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AD632AB3-D48A-4D26-84B5-712EEFF88F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0EBF732-9213-48B3-A2FF-1C4C6F20C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657B7F-2851-4FFC-96A8-A4B35972B7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9A4067-D153-432F-9AF1-1482E5E2A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583840-F6CF-4130-B76C-AE6074742B52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6297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xmlns="" id="{DA440EB3-1106-4C5A-B52E-F83106DC7E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xmlns="" id="{F081E54A-17D6-4FF4-878A-E41527ABA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xmlns="" id="{51420CB8-0C76-4E5F-BED8-EE8449B663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3CBA6-3E5F-4101-805A-94D6A9313E51}" type="slidenum">
              <a:rPr lang="uk-UA" altLang="uk-UA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xmlns="" id="{ADF6E783-0E7E-4FD0-ADDC-3A7BCE18D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xmlns="" id="{AF14E618-310F-4037-B066-F8D2C44153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xmlns="" id="{9ACE7A33-2F23-43E2-93ED-3D302524A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257682-033E-44DD-B0D6-4136DF68D0B1}" type="slidenum">
              <a:rPr lang="uk-UA" altLang="uk-UA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>
            <a:extLst>
              <a:ext uri="{FF2B5EF4-FFF2-40B4-BE49-F238E27FC236}">
                <a16:creationId xmlns:a16="http://schemas.microsoft.com/office/drawing/2014/main" xmlns="" id="{84EAD86E-5FC5-4DA7-8828-7633398B6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Заметки 2">
            <a:extLst>
              <a:ext uri="{FF2B5EF4-FFF2-40B4-BE49-F238E27FC236}">
                <a16:creationId xmlns:a16="http://schemas.microsoft.com/office/drawing/2014/main" xmlns="" id="{894F6F92-5D80-4EAD-AFC8-1974CA1CB7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73732" name="Номер слайда 3">
            <a:extLst>
              <a:ext uri="{FF2B5EF4-FFF2-40B4-BE49-F238E27FC236}">
                <a16:creationId xmlns:a16="http://schemas.microsoft.com/office/drawing/2014/main" xmlns="" id="{FA369F0E-BB98-4A49-8A76-8CDC66ECC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EA9BDB-8E4D-4C80-8EC6-A5030EA343B3}" type="slidenum">
              <a:rPr lang="uk-UA" altLang="uk-UA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A18572EA-6BB8-415F-995C-C8A972F5CA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7152903D-E805-4EFA-963D-463838ABE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943D3DEA-A271-4D57-97B7-299AC2E54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A98DB-0837-46EC-9411-B40D3E34D25F}" type="slidenum">
              <a:rPr lang="uk-UA" altLang="uk-UA"/>
              <a:pPr/>
              <a:t>43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xmlns="" id="{A18572EA-6BB8-415F-995C-C8A972F5CA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xmlns="" id="{7152903D-E805-4EFA-963D-463838ABE1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xmlns="" id="{943D3DEA-A271-4D57-97B7-299AC2E54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A98DB-0837-46EC-9411-B40D3E34D25F}" type="slidenum">
              <a:rPr lang="uk-UA" altLang="uk-UA"/>
              <a:pPr/>
              <a:t>44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04CF5D35-D460-4F67-AA52-8986AD870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76888E41-9E22-409D-9E58-AECFE3B68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5C660847-E8B0-4B60-801A-2E6570A9C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EC45BA-3C82-4802-B49A-16D4F1AA76BF}" type="slidenum">
              <a:rPr lang="uk-UA" altLang="uk-UA"/>
              <a:pPr/>
              <a:t>45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04CF5D35-D460-4F67-AA52-8986AD870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76888E41-9E22-409D-9E58-AECFE3B68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5C660847-E8B0-4B60-801A-2E6570A9C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EC45BA-3C82-4802-B49A-16D4F1AA76BF}" type="slidenum">
              <a:rPr lang="uk-UA" altLang="uk-UA"/>
              <a:pPr/>
              <a:t>46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04CF5D35-D460-4F67-AA52-8986AD870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76888E41-9E22-409D-9E58-AECFE3B68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5C660847-E8B0-4B60-801A-2E6570A9C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EC45BA-3C82-4802-B49A-16D4F1AA76BF}" type="slidenum">
              <a:rPr lang="uk-UA" altLang="uk-UA"/>
              <a:pPr/>
              <a:t>47</a:t>
            </a:fld>
            <a:endParaRPr lang="uk-UA" alt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xmlns="" id="{04CF5D35-D460-4F67-AA52-8986AD8709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xmlns="" id="{76888E41-9E22-409D-9E58-AECFE3B68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xmlns="" id="{5C660847-E8B0-4B60-801A-2E6570A9C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EC45BA-3C82-4802-B49A-16D4F1AA76BF}" type="slidenum">
              <a:rPr lang="uk-UA" altLang="uk-UA"/>
              <a:pPr/>
              <a:t>48</a:t>
            </a:fld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9459E3-C4C9-4061-A2DC-A8DAE6905C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B3561A-DED9-4AC6-8C7B-9A6860CB9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AF8C719-A43F-44BB-AD57-E052D1C99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A2330-2D45-42CC-8B5E-C7360B6C650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078067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7F2BD98-E5CC-42EE-993F-0297ED62D8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016BAE2-8B31-4A33-9E9B-CF768BA5C8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C94192A-A97F-41BE-9AE8-D2EBEA8C1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E2E6B-ED06-47A7-9176-91724033CBE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2318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CAA4C1-E17A-48F8-A04B-869AED5C3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763EE07-68AA-4991-982B-F36B18D8EF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2500C25-87D5-407A-91C7-24F9D0157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8D791-BC99-44AE-AF25-D087F30AF86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537035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F9A0F4-145C-45B0-83B5-2969B633D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587CE89-34F3-46DF-827C-73E358D18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B79B5C0-00D3-43DB-84DD-CAA7F5169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2B814-3AAB-44BC-A506-68DB89EF09C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818655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1E977DA-86D9-4650-8632-354DDAFD1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B700C27-2D2A-486E-98E1-13CFCE600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5318EC5-5543-4B2C-8629-E30250695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FFA66-C9C2-48B3-8606-49977A7433F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09459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>
          <a:gsLst>
            <a:gs pos="0">
              <a:srgbClr val="8AD8EA"/>
            </a:gs>
            <a:gs pos="79000">
              <a:schemeClr val="bg1">
                <a:lumMod val="95000"/>
              </a:schemeClr>
            </a:gs>
            <a:gs pos="88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ookman Old Style" panose="020506040505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752F1BB-27C9-433B-965E-2392FBBC4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68ED04-E28E-4552-A3C5-E15BD3CB0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8B83192-E84D-4E2F-8AB3-B144D9B504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C3F74-FF5D-4E3F-8EBB-8CC0DED39C3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09041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912AFE-B9C9-4781-8767-5FD91D9B0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55C0B4-423F-43BD-8B7E-76EBC53E2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C989C58-7B97-4415-98DE-70F7A0767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1CBEC-EBCE-4CF3-B4E2-DCE8C840AE4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002249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5DC060-80C0-462D-925B-443EF4DAE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5155296-DFA6-4E08-A7FB-997D57CE6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B6C96E-4D5B-484A-A378-AB65F7D19D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A72B9-00CF-48F3-9E7A-22C6ADD6A8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84138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DEF33E1-FF89-4AFF-86A6-251F4929B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1372B05-6F24-4280-B09B-C8A752B29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F537325-4829-4F01-AB37-4A360E6D6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485CF-E133-40E6-8BEF-689452618F5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3388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717A5D1F-5B6C-48A4-9C6D-2AE5B73D6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BDEBD4A-A552-411F-A4D1-662FE609C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ECF4C29-FAA2-478A-A42C-4D47ACDA2E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B4919-E355-4F7B-A049-4BD880ABA06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337229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FBF06AC-5C8F-4EDF-9C85-9CA594F0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7375411-B388-4535-810B-A1E1D8400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E18575F-05E3-4027-8474-16E622439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80235-5498-4D33-A2A2-BDAD865E693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239213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7D8259-B042-4B08-8FD7-E78C6D4638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E3F546-CE05-4928-8DFA-5E7C56B90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22D953-C66C-465A-B792-74F654F9C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22027-8CB8-44C8-BEB0-2633E785940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21498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A8EEAA-D1C4-4849-BBA6-16FA31E4D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BBDBE9-CD4B-4214-B637-DD6A4B934C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73480C1-CF32-4A15-A1C0-A41EA4EC2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272FB-2CBA-431A-A943-DDE0303FC6D3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042084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8933">
              <a:schemeClr val="bg2">
                <a:lumMod val="20000"/>
                <a:lumOff val="80000"/>
              </a:schemeClr>
            </a:gs>
            <a:gs pos="74000">
              <a:schemeClr val="bg2">
                <a:lumMod val="40000"/>
                <a:lumOff val="60000"/>
              </a:schemeClr>
            </a:gs>
            <a:gs pos="10656">
              <a:srgbClr val="8AD8EA"/>
            </a:gs>
            <a:gs pos="83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7602368-A81D-4A88-B61B-EB4B771B7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0ACAD693-5E47-459D-AA3D-DF21E85B6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EAD8ABA3-C382-411F-B4D5-083D1BBA68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438DCEF-2D7B-426F-90D4-F0FB26EAD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F36A55A5-4EDA-4C47-BC18-3E0F30AD91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1F2258-A1F5-4476-83F5-79333582013B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issn.org/resource/ISSN/2664-3057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ortal.issn.org/resource/ISSN/2663-502X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AD8EA"/>
            </a:gs>
            <a:gs pos="94050">
              <a:srgbClr val="8AD8EA"/>
            </a:gs>
            <a:gs pos="74000">
              <a:srgbClr val="6BABD3"/>
            </a:gs>
            <a:gs pos="82000">
              <a:srgbClr val="8AD8EA"/>
            </a:gs>
            <a:gs pos="100000">
              <a:srgbClr val="8AD8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0870E9-E989-4170-90C6-8767EBC39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-2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sp>
        <p:nvSpPr>
          <p:cNvPr id="2050" name="Rectangle 4">
            <a:extLst>
              <a:ext uri="{FF2B5EF4-FFF2-40B4-BE49-F238E27FC236}">
                <a16:creationId xmlns:a16="http://schemas.microsoft.com/office/drawing/2014/main" xmlns="" id="{3079DE40-A879-452C-8BA0-ECCDCF67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12875"/>
            <a:ext cx="9036496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ПОКАЗНИКИ </a:t>
            </a:r>
            <a:br>
              <a:rPr lang="uk-UA" alt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altLang="uk-U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наукової та інноваційної діяльності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навчально-наукового комплексу </a:t>
            </a:r>
            <a:br>
              <a:rPr lang="uk-UA" alt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uk-UA" altLang="uk-UA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Інституту телекомунікаційних систем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uk-UA" sz="24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за </a:t>
            </a:r>
            <a:r>
              <a:rPr lang="uk-UA" alt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2020</a:t>
            </a:r>
            <a:r>
              <a:rPr lang="uk-UA" altLang="uk-UA" sz="3600" dirty="0">
                <a:solidFill>
                  <a:schemeClr val="bg1"/>
                </a:solidFill>
                <a:latin typeface="Bookman Old Style" panose="02050604050505020204" pitchFamily="18" charset="0"/>
              </a:rPr>
              <a:t> р.</a:t>
            </a:r>
          </a:p>
        </p:txBody>
      </p:sp>
      <p:sp>
        <p:nvSpPr>
          <p:cNvPr id="2051" name="TextBox 1">
            <a:extLst>
              <a:ext uri="{FF2B5EF4-FFF2-40B4-BE49-F238E27FC236}">
                <a16:creationId xmlns:a16="http://schemas.microsoft.com/office/drawing/2014/main" xmlns="" id="{6CDE87A9-D58B-48D7-8133-00673C74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618" y="26788"/>
            <a:ext cx="92432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Міністерство освіти і науки України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Національний технічний університет України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Київський політехнічний інститут імені Ігоря Сікорського</a:t>
            </a:r>
          </a:p>
        </p:txBody>
      </p:sp>
      <p:sp>
        <p:nvSpPr>
          <p:cNvPr id="2052" name="TextBox 2">
            <a:extLst>
              <a:ext uri="{FF2B5EF4-FFF2-40B4-BE49-F238E27FC236}">
                <a16:creationId xmlns:a16="http://schemas.microsoft.com/office/drawing/2014/main" xmlns="" id="{D07C69D9-522E-4109-9A00-042CBD67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5545612"/>
            <a:ext cx="55531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Доповідач: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Заступник директора з наукової роботи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д.т.н</a:t>
            </a:r>
            <a:r>
              <a:rPr lang="uk-UA" altLang="uk-UA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., проф. Кравчук С.О.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3F74-FF5D-4E3F-8EBB-8CC0DED39C3F}" type="slidenum">
              <a:rPr lang="ru-RU" altLang="uk-UA" smtClean="0"/>
              <a:pPr/>
              <a:t>1</a:t>
            </a:fld>
            <a:endParaRPr lang="ru-RU" alt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43D2FCA-742C-4348-A892-9516986D1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6" y="1220186"/>
            <a:ext cx="1092677" cy="10926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67CA4AD-8CEB-4364-922D-4EE275F5B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86" y="1188138"/>
            <a:ext cx="897968" cy="9802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46">
            <a:extLst>
              <a:ext uri="{FF2B5EF4-FFF2-40B4-BE49-F238E27FC236}">
                <a16:creationId xmlns:a16="http://schemas.microsoft.com/office/drawing/2014/main" xmlns="" id="{61B2D9BB-957C-4859-8C68-37CF72B0648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4208284"/>
              </p:ext>
            </p:extLst>
          </p:nvPr>
        </p:nvGraphicFramePr>
        <p:xfrm>
          <a:off x="514350" y="1570039"/>
          <a:ext cx="8115300" cy="3506787"/>
        </p:xfrm>
        <a:graphic>
          <a:graphicData uri="http://schemas.openxmlformats.org/drawingml/2006/table">
            <a:tbl>
              <a:tblPr/>
              <a:tblGrid>
                <a:gridCol w="4225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6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2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30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6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05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083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29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Показники підготовки наукових кадрів</a:t>
                      </a:r>
                      <a:endParaRPr kumimoji="0" lang="uk-UA" sz="1600" b="0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79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докторантів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kumimoji="0" lang="uk-UA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подано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3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аспірантів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захищених кандидатських дисертацій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захищених докторських дисертацій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 </a:t>
                      </a:r>
                      <a:b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ru-RU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6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випускників магістратури</a:t>
                      </a:r>
                      <a:b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(проф./наук.)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8" marR="91458"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31/4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6/1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21/2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58/7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43/7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AEB55DD9-C142-44F3-934B-91D35A0F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360363"/>
            <a:ext cx="9148763" cy="1052513"/>
          </a:xfrm>
          <a:solidFill>
            <a:srgbClr val="C591C1">
              <a:alpha val="38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uk-UA" sz="2400" b="1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4E7C59-E4B2-406E-8F11-4425F0A27E65}"/>
              </a:ext>
            </a:extLst>
          </p:cNvPr>
          <p:cNvSpPr txBox="1"/>
          <p:nvPr/>
        </p:nvSpPr>
        <p:spPr>
          <a:xfrm>
            <a:off x="0" y="404813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1.1. Підготовка наукових і науково-педагогічних кадрів в ІТС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10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AED3C016-E053-4224-A707-8C61F34AE4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8763" cy="1052513"/>
          </a:xfrm>
          <a:solidFill>
            <a:srgbClr val="C591C1">
              <a:alpha val="38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uk-UA" sz="2400" b="1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A555D1-D71C-4EAB-9283-0361306A670F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1.2. Атестація наукових і науково-педагогічних кадрів</a:t>
            </a:r>
          </a:p>
        </p:txBody>
      </p:sp>
      <p:sp>
        <p:nvSpPr>
          <p:cNvPr id="7172" name="Прямоугольник 5">
            <a:extLst>
              <a:ext uri="{FF2B5EF4-FFF2-40B4-BE49-F238E27FC236}">
                <a16:creationId xmlns:a16="http://schemas.microsoft.com/office/drawing/2014/main" xmlns="" id="{4D3AE588-AAE2-4E24-BEA9-B2119D922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892175"/>
            <a:ext cx="82073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      </a:t>
            </a:r>
            <a:endParaRPr lang="uk-UA" altLang="uk-UA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     Атестація наукових працівників НДІ </a:t>
            </a:r>
            <a:r>
              <a:rPr lang="uk-UA" altLang="uk-UA" sz="1800" dirty="0" err="1"/>
              <a:t>ТК</a:t>
            </a:r>
            <a:r>
              <a:rPr lang="uk-UA" altLang="uk-UA" sz="18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1. Захаров Олександр Віталійович	</a:t>
            </a:r>
            <a:r>
              <a:rPr lang="uk-UA" altLang="uk-UA" sz="1800" dirty="0" err="1"/>
              <a:t>пров.н.с</a:t>
            </a:r>
            <a:r>
              <a:rPr lang="uk-UA" altLang="uk-UA" sz="1800" dirty="0"/>
              <a:t>		25.02.2020 р.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2 .Іванов Сергій Вікторович		Зав. відділу	25.02.2020 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3. Муравйов Володимир Васильович	н.с.		25.02.2020 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4. Олійник Павло Борисович 		с.н.с.		25.02.2020 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5. </a:t>
            </a:r>
            <a:r>
              <a:rPr lang="uk-UA" altLang="uk-UA" sz="1800" dirty="0" err="1"/>
              <a:t>Рассоха</a:t>
            </a:r>
            <a:r>
              <a:rPr lang="uk-UA" altLang="uk-UA" sz="1800" dirty="0"/>
              <a:t> Ігор Володимирович		н.с.		25.02.2020 р.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6. </a:t>
            </a:r>
            <a:r>
              <a:rPr lang="uk-UA" altLang="uk-UA" sz="1800" dirty="0" err="1"/>
              <a:t>Розенко</a:t>
            </a:r>
            <a:r>
              <a:rPr lang="uk-UA" altLang="uk-UA" sz="1800" dirty="0"/>
              <a:t> Сергій Олександрович		</a:t>
            </a:r>
            <a:r>
              <a:rPr lang="uk-UA" altLang="uk-UA" sz="1800" dirty="0" err="1"/>
              <a:t>м.н.с</a:t>
            </a:r>
            <a:r>
              <a:rPr lang="uk-UA" altLang="uk-UA" sz="1800" dirty="0"/>
              <a:t>.		25.02.2020 р.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Подовжено у 2020 році контракти </a:t>
            </a:r>
            <a:r>
              <a:rPr lang="uk-UA" sz="1800" dirty="0"/>
              <a:t>науково-педагогічних кадрів </a:t>
            </a:r>
            <a:r>
              <a:rPr lang="uk-UA" sz="1800" dirty="0" err="1"/>
              <a:t>ІТС</a:t>
            </a: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 err="1"/>
              <a:t>Гаттуров</a:t>
            </a:r>
            <a:r>
              <a:rPr lang="uk-UA" altLang="uk-UA" sz="1800" dirty="0"/>
              <a:t>  Віктор </a:t>
            </a:r>
            <a:r>
              <a:rPr lang="uk-UA" altLang="uk-UA" sz="1800" dirty="0" err="1"/>
              <a:t>Кавич</a:t>
            </a:r>
            <a:r>
              <a:rPr lang="uk-UA" altLang="uk-UA" sz="1800" dirty="0"/>
              <a:t>			 </a:t>
            </a:r>
            <a:r>
              <a:rPr lang="uk-UA" altLang="uk-UA" sz="1800" dirty="0" err="1"/>
              <a:t>доц</a:t>
            </a:r>
            <a:r>
              <a:rPr lang="uk-UA" altLang="uk-UA" sz="1800" dirty="0"/>
              <a:t>.,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	каф. </a:t>
            </a:r>
            <a:r>
              <a:rPr lang="uk-UA" altLang="uk-UA" sz="1800" dirty="0" err="1"/>
              <a:t>ТК</a:t>
            </a:r>
            <a:endParaRPr lang="uk-UA" altLang="uk-UA" sz="1800" dirty="0"/>
          </a:p>
          <a:p>
            <a:pPr>
              <a:spcBef>
                <a:spcPct val="0"/>
              </a:spcBef>
              <a:buNone/>
            </a:pPr>
            <a:r>
              <a:rPr lang="uk-UA" altLang="uk-UA" sz="1800" dirty="0" err="1"/>
              <a:t>Носков</a:t>
            </a:r>
            <a:r>
              <a:rPr lang="uk-UA" altLang="uk-UA" sz="1800" dirty="0"/>
              <a:t>  </a:t>
            </a:r>
            <a:r>
              <a:rPr lang="uk-UA" altLang="uk-UA" sz="1800" dirty="0" err="1"/>
              <a:t>Вячеслав</a:t>
            </a:r>
            <a:r>
              <a:rPr lang="uk-UA" altLang="uk-UA" sz="1800" dirty="0"/>
              <a:t> Іванович		 </a:t>
            </a:r>
            <a:r>
              <a:rPr lang="uk-UA" altLang="uk-UA" sz="1800" dirty="0" err="1"/>
              <a:t>доц</a:t>
            </a:r>
            <a:r>
              <a:rPr lang="uk-UA" altLang="uk-UA" sz="1800" dirty="0"/>
              <a:t>.,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	каф. </a:t>
            </a:r>
            <a:r>
              <a:rPr lang="uk-UA" altLang="uk-UA" sz="1800" dirty="0" err="1"/>
              <a:t>ТК</a:t>
            </a:r>
            <a:endParaRPr lang="uk-UA" altLang="uk-UA" sz="1800" dirty="0"/>
          </a:p>
          <a:p>
            <a:pPr>
              <a:spcBef>
                <a:spcPct val="0"/>
              </a:spcBef>
              <a:buNone/>
            </a:pPr>
            <a:r>
              <a:rPr lang="uk-UA" altLang="uk-UA" sz="1800" dirty="0"/>
              <a:t>Новіков  Валерій Іванович		 ст. викладач	каф. </a:t>
            </a:r>
            <a:r>
              <a:rPr lang="uk-UA" altLang="uk-UA" sz="1800" dirty="0" err="1"/>
              <a:t>ТК</a:t>
            </a: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Астраханцев Андрій Анатолійович		 </a:t>
            </a:r>
            <a:r>
              <a:rPr lang="uk-UA" altLang="uk-UA" sz="1800" dirty="0" err="1"/>
              <a:t>доц</a:t>
            </a:r>
            <a:r>
              <a:rPr lang="uk-UA" altLang="uk-UA" sz="1800" dirty="0"/>
              <a:t>.,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 	каф. </a:t>
            </a:r>
            <a:r>
              <a:rPr lang="uk-UA" altLang="uk-UA" sz="1800" dirty="0" err="1"/>
              <a:t>ІТМ</a:t>
            </a:r>
            <a:endParaRPr lang="uk-UA" altLang="uk-UA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11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339B80EC-0E91-485A-B247-DADBFE0F0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42888"/>
            <a:ext cx="9148763" cy="1052513"/>
          </a:xfrm>
          <a:solidFill>
            <a:srgbClr val="C591C1">
              <a:alpha val="38000"/>
            </a:srgbClr>
          </a:solidFill>
        </p:spPr>
        <p:txBody>
          <a:bodyPr/>
          <a:lstStyle/>
          <a:p>
            <a:pPr eaLnBrk="1" hangingPunct="1">
              <a:defRPr/>
            </a:pPr>
            <a:r>
              <a:rPr lang="uk-UA" altLang="uk-UA" sz="2400" b="1" dirty="0">
                <a:solidFill>
                  <a:schemeClr val="tx1"/>
                </a:solidFill>
              </a:rPr>
              <a:t>1. Підготовка наукових кадрів і творча діяльність молоді</a:t>
            </a:r>
          </a:p>
        </p:txBody>
      </p:sp>
      <p:graphicFrame>
        <p:nvGraphicFramePr>
          <p:cNvPr id="5" name="Group 347">
            <a:extLst>
              <a:ext uri="{FF2B5EF4-FFF2-40B4-BE49-F238E27FC236}">
                <a16:creationId xmlns:a16="http://schemas.microsoft.com/office/drawing/2014/main" xmlns="" id="{85629311-EEA2-410D-9BFE-251680891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834461"/>
              </p:ext>
            </p:extLst>
          </p:nvPr>
        </p:nvGraphicFramePr>
        <p:xfrm>
          <a:off x="179388" y="982663"/>
          <a:ext cx="8713787" cy="5603872"/>
        </p:xfrm>
        <a:graphic>
          <a:graphicData uri="http://schemas.openxmlformats.org/drawingml/2006/table">
            <a:tbl>
              <a:tblPr/>
              <a:tblGrid>
                <a:gridCol w="4968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4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3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9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5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16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 участі студентів ІТС </a:t>
                      </a:r>
                      <a:b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 науковій діяльності 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56" marR="91456" marT="45738" marB="457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054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студентів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які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брали участь у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виконанні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НДДКР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всього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(з оплатою та без оплати)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з них:    з оплатою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із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загального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фонду бюджету  (д/б)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               з оплатою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із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спеціального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фонду (г/д)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969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               за грантами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студентів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які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брали участь у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виконанні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НДДКР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при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захищенні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магістри наук.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магістри проф.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     бакалаври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опублікованих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статей, тез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доповідей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участю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студентів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усього</a:t>
                      </a: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7211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                                                                                      з них самостійно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B5203C-2B04-495A-9362-8610D85B0055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latin typeface="+mj-lt"/>
                <a:ea typeface="+mj-ea"/>
                <a:cs typeface="+mj-cs"/>
              </a:rPr>
              <a:t>1.3. Науково-дослідна робота студентів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12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9E0E7DB-691F-48F1-AAA8-3CFB9DC2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  <a:endParaRPr lang="uk-UA" altLang="uk-UA" sz="2400" b="1" kern="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9219" name="Прямоугольник 5">
            <a:extLst>
              <a:ext uri="{FF2B5EF4-FFF2-40B4-BE49-F238E27FC236}">
                <a16:creationId xmlns:a16="http://schemas.microsoft.com/office/drawing/2014/main" xmlns="" id="{3460FBE8-1AE5-4F1A-9F4A-7404243E7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" y="1130363"/>
            <a:ext cx="9028113" cy="472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uk-UA" sz="1800" dirty="0"/>
              <a:t>У 2020 </a:t>
            </a:r>
            <a:r>
              <a:rPr lang="ru-RU" altLang="uk-UA" sz="1800" dirty="0" err="1"/>
              <a:t>році</a:t>
            </a:r>
            <a:r>
              <a:rPr lang="ru-RU" altLang="uk-UA" sz="1800" dirty="0"/>
              <a:t> 136 </a:t>
            </a:r>
            <a:r>
              <a:rPr lang="ru-RU" altLang="uk-UA" sz="1800" dirty="0" err="1"/>
              <a:t>студентів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ІТС</a:t>
            </a:r>
            <a:r>
              <a:rPr lang="ru-RU" altLang="uk-UA" sz="1800" dirty="0"/>
              <a:t> проводили </a:t>
            </a:r>
            <a:r>
              <a:rPr lang="ru-RU" altLang="uk-UA" sz="1800" dirty="0" err="1"/>
              <a:t>наукову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діяльність</a:t>
            </a:r>
            <a:r>
              <a:rPr lang="ru-RU" altLang="uk-UA" sz="1800" dirty="0"/>
              <a:t> в 14 </a:t>
            </a:r>
            <a:r>
              <a:rPr lang="ru-RU" altLang="uk-UA" sz="1800" dirty="0" err="1"/>
              <a:t>науково-технічних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гуртках</a:t>
            </a:r>
            <a:r>
              <a:rPr lang="ru-RU" altLang="uk-UA" sz="1800" dirty="0"/>
              <a:t> (109 </a:t>
            </a:r>
            <a:r>
              <a:rPr lang="ru-RU" altLang="uk-UA" sz="1800" dirty="0" err="1"/>
              <a:t>студентів</a:t>
            </a:r>
            <a:r>
              <a:rPr lang="ru-RU" altLang="uk-UA" sz="1800" dirty="0"/>
              <a:t>), 11 </a:t>
            </a:r>
            <a:r>
              <a:rPr lang="ru-RU" altLang="uk-UA" sz="1800" dirty="0" err="1"/>
              <a:t>нуково-дослідних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групах</a:t>
            </a:r>
            <a:r>
              <a:rPr lang="ru-RU" altLang="uk-UA" sz="1800" dirty="0"/>
              <a:t> (24 </a:t>
            </a:r>
            <a:r>
              <a:rPr lang="ru-RU" altLang="uk-UA" sz="1800" dirty="0" err="1"/>
              <a:t>студенти</a:t>
            </a:r>
            <a:r>
              <a:rPr lang="ru-RU" altLang="uk-UA" sz="1800" dirty="0"/>
              <a:t>).</a:t>
            </a:r>
          </a:p>
          <a:p>
            <a:pPr>
              <a:buFontTx/>
              <a:buNone/>
            </a:pPr>
            <a:endParaRPr lang="ru-RU" altLang="uk-UA" sz="1800" dirty="0"/>
          </a:p>
          <a:p>
            <a:pPr>
              <a:buFontTx/>
              <a:buNone/>
            </a:pPr>
            <a:r>
              <a:rPr lang="ru-RU" altLang="uk-UA" sz="1800" dirty="0"/>
              <a:t>У 17 </a:t>
            </a:r>
            <a:r>
              <a:rPr lang="ru-RU" altLang="uk-UA" sz="1800" dirty="0" err="1"/>
              <a:t>науково-дослідних</a:t>
            </a:r>
            <a:r>
              <a:rPr lang="ru-RU" altLang="uk-UA" sz="1800" dirty="0"/>
              <a:t> роботах </a:t>
            </a:r>
            <a:r>
              <a:rPr lang="ru-RU" altLang="uk-UA" sz="1800" dirty="0" err="1"/>
              <a:t>приймали</a:t>
            </a:r>
            <a:r>
              <a:rPr lang="ru-RU" altLang="uk-UA" sz="1800" dirty="0"/>
              <a:t> участь 165 </a:t>
            </a:r>
            <a:r>
              <a:rPr lang="ru-RU" altLang="uk-UA" sz="1800" dirty="0" err="1"/>
              <a:t>студентів</a:t>
            </a:r>
            <a:r>
              <a:rPr lang="ru-RU" altLang="uk-UA" sz="1800" dirty="0"/>
              <a:t>, </a:t>
            </a:r>
          </a:p>
          <a:p>
            <a:pPr>
              <a:buFontTx/>
              <a:buNone/>
            </a:pPr>
            <a:r>
              <a:rPr lang="ru-RU" altLang="uk-UA" sz="1800" dirty="0"/>
              <a:t>В 6 </a:t>
            </a:r>
            <a:r>
              <a:rPr lang="ru-RU" altLang="uk-UA" sz="1800" dirty="0" err="1"/>
              <a:t>держбюджетних</a:t>
            </a:r>
            <a:r>
              <a:rPr lang="ru-RU" altLang="uk-UA" sz="1800" dirty="0"/>
              <a:t> темах </a:t>
            </a:r>
            <a:r>
              <a:rPr lang="ru-RU" altLang="uk-UA" sz="1800" dirty="0" err="1"/>
              <a:t>приймали</a:t>
            </a:r>
            <a:r>
              <a:rPr lang="ru-RU" altLang="uk-UA" sz="1800" dirty="0"/>
              <a:t> участь 62 </a:t>
            </a:r>
            <a:r>
              <a:rPr lang="ru-RU" altLang="uk-UA" sz="1800" dirty="0" err="1"/>
              <a:t>студенти</a:t>
            </a:r>
            <a:r>
              <a:rPr lang="ru-RU" altLang="uk-UA" sz="1800" dirty="0"/>
              <a:t> (2 з них з оплатою), в 1 </a:t>
            </a:r>
            <a:r>
              <a:rPr lang="ru-RU" altLang="uk-UA" sz="1800" dirty="0" err="1"/>
              <a:t>госпдоговірній</a:t>
            </a:r>
            <a:r>
              <a:rPr lang="ru-RU" altLang="uk-UA" sz="1800" dirty="0"/>
              <a:t> (2 </a:t>
            </a:r>
            <a:r>
              <a:rPr lang="ru-RU" altLang="uk-UA" sz="1800" dirty="0" err="1"/>
              <a:t>студенти</a:t>
            </a:r>
            <a:r>
              <a:rPr lang="ru-RU" altLang="uk-UA" sz="1800" dirty="0"/>
              <a:t> б/о), у 10 </a:t>
            </a:r>
            <a:r>
              <a:rPr lang="ru-RU" altLang="uk-UA" sz="1800" dirty="0" err="1"/>
              <a:t>ініциативних</a:t>
            </a:r>
            <a:r>
              <a:rPr lang="ru-RU" altLang="uk-UA" sz="1800" dirty="0"/>
              <a:t> - 103 </a:t>
            </a:r>
            <a:r>
              <a:rPr lang="ru-RU" altLang="uk-UA" sz="1800" dirty="0" err="1"/>
              <a:t>студенти</a:t>
            </a:r>
            <a:r>
              <a:rPr lang="ru-RU" altLang="uk-UA" sz="1800" dirty="0"/>
              <a:t>. За результатами НДР </a:t>
            </a:r>
            <a:r>
              <a:rPr lang="ru-RU" altLang="uk-UA" sz="1800" dirty="0" err="1"/>
              <a:t>захищено</a:t>
            </a:r>
            <a:r>
              <a:rPr lang="ru-RU" altLang="uk-UA" sz="1800" dirty="0"/>
              <a:t> 48 </a:t>
            </a:r>
            <a:r>
              <a:rPr lang="ru-RU" altLang="uk-UA" sz="1800" dirty="0" err="1"/>
              <a:t>роботи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магістрів</a:t>
            </a:r>
            <a:r>
              <a:rPr lang="ru-RU" altLang="uk-UA" sz="1800" dirty="0"/>
              <a:t> проф., 7 </a:t>
            </a:r>
            <a:r>
              <a:rPr lang="ru-RU" altLang="uk-UA" sz="1800" dirty="0" err="1"/>
              <a:t>робіт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маг.наук</a:t>
            </a:r>
            <a:r>
              <a:rPr lang="ru-RU" altLang="uk-UA" sz="1800" dirty="0"/>
              <a:t>, 82 </a:t>
            </a:r>
            <a:r>
              <a:rPr lang="ru-RU" altLang="uk-UA" sz="1800" dirty="0" err="1"/>
              <a:t>бакалаврські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роботи</a:t>
            </a:r>
            <a:r>
              <a:rPr lang="ru-RU" altLang="uk-UA" sz="1800" dirty="0"/>
              <a:t>). </a:t>
            </a:r>
          </a:p>
          <a:p>
            <a:pPr>
              <a:buFontTx/>
              <a:buNone/>
            </a:pPr>
            <a:endParaRPr lang="ru-RU" altLang="uk-UA" sz="1800" dirty="0"/>
          </a:p>
          <a:p>
            <a:pPr>
              <a:buFontTx/>
              <a:buNone/>
            </a:pPr>
            <a:r>
              <a:rPr lang="ru-RU" altLang="uk-UA" sz="1800" dirty="0"/>
              <a:t>В 10 </a:t>
            </a:r>
            <a:r>
              <a:rPr lang="ru-RU" altLang="uk-UA" sz="1800" dirty="0" err="1"/>
              <a:t>ініціативних</a:t>
            </a:r>
            <a:r>
              <a:rPr lang="ru-RU" altLang="uk-UA" sz="1800" dirty="0"/>
              <a:t> темах брали участь 103 </a:t>
            </a:r>
            <a:r>
              <a:rPr lang="ru-RU" altLang="uk-UA" sz="1800" dirty="0" err="1"/>
              <a:t>студенти</a:t>
            </a:r>
            <a:r>
              <a:rPr lang="ru-RU" altLang="uk-UA" sz="1800" dirty="0"/>
              <a:t>. За результатами </a:t>
            </a:r>
            <a:r>
              <a:rPr lang="ru-RU" altLang="uk-UA" sz="1800" dirty="0" err="1"/>
              <a:t>ініціативних</a:t>
            </a:r>
            <a:r>
              <a:rPr lang="ru-RU" altLang="uk-UA" sz="1800" dirty="0"/>
              <a:t> НДР </a:t>
            </a:r>
            <a:r>
              <a:rPr lang="ru-RU" altLang="uk-UA" sz="1800" dirty="0" err="1"/>
              <a:t>захищено</a:t>
            </a:r>
            <a:r>
              <a:rPr lang="ru-RU" altLang="uk-UA" sz="1800" dirty="0"/>
              <a:t>  </a:t>
            </a:r>
            <a:r>
              <a:rPr lang="ru-RU" altLang="uk-UA" sz="1800" dirty="0" err="1"/>
              <a:t>роботи</a:t>
            </a:r>
            <a:r>
              <a:rPr lang="ru-RU" altLang="uk-UA" sz="1800" dirty="0"/>
              <a:t> 16 </a:t>
            </a:r>
            <a:r>
              <a:rPr lang="ru-RU" altLang="uk-UA" sz="1800" dirty="0" err="1"/>
              <a:t>магістрів</a:t>
            </a:r>
            <a:r>
              <a:rPr lang="ru-RU" altLang="uk-UA" sz="1800" dirty="0"/>
              <a:t>, 70  </a:t>
            </a:r>
            <a:r>
              <a:rPr lang="ru-RU" altLang="uk-UA" sz="1800" dirty="0" err="1"/>
              <a:t>бакалаврські</a:t>
            </a:r>
            <a:r>
              <a:rPr lang="ru-RU" altLang="uk-UA" sz="1800" dirty="0"/>
              <a:t>).</a:t>
            </a:r>
          </a:p>
          <a:p>
            <a:pPr>
              <a:buFontTx/>
              <a:buNone/>
            </a:pPr>
            <a:endParaRPr lang="uk-UA" altLang="uk-UA" sz="800" dirty="0"/>
          </a:p>
          <a:p>
            <a:pPr>
              <a:buFontTx/>
              <a:buNone/>
            </a:pPr>
            <a:r>
              <a:rPr lang="ru-RU" altLang="uk-UA" sz="1800" dirty="0"/>
              <a:t>За </a:t>
            </a:r>
            <a:r>
              <a:rPr lang="ru-RU" altLang="uk-UA" sz="1800" dirty="0" err="1"/>
              <a:t>участю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студентів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ІТС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опубліковано</a:t>
            </a:r>
            <a:r>
              <a:rPr lang="ru-RU" altLang="uk-UA" sz="1800" dirty="0"/>
              <a:t> 122 </a:t>
            </a:r>
            <a:r>
              <a:rPr lang="ru-RU" altLang="uk-UA" sz="1800" dirty="0" err="1"/>
              <a:t>публікації</a:t>
            </a:r>
            <a:r>
              <a:rPr lang="ru-RU" altLang="uk-UA" sz="1800" dirty="0"/>
              <a:t> (з них 28 </a:t>
            </a:r>
            <a:r>
              <a:rPr lang="ru-RU" altLang="uk-UA" sz="1800" dirty="0" err="1"/>
              <a:t>самостійних</a:t>
            </a:r>
            <a:r>
              <a:rPr lang="ru-RU" altLang="uk-UA" sz="1800" dirty="0"/>
              <a:t>, 15 </a:t>
            </a:r>
            <a:r>
              <a:rPr lang="ru-RU" altLang="uk-UA" sz="1800" dirty="0" err="1"/>
              <a:t>закордонних</a:t>
            </a:r>
            <a:r>
              <a:rPr lang="ru-RU" altLang="uk-UA" sz="1800" dirty="0"/>
              <a:t>),  Брали участь у 3 </a:t>
            </a:r>
            <a:r>
              <a:rPr lang="ru-RU" altLang="uk-UA" sz="1800" dirty="0" err="1"/>
              <a:t>закордонних</a:t>
            </a:r>
            <a:r>
              <a:rPr lang="ru-RU" altLang="uk-UA" sz="1800" dirty="0"/>
              <a:t>, 5 </a:t>
            </a:r>
            <a:r>
              <a:rPr lang="ru-RU" altLang="uk-UA" sz="1800" dirty="0" err="1"/>
              <a:t>міжнародних</a:t>
            </a:r>
            <a:r>
              <a:rPr lang="ru-RU" altLang="uk-UA" sz="1800" dirty="0"/>
              <a:t> та 6 </a:t>
            </a:r>
            <a:r>
              <a:rPr lang="ru-RU" altLang="uk-UA" sz="1800" dirty="0" err="1"/>
              <a:t>всеукраїнських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наукових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конференціях</a:t>
            </a:r>
            <a:r>
              <a:rPr lang="ru-RU" altLang="uk-UA" sz="1800" dirty="0"/>
              <a:t> та на 25 </a:t>
            </a:r>
            <a:r>
              <a:rPr lang="ru-RU" altLang="uk-UA" sz="1800" dirty="0" err="1"/>
              <a:t>всеукраїнських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наукових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семінарах</a:t>
            </a:r>
            <a:r>
              <a:rPr lang="ru-RU" altLang="uk-UA" sz="1800" dirty="0"/>
              <a:t> і </a:t>
            </a:r>
            <a:r>
              <a:rPr lang="ru-RU" altLang="uk-UA" sz="1800" dirty="0" err="1"/>
              <a:t>відкритих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лекціях</a:t>
            </a:r>
            <a:r>
              <a:rPr lang="ru-RU" altLang="uk-UA" sz="1800" dirty="0"/>
              <a:t> ( з них 15 з </a:t>
            </a:r>
            <a:r>
              <a:rPr lang="ru-RU" altLang="uk-UA" sz="1800" dirty="0" err="1"/>
              <a:t>міжнародною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участю</a:t>
            </a:r>
            <a:r>
              <a:rPr lang="ru-RU" altLang="uk-UA" sz="1800" dirty="0"/>
              <a:t>).</a:t>
            </a:r>
            <a:endParaRPr lang="uk-UA" altLang="uk-UA" sz="8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803560-A82C-4F37-A0EB-9D98709F3A26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1.3. Науково-дослідна робота студентів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13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FDF75A4-DCD4-4AA9-92ED-3B19656E2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  <a:endParaRPr lang="uk-UA" altLang="uk-UA" sz="2400" b="1" kern="0" dirty="0">
              <a:solidFill>
                <a:schemeClr val="accent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9AAFB184-2E4F-4C12-BEF3-98064C9AC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93164"/>
              </p:ext>
            </p:extLst>
          </p:nvPr>
        </p:nvGraphicFramePr>
        <p:xfrm>
          <a:off x="250825" y="1196975"/>
          <a:ext cx="8435975" cy="5208587"/>
        </p:xfrm>
        <a:graphic>
          <a:graphicData uri="http://schemas.openxmlformats.org/drawingml/2006/table">
            <a:tbl>
              <a:tblPr/>
              <a:tblGrid>
                <a:gridCol w="4549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2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4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65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160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Показники участі студентів </a:t>
                      </a:r>
                      <a:br>
                        <a:rPr kumimoji="0" lang="uk-UA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</a:br>
                      <a:r>
                        <a:rPr kumimoji="0" lang="uk-UA" sz="1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в олімпіадах і конкурсах 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4" marR="91464" marT="45735" marB="4573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4" marR="91464" marT="45735" marB="4573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4" marR="91464" marT="45735" marB="4573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4" marR="91464" marT="45735" marB="45735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4" marR="91464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4" marR="91464" marT="45735" marB="4573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9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Кількість студентів – </a:t>
                      </a:r>
                      <a:r>
                        <a:rPr lang="uk-UA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уч-ків</a:t>
                      </a:r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Всеукраїнських конкурсів студентських НДР             1-го туру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515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студентів – </a:t>
                      </a:r>
                      <a:r>
                        <a:rPr lang="uk-UA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уч-ків</a:t>
                      </a:r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2-го туру</a:t>
                      </a:r>
                      <a:endParaRPr lang="uk-UA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7"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 них: -  переможці 2-го туру</a:t>
                      </a:r>
                      <a:endParaRPr lang="uk-UA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29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Кількість студентів – учасників  міжнародних конкурсів студентських НДР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832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з них: -  переможці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5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Кількість учасників олімпіад </a:t>
                      </a:r>
                      <a:r>
                        <a:rPr lang="ru-RU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тур</a:t>
                      </a:r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, усього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Кількість</a:t>
                      </a:r>
                      <a:r>
                        <a:rPr lang="ru-RU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переможців</a:t>
                      </a:r>
                      <a:r>
                        <a:rPr lang="ru-RU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які</a:t>
                      </a:r>
                      <a:r>
                        <a:rPr lang="ru-RU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одержали нагороди за рез-ми </a:t>
                      </a:r>
                      <a:r>
                        <a:rPr lang="ru-RU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олімпіад</a:t>
                      </a:r>
                      <a:r>
                        <a:rPr lang="ru-RU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 тур, </a:t>
                      </a:r>
                      <a:r>
                        <a:rPr lang="ru-RU" sz="16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усього</a:t>
                      </a:r>
                      <a:endParaRPr lang="uk-UA" sz="1600" b="1" i="0" u="none" strike="noStrike" noProof="0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4521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          в тому числі  на міжнародних олімпіадах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529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Кількість студентів, які одержували стипендії Президента України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5291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Кількість студентів, які одержували інші стипендії, премії, гранти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2" marR="7602" marT="76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602" marR="7602" marT="76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6EAD371-22B2-4556-B09E-2A8074CEB720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1.3.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Участь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студентів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у конкурсах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наукових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робіт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та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олімпіадах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uk-UA" sz="2000" dirty="0">
              <a:solidFill>
                <a:schemeClr val="accent2">
                  <a:lumMod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14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075CD4D-9B0F-4AE5-A844-3C7EA17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11268" name="Прямоугольник 5">
            <a:extLst>
              <a:ext uri="{FF2B5EF4-FFF2-40B4-BE49-F238E27FC236}">
                <a16:creationId xmlns:a16="http://schemas.microsoft.com/office/drawing/2014/main" xmlns="" id="{B06F79E5-9631-45E1-A302-EE23510E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884238"/>
            <a:ext cx="8897243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uk-UA" sz="1700" dirty="0"/>
              <a:t>У </a:t>
            </a:r>
            <a:r>
              <a:rPr lang="uk-UA" sz="1700" b="1" dirty="0"/>
              <a:t>фіналі</a:t>
            </a:r>
            <a:r>
              <a:rPr lang="uk-UA" sz="1700" dirty="0"/>
              <a:t> </a:t>
            </a:r>
            <a:r>
              <a:rPr lang="uk-UA" sz="1700" b="1" dirty="0"/>
              <a:t>Всеукраїнського конкурсу-захисту дослідницьких проектів Малої Академії Наук-2020</a:t>
            </a:r>
            <a:r>
              <a:rPr lang="uk-UA" sz="1700" dirty="0"/>
              <a:t> студент </a:t>
            </a:r>
            <a:r>
              <a:rPr lang="uk-UA" sz="1700" dirty="0" err="1"/>
              <a:t>ІТС</a:t>
            </a:r>
            <a:r>
              <a:rPr lang="uk-UA" sz="1700" dirty="0"/>
              <a:t> </a:t>
            </a:r>
            <a:r>
              <a:rPr lang="uk-UA" sz="1700" b="1" dirty="0"/>
              <a:t>Гліб Олегович </a:t>
            </a:r>
            <a:r>
              <a:rPr lang="uk-UA" sz="1700" b="1" dirty="0" err="1"/>
              <a:t>Мікляєв</a:t>
            </a:r>
            <a:r>
              <a:rPr lang="uk-UA" sz="1700" dirty="0"/>
              <a:t> (гр. ТЗ-01), зайняв </a:t>
            </a:r>
            <a:r>
              <a:rPr lang="uk-UA" sz="1700" b="1" dirty="0"/>
              <a:t>третє місце</a:t>
            </a:r>
            <a:r>
              <a:rPr lang="uk-UA" sz="1700" dirty="0"/>
              <a:t> (https://jasu2020.com/docs/6.pdf) із науково-дослідницьким проектом «Метод проектування офісної мережі на базі технології </a:t>
            </a:r>
            <a:r>
              <a:rPr lang="uk-UA" sz="1700" dirty="0" err="1"/>
              <a:t>Li-Fi</a:t>
            </a:r>
            <a:r>
              <a:rPr lang="uk-UA" sz="1700" dirty="0"/>
              <a:t> (кер. </a:t>
            </a:r>
            <a:r>
              <a:rPr lang="uk-UA" sz="1700" dirty="0" err="1"/>
              <a:t>д.т.н</a:t>
            </a:r>
            <a:r>
              <a:rPr lang="uk-UA" sz="1700" dirty="0"/>
              <a:t>, проф. Романов Олександр Іванович). </a:t>
            </a:r>
            <a:endParaRPr lang="uk-UA" altLang="uk-UA" sz="17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 </a:t>
            </a:r>
          </a:p>
          <a:p>
            <a:pPr>
              <a:buNone/>
            </a:pPr>
            <a:r>
              <a:rPr lang="uk-UA" sz="1700" dirty="0"/>
              <a:t>20-22 квітня 2020 року на базі Одеської національної академії зв’язку ім. </a:t>
            </a:r>
            <a:r>
              <a:rPr lang="uk-UA" sz="1700" dirty="0" err="1"/>
              <a:t>О.С</a:t>
            </a:r>
            <a:r>
              <a:rPr lang="uk-UA" sz="1700" dirty="0"/>
              <a:t>. Попова відбувся </a:t>
            </a:r>
            <a:r>
              <a:rPr lang="uk-UA" sz="1700" b="1" dirty="0"/>
              <a:t>2 етап</a:t>
            </a:r>
            <a:r>
              <a:rPr lang="uk-UA" sz="1700" dirty="0"/>
              <a:t> Всеукраїнського конкурсу студентських наукових робіт напрямку інформаційні та телекомунікаційні технології. Вперше в зв’язку з ситуацією в країні конкурс проводився онлайн. </a:t>
            </a:r>
            <a:r>
              <a:rPr lang="uk-UA" sz="1700" dirty="0" err="1"/>
              <a:t>ІТС</a:t>
            </a:r>
            <a:r>
              <a:rPr lang="uk-UA" sz="1700" dirty="0"/>
              <a:t> представляли студенти:</a:t>
            </a:r>
            <a:endParaRPr lang="ru-RU" sz="1700" dirty="0"/>
          </a:p>
          <a:p>
            <a:pPr>
              <a:buNone/>
            </a:pPr>
            <a:r>
              <a:rPr lang="uk-UA" sz="1700" b="1" dirty="0"/>
              <a:t>Мороз Анастасія</a:t>
            </a:r>
            <a:r>
              <a:rPr lang="uk-UA" sz="1700" dirty="0"/>
              <a:t> (ТІ-91мп) з роботою «Аналіз та прогнозування лояльності абонентів в телекомунікаційній мережі на основі технології машинного навчання» (керівник проф. Глоба </a:t>
            </a:r>
            <a:r>
              <a:rPr lang="uk-UA" sz="1700" dirty="0" err="1"/>
              <a:t>Л.С</a:t>
            </a:r>
            <a:r>
              <a:rPr lang="uk-UA" sz="1700" dirty="0"/>
              <a:t>.) отримала </a:t>
            </a:r>
            <a:r>
              <a:rPr lang="uk-UA" sz="1700" b="1" dirty="0"/>
              <a:t>Диплом </a:t>
            </a:r>
            <a:r>
              <a:rPr lang="uk-UA" sz="1700" b="1" dirty="0" err="1"/>
              <a:t>ІІ</a:t>
            </a:r>
            <a:r>
              <a:rPr lang="uk-UA" sz="1700" b="1" dirty="0"/>
              <a:t> ступеня</a:t>
            </a:r>
            <a:r>
              <a:rPr lang="uk-UA" sz="1700" dirty="0"/>
              <a:t>.</a:t>
            </a:r>
            <a:endParaRPr lang="ru-RU" sz="1700" dirty="0"/>
          </a:p>
          <a:p>
            <a:pPr>
              <a:buNone/>
            </a:pPr>
            <a:r>
              <a:rPr lang="uk-UA" sz="1700" b="1" dirty="0" err="1"/>
              <a:t>Миніч</a:t>
            </a:r>
            <a:r>
              <a:rPr lang="uk-UA" sz="1700" b="1" dirty="0"/>
              <a:t> Марина</a:t>
            </a:r>
            <a:r>
              <a:rPr lang="uk-UA" sz="1700" dirty="0"/>
              <a:t> (ТІ-91мп) з роботою «Дослідження ефективності методів моніторингу рухомих об'єктів в системах розумного будинку» (керівник доц. Могильний </a:t>
            </a:r>
            <a:r>
              <a:rPr lang="uk-UA" sz="1700" dirty="0" err="1"/>
              <a:t>С.Б</a:t>
            </a:r>
            <a:r>
              <a:rPr lang="uk-UA" sz="1700" dirty="0"/>
              <a:t>.)  посіла </a:t>
            </a:r>
            <a:r>
              <a:rPr lang="uk-UA" sz="1700" b="1" dirty="0"/>
              <a:t>IV місце</a:t>
            </a:r>
            <a:r>
              <a:rPr lang="uk-UA" sz="1700" dirty="0"/>
              <a:t>. </a:t>
            </a:r>
            <a:endParaRPr lang="ru-RU" sz="1700" dirty="0"/>
          </a:p>
          <a:p>
            <a:pPr>
              <a:buNone/>
            </a:pPr>
            <a:r>
              <a:rPr lang="uk-UA" sz="1700" b="1" dirty="0"/>
              <a:t>Буцик Олександр</a:t>
            </a:r>
            <a:r>
              <a:rPr lang="uk-UA" sz="1700" dirty="0"/>
              <a:t> (ТІ- ) з роботою «Дослідження алгоритмів розпізнавання в системах керування трафіком» (керівник доц. Могильний </a:t>
            </a:r>
            <a:r>
              <a:rPr lang="uk-UA" sz="1700" dirty="0" err="1"/>
              <a:t>С.Б</a:t>
            </a:r>
            <a:r>
              <a:rPr lang="uk-UA" sz="1700" dirty="0"/>
              <a:t>.)  посів 16 місце, 2 етап Всеукраїнського конкурсу студентських наукових робіт, 20-22 квітня 2020 року на базі Одеської національної академії зв’язку ім. </a:t>
            </a:r>
            <a:r>
              <a:rPr lang="uk-UA" sz="1700" dirty="0" err="1"/>
              <a:t>О.С</a:t>
            </a:r>
            <a:r>
              <a:rPr lang="uk-UA" sz="1700" dirty="0"/>
              <a:t>. Попова.</a:t>
            </a:r>
            <a:endParaRPr lang="ru-RU" sz="1700" dirty="0"/>
          </a:p>
          <a:p>
            <a:pPr>
              <a:buNone/>
            </a:pPr>
            <a:r>
              <a:rPr lang="uk-UA" sz="1700" b="1" dirty="0" err="1"/>
              <a:t>Штойко</a:t>
            </a:r>
            <a:r>
              <a:rPr lang="uk-UA" sz="1700" b="1" dirty="0"/>
              <a:t> Олександр</a:t>
            </a:r>
            <a:r>
              <a:rPr lang="uk-UA" sz="1700" dirty="0"/>
              <a:t> (ТМ-61), керівник проф. Романов </a:t>
            </a:r>
            <a:r>
              <a:rPr lang="uk-UA" sz="1700" dirty="0" err="1"/>
              <a:t>О.І</a:t>
            </a:r>
            <a:r>
              <a:rPr lang="uk-UA" sz="1700" dirty="0"/>
              <a:t>.</a:t>
            </a:r>
            <a:endParaRPr lang="ru-RU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BC3667-F626-4E45-B5D5-F3DC5A19FC8E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1.3. Науково-дослідна робота студентів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15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B075CD4D-9B0F-4AE5-A844-3C7EA1734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11268" name="Прямоугольник 5">
            <a:extLst>
              <a:ext uri="{FF2B5EF4-FFF2-40B4-BE49-F238E27FC236}">
                <a16:creationId xmlns:a16="http://schemas.microsoft.com/office/drawing/2014/main" xmlns="" id="{B06F79E5-9631-45E1-A302-EE23510EE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22" y="1124744"/>
            <a:ext cx="9018241" cy="56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uk-UA" sz="1800" dirty="0"/>
              <a:t>3-ри роботи студентів </a:t>
            </a:r>
            <a:r>
              <a:rPr lang="uk-UA" sz="1800" dirty="0" err="1"/>
              <a:t>ІТС</a:t>
            </a:r>
            <a:r>
              <a:rPr lang="uk-UA" sz="1800" dirty="0"/>
              <a:t> отримали колективний </a:t>
            </a:r>
            <a:r>
              <a:rPr lang="uk-UA" sz="1800" b="1" dirty="0"/>
              <a:t>закордонний</a:t>
            </a:r>
            <a:r>
              <a:rPr lang="uk-UA" sz="1800" dirty="0"/>
              <a:t> </a:t>
            </a:r>
            <a:r>
              <a:rPr lang="uk-UA" sz="1800" b="1" dirty="0"/>
              <a:t>Грант</a:t>
            </a:r>
            <a:r>
              <a:rPr lang="uk-UA" sz="1800" dirty="0"/>
              <a:t> </a:t>
            </a:r>
            <a:r>
              <a:rPr lang="uk-UA" sz="1800" b="1" dirty="0"/>
              <a:t>на участь у міжнародній конференції OSTIS-2020</a:t>
            </a:r>
            <a:r>
              <a:rPr lang="uk-UA" sz="1800" dirty="0"/>
              <a:t> (м. </a:t>
            </a:r>
            <a:r>
              <a:rPr lang="uk-UA" sz="1800" b="1" dirty="0"/>
              <a:t>Мінськ, Білорусь).</a:t>
            </a:r>
            <a:endParaRPr lang="ru-RU" sz="1800" dirty="0"/>
          </a:p>
          <a:p>
            <a:pPr>
              <a:buNone/>
            </a:pPr>
            <a:r>
              <a:rPr lang="en-US" sz="1800" dirty="0"/>
              <a:t>-  «</a:t>
            </a:r>
            <a:r>
              <a:rPr lang="en-US" sz="1800" b="1" i="1" dirty="0"/>
              <a:t>Analysis of clustering algorithms for use in the universal data processing system</a:t>
            </a:r>
            <a:r>
              <a:rPr lang="en-US" sz="1800" dirty="0"/>
              <a:t>»</a:t>
            </a:r>
            <a:r>
              <a:rPr lang="uk-UA" sz="1800" dirty="0"/>
              <a:t> аспіранта </a:t>
            </a:r>
            <a:r>
              <a:rPr lang="uk-UA" sz="1800" b="1" dirty="0" err="1"/>
              <a:t>Бугаєнко</a:t>
            </a:r>
            <a:r>
              <a:rPr lang="uk-UA" sz="1800" dirty="0"/>
              <a:t> Юрій Михайлович (</a:t>
            </a:r>
            <a:r>
              <a:rPr lang="uk-UA" sz="1800" dirty="0" err="1"/>
              <a:t>каф.ТС</a:t>
            </a:r>
            <a:r>
              <a:rPr lang="uk-UA" sz="1800" dirty="0"/>
              <a:t>), студентів - </a:t>
            </a:r>
            <a:r>
              <a:rPr lang="uk-UA" sz="1800" b="1" dirty="0"/>
              <a:t>Ляшенко</a:t>
            </a:r>
            <a:r>
              <a:rPr lang="uk-UA" sz="1800" dirty="0"/>
              <a:t> Андрій Володимирович (ТІ-61), </a:t>
            </a:r>
            <a:r>
              <a:rPr lang="uk-UA" sz="1800" b="1" dirty="0" err="1"/>
              <a:t>Гребінченко</a:t>
            </a:r>
            <a:r>
              <a:rPr lang="uk-UA" sz="1800" b="1" dirty="0"/>
              <a:t> M. </a:t>
            </a:r>
            <a:r>
              <a:rPr lang="uk-UA" sz="1800" dirty="0"/>
              <a:t>(ТІ-71мп) кер. Глоба </a:t>
            </a:r>
            <a:r>
              <a:rPr lang="uk-UA" sz="1800" dirty="0" err="1"/>
              <a:t>Л.С</a:t>
            </a:r>
            <a:r>
              <a:rPr lang="uk-UA" sz="1800" dirty="0"/>
              <a:t>.,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- «</a:t>
            </a:r>
            <a:r>
              <a:rPr lang="en-US" sz="1800" b="1" i="1" dirty="0"/>
              <a:t>Workﬂows Generation based on the Domain Ontology</a:t>
            </a:r>
            <a:r>
              <a:rPr lang="uk-UA" sz="1800" dirty="0"/>
              <a:t>» студента -</a:t>
            </a:r>
            <a:r>
              <a:rPr lang="uk-UA" sz="1800" b="1" dirty="0"/>
              <a:t> Бакай Андрія Миколайовича</a:t>
            </a:r>
            <a:r>
              <a:rPr lang="uk-UA" sz="1800" dirty="0"/>
              <a:t> (ТІ-51), та молодої вченої Попової Марини Андріївни кер. Глоба </a:t>
            </a:r>
            <a:r>
              <a:rPr lang="uk-UA" sz="1800" dirty="0" err="1"/>
              <a:t>Л.С</a:t>
            </a:r>
            <a:r>
              <a:rPr lang="uk-UA" sz="1800" dirty="0"/>
              <a:t>.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- </a:t>
            </a:r>
            <a:r>
              <a:rPr lang="en-US" sz="1800" dirty="0"/>
              <a:t>«</a:t>
            </a:r>
            <a:r>
              <a:rPr lang="en-US" sz="1800" b="1" i="1" dirty="0"/>
              <a:t>The approach to "Big Data" keeping with effective access in multi-tier </a:t>
            </a:r>
            <a:r>
              <a:rPr lang="en-US" sz="1800" b="1" i="1" dirty="0" err="1"/>
              <a:t>storag</a:t>
            </a:r>
            <a:r>
              <a:rPr lang="en-US" sz="1800" dirty="0"/>
              <a:t>» </a:t>
            </a:r>
            <a:r>
              <a:rPr lang="uk-UA" sz="1800" dirty="0"/>
              <a:t>студента -</a:t>
            </a:r>
            <a:r>
              <a:rPr lang="uk-UA" sz="1800" b="1" dirty="0"/>
              <a:t> </a:t>
            </a:r>
            <a:r>
              <a:rPr lang="uk-UA" sz="1800" b="1" dirty="0" err="1"/>
              <a:t>Філімонова</a:t>
            </a:r>
            <a:r>
              <a:rPr lang="uk-UA" sz="1800" b="1" dirty="0"/>
              <a:t> Миколи Федоровича </a:t>
            </a:r>
            <a:r>
              <a:rPr lang="uk-UA" sz="1800" dirty="0"/>
              <a:t>(ТІ-81мп), кер. Глоба </a:t>
            </a:r>
            <a:r>
              <a:rPr lang="uk-UA" sz="1800" dirty="0" err="1"/>
              <a:t>Л.С</a:t>
            </a:r>
            <a:r>
              <a:rPr lang="uk-UA" sz="1800" dirty="0"/>
              <a:t>.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 </a:t>
            </a:r>
            <a:endParaRPr lang="ru-RU" sz="1800" dirty="0"/>
          </a:p>
          <a:p>
            <a:pPr>
              <a:buNone/>
            </a:pPr>
            <a:r>
              <a:rPr lang="uk-UA" sz="1800" b="1" dirty="0"/>
              <a:t>В конкурсі «</a:t>
            </a:r>
            <a:r>
              <a:rPr lang="uk-UA" sz="1800" b="1" dirty="0" err="1"/>
              <a:t>DigІn.Net</a:t>
            </a:r>
            <a:r>
              <a:rPr lang="uk-UA" sz="1800" b="1" dirty="0"/>
              <a:t> – німецько-українська мережа цифрових інновацій»</a:t>
            </a:r>
            <a:r>
              <a:rPr lang="uk-UA" sz="1800" dirty="0"/>
              <a:t> (за фінансової підтримки Німецької служби </a:t>
            </a:r>
            <a:r>
              <a:rPr lang="uk-UA" sz="1800" dirty="0" err="1"/>
              <a:t>DAAD</a:t>
            </a:r>
            <a:r>
              <a:rPr lang="uk-UA" sz="1800" dirty="0"/>
              <a:t>), прийняли участь студенти: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1. Кочура Марина (ТЗ-61), керівник Романов </a:t>
            </a:r>
            <a:r>
              <a:rPr lang="uk-UA" sz="1800" dirty="0" err="1"/>
              <a:t>О.І</a:t>
            </a:r>
            <a:r>
              <a:rPr lang="uk-UA" sz="1800" dirty="0"/>
              <a:t>.;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2. </a:t>
            </a:r>
            <a:r>
              <a:rPr lang="uk-UA" sz="1800" dirty="0" err="1"/>
              <a:t>Літвінов</a:t>
            </a:r>
            <a:r>
              <a:rPr lang="uk-UA" sz="1800" dirty="0"/>
              <a:t> Євген (ТЗ-91мп), керівник Романов </a:t>
            </a:r>
            <a:r>
              <a:rPr lang="uk-UA" sz="1800" dirty="0" err="1"/>
              <a:t>О.І</a:t>
            </a:r>
            <a:r>
              <a:rPr lang="uk-UA" sz="1800" dirty="0"/>
              <a:t>.;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3. Литовченко Костянтин (ТМ-61), керівник Романов </a:t>
            </a:r>
            <a:r>
              <a:rPr lang="uk-UA" sz="1800" dirty="0" err="1"/>
              <a:t>О.І</a:t>
            </a:r>
            <a:r>
              <a:rPr lang="uk-UA" sz="1800" dirty="0"/>
              <a:t>.;</a:t>
            </a:r>
            <a:endParaRPr lang="ru-RU" sz="1800" dirty="0"/>
          </a:p>
          <a:p>
            <a:pPr>
              <a:buNone/>
            </a:pPr>
            <a:r>
              <a:rPr lang="uk-UA" sz="1800" b="1" dirty="0"/>
              <a:t>Переможець 2 етапу</a:t>
            </a:r>
            <a:r>
              <a:rPr lang="uk-UA" sz="1800" dirty="0"/>
              <a:t> став студент </a:t>
            </a:r>
            <a:r>
              <a:rPr lang="uk-UA" sz="1800" b="1" dirty="0"/>
              <a:t>Литовченко </a:t>
            </a:r>
            <a:r>
              <a:rPr lang="uk-UA" sz="1800" b="1" dirty="0" err="1"/>
              <a:t>К.А</a:t>
            </a:r>
            <a:r>
              <a:rPr lang="uk-UA" sz="1800" b="1" dirty="0"/>
              <a:t>.</a:t>
            </a:r>
            <a:r>
              <a:rPr lang="uk-UA" sz="1800" dirty="0"/>
              <a:t> (ТЗ-61), кер. Романов </a:t>
            </a:r>
            <a:r>
              <a:rPr lang="uk-UA" sz="1800" dirty="0" err="1"/>
              <a:t>О.І</a:t>
            </a:r>
            <a:r>
              <a:rPr lang="uk-UA" sz="1800" dirty="0"/>
              <a:t>.</a:t>
            </a:r>
            <a:endParaRPr lang="ru-RU" sz="1800" dirty="0"/>
          </a:p>
          <a:p>
            <a:pPr>
              <a:buNone/>
            </a:pPr>
            <a:endParaRPr lang="uk-UA" sz="1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BC3667-F626-4E45-B5D5-F3DC5A19FC8E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1.3. Науково-дослідна робота студентів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3116892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2B90642A-2B98-4917-A5B3-F46BA8638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F8E1FC3-47EA-4BE3-8731-088A2C342B43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1.4. Науково-дослідна робота та інноваційна діяльність молодих учених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19DA236-1F28-4E8B-A1B0-4D3975BF0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63288"/>
              </p:ext>
            </p:extLst>
          </p:nvPr>
        </p:nvGraphicFramePr>
        <p:xfrm>
          <a:off x="231775" y="1268413"/>
          <a:ext cx="8732838" cy="4108449"/>
        </p:xfrm>
        <a:graphic>
          <a:graphicData uri="http://schemas.openxmlformats.org/drawingml/2006/table">
            <a:tbl>
              <a:tblPr/>
              <a:tblGrid>
                <a:gridCol w="4674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1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0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0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0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30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27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</a:t>
                      </a:r>
                      <a:r>
                        <a:rPr lang="uk-UA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Показники молодих вчених ІТС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7" marB="4574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7" marB="4574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7" marB="4574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7" marB="45747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7" marB="457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94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Чисельність молодих учених, усього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94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  з них: - доктори наук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94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           - кандидати наук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94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           - аспіранти/докторанти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7/0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3/0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6/0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16/0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12/1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386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- без ступеня, не включаючи аспірантів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9278">
                <a:tc>
                  <a:txBody>
                    <a:bodyPr/>
                    <a:lstStyle/>
                    <a:p>
                      <a:pPr algn="l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Кількість молодих науковців, що отримували:    </a:t>
                      </a:r>
                    </a:p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премії, гранти Президента України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5386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                                                                стипендії, премії Верховної Ради України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330">
                <a:tc>
                  <a:txBody>
                    <a:bodyPr/>
                    <a:lstStyle/>
                    <a:p>
                      <a:pPr algn="r" fontAlgn="ctr"/>
                      <a:r>
                        <a:rPr lang="uk-UA" sz="16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                                                                          стипендії, премії Кабінету Міністрів України</a:t>
                      </a:r>
                    </a:p>
                  </a:txBody>
                  <a:tcPr marL="7600" marR="7600" marT="76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7600" marR="7600" marT="76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17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>
            <a:extLst>
              <a:ext uri="{FF2B5EF4-FFF2-40B4-BE49-F238E27FC236}">
                <a16:creationId xmlns:a16="http://schemas.microsoft.com/office/drawing/2014/main" xmlns="" id="{0B890F5F-C8D6-49E0-A684-620AB4DE9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Завдання на 2021 рік з напряму </a:t>
            </a:r>
            <a:b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</a:b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підготовки наукових кадрів:</a:t>
            </a:r>
            <a:endParaRPr lang="uk-UA" altLang="uk-UA" sz="3600" dirty="0">
              <a:solidFill>
                <a:srgbClr val="B9133B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363" name="TextBox 4">
            <a:extLst>
              <a:ext uri="{FF2B5EF4-FFF2-40B4-BE49-F238E27FC236}">
                <a16:creationId xmlns:a16="http://schemas.microsoft.com/office/drawing/2014/main" xmlns="" id="{DCC0D4B0-D3B3-4558-ADD9-35A85017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484784"/>
            <a:ext cx="8498168" cy="43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dirty="0">
                <a:latin typeface="Bookman Old Style" panose="02050604050505020204" pitchFamily="18" charset="0"/>
              </a:rPr>
              <a:t>● </a:t>
            </a:r>
            <a:r>
              <a:rPr lang="ru-RU" dirty="0" err="1">
                <a:latin typeface="Bookman Old Style" panose="02050604050505020204" pitchFamily="18" charset="0"/>
              </a:rPr>
              <a:t>забезпечувати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адекватний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рівень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нових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знань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наукового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змісту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дисертацій</a:t>
            </a:r>
            <a:r>
              <a:rPr lang="en-US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аспірантів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докторантів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● активно </a:t>
            </a:r>
            <a:r>
              <a:rPr lang="ru-RU" dirty="0" err="1">
                <a:latin typeface="Bookman Old Style" panose="02050604050505020204" pitchFamily="18" charset="0"/>
              </a:rPr>
              <a:t>інтегрувати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науково-інноваційну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діяльність</a:t>
            </a:r>
            <a:r>
              <a:rPr lang="ru-RU" dirty="0">
                <a:latin typeface="Bookman Old Style" panose="02050604050505020204" pitchFamily="18" charset="0"/>
              </a:rPr>
              <a:t> в </a:t>
            </a:r>
            <a:r>
              <a:rPr lang="ru-RU" dirty="0" err="1">
                <a:latin typeface="Bookman Old Style" panose="02050604050505020204" pitchFamily="18" charset="0"/>
              </a:rPr>
              <a:t>освітній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процес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uk-UA" altLang="uk-UA" baseline="-25000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18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90496BF-D7F2-4EC1-98CC-3A227CA7A34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83026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2.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Основні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результати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нуково-технічних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розробок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за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пріорітетними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напрямами</a:t>
            </a:r>
            <a:endParaRPr lang="uk-UA" sz="2500" b="1" kern="0" dirty="0"/>
          </a:p>
        </p:txBody>
      </p:sp>
      <p:sp>
        <p:nvSpPr>
          <p:cNvPr id="18435" name="Прямоугольник 4">
            <a:extLst>
              <a:ext uri="{FF2B5EF4-FFF2-40B4-BE49-F238E27FC236}">
                <a16:creationId xmlns:a16="http://schemas.microsoft.com/office/drawing/2014/main" xmlns="" id="{BC8EF677-F09A-4586-84CA-97BD50405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" y="955164"/>
            <a:ext cx="8686800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600" b="1" dirty="0"/>
              <a:t>Пріоритетний напрям 2. Інформаційні та комунікаційні технології</a:t>
            </a:r>
            <a:endParaRPr lang="uk-UA" altLang="uk-UA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600" b="1" i="1" dirty="0" err="1"/>
              <a:t>Суперкомп’ютерні</a:t>
            </a:r>
            <a:r>
              <a:rPr lang="ru-RU" altLang="uk-UA" sz="1600" b="1" i="1" dirty="0"/>
              <a:t> </a:t>
            </a:r>
            <a:r>
              <a:rPr lang="ru-RU" altLang="uk-UA" sz="1600" b="1" i="1" dirty="0" err="1"/>
              <a:t>програмно-технічні</a:t>
            </a:r>
            <a:r>
              <a:rPr lang="ru-RU" altLang="uk-UA" sz="1600" b="1" i="1" dirty="0"/>
              <a:t> </a:t>
            </a:r>
            <a:r>
              <a:rPr lang="ru-RU" altLang="uk-UA" sz="1600" b="1" i="1" dirty="0" err="1"/>
              <a:t>засоби</a:t>
            </a:r>
            <a:r>
              <a:rPr lang="ru-RU" altLang="uk-UA" sz="1600" b="1" i="1" dirty="0"/>
              <a:t>, </a:t>
            </a:r>
            <a:r>
              <a:rPr lang="ru-RU" altLang="uk-UA" sz="1600" b="1" i="1" dirty="0" err="1"/>
              <a:t>телекомунікаційні</a:t>
            </a:r>
            <a:r>
              <a:rPr lang="ru-RU" altLang="uk-UA" sz="1600" b="1" i="1" dirty="0"/>
              <a:t> </a:t>
            </a:r>
            <a:r>
              <a:rPr lang="ru-RU" altLang="uk-UA" sz="1600" b="1" i="1" dirty="0" err="1"/>
              <a:t>мережі</a:t>
            </a:r>
            <a:r>
              <a:rPr lang="ru-RU" altLang="uk-UA" sz="1600" b="1" i="1" dirty="0"/>
              <a:t> та </a:t>
            </a:r>
            <a:r>
              <a:rPr lang="ru-RU" altLang="uk-UA" sz="1600" b="1" i="1" dirty="0" err="1"/>
              <a:t>системи</a:t>
            </a:r>
            <a:r>
              <a:rPr lang="ru-RU" altLang="uk-UA" sz="1600" b="1" i="1" dirty="0"/>
              <a:t>. </a:t>
            </a:r>
            <a:r>
              <a:rPr lang="ru-RU" altLang="uk-UA" sz="1600" b="1" i="1" dirty="0" err="1"/>
              <a:t>Грід</a:t>
            </a:r>
            <a:r>
              <a:rPr lang="ru-RU" altLang="uk-UA" sz="1600" b="1" i="1" dirty="0"/>
              <a:t>- та </a:t>
            </a:r>
            <a:r>
              <a:rPr lang="ru-RU" altLang="uk-UA" sz="1600" b="1" i="1" dirty="0" err="1"/>
              <a:t>клауд-технології</a:t>
            </a:r>
            <a:endParaRPr lang="ru-RU" altLang="uk-UA" sz="1600" b="1" i="1" dirty="0"/>
          </a:p>
          <a:p>
            <a:pPr>
              <a:buNone/>
            </a:pPr>
            <a:r>
              <a:rPr lang="uk-UA" altLang="uk-UA" sz="1800" b="1" dirty="0"/>
              <a:t> </a:t>
            </a:r>
            <a:r>
              <a:rPr lang="uk-UA" altLang="uk-UA" sz="2400" i="1" dirty="0">
                <a:latin typeface="Bookman Old Style" panose="02050604050505020204" pitchFamily="18" charset="0"/>
              </a:rPr>
              <a:t>Завершені </a:t>
            </a:r>
            <a:r>
              <a:rPr lang="uk-UA" sz="2400" dirty="0">
                <a:latin typeface="Bookman Old Style" panose="02050604050505020204" pitchFamily="18" charset="0"/>
              </a:rPr>
              <a:t>НДР </a:t>
            </a:r>
          </a:p>
          <a:p>
            <a:pPr>
              <a:buNone/>
            </a:pPr>
            <a:r>
              <a:rPr lang="uk-UA" sz="2400" dirty="0">
                <a:latin typeface="Bookman Old Style" panose="02050604050505020204" pitchFamily="18" charset="0"/>
              </a:rPr>
              <a:t>№ 2117–П «Технологія побудови динамічних реєстрів електронних інформаційних ресурсів та засобів їх ефективної обробки у </a:t>
            </a:r>
            <a:r>
              <a:rPr lang="uk-UA" sz="2400" dirty="0" err="1">
                <a:latin typeface="Bookman Old Style" panose="02050604050505020204" pitchFamily="18" charset="0"/>
              </a:rPr>
              <a:t>датацентрах</a:t>
            </a:r>
            <a:r>
              <a:rPr lang="uk-UA" sz="2400" dirty="0">
                <a:latin typeface="Bookman Old Style" panose="02050604050505020204" pitchFamily="18" charset="0"/>
              </a:rPr>
              <a:t> гетерогенної структури»</a:t>
            </a:r>
            <a:r>
              <a:rPr lang="uk-UA" sz="2400" i="1" dirty="0">
                <a:latin typeface="Bookman Old Style" panose="02050604050505020204" pitchFamily="18" charset="0"/>
              </a:rPr>
              <a:t> (керівник роботи Глоба Л.С.)</a:t>
            </a:r>
          </a:p>
          <a:p>
            <a:pPr>
              <a:buNone/>
            </a:pPr>
            <a:endParaRPr lang="uk-UA" sz="2400" dirty="0">
              <a:latin typeface="Bookman Old Style" panose="02050604050505020204" pitchFamily="18" charset="0"/>
            </a:endParaRPr>
          </a:p>
          <a:p>
            <a:pPr>
              <a:buNone/>
            </a:pPr>
            <a:r>
              <a:rPr lang="uk-UA" sz="2400" dirty="0">
                <a:latin typeface="Bookman Old Style" panose="02050604050505020204" pitchFamily="18" charset="0"/>
              </a:rPr>
              <a:t>№ 2120–П </a:t>
            </a:r>
            <a:r>
              <a:rPr lang="ru-RU" sz="2400" dirty="0">
                <a:latin typeface="Bookman Old Style" panose="02050604050505020204" pitchFamily="18" charset="0"/>
              </a:rPr>
              <a:t>«</a:t>
            </a:r>
            <a:r>
              <a:rPr lang="ru-RU" sz="2400" dirty="0" err="1">
                <a:latin typeface="Bookman Old Style" panose="02050604050505020204" pitchFamily="18" charset="0"/>
              </a:rPr>
              <a:t>Науково-технічні</a:t>
            </a:r>
            <a:r>
              <a:rPr lang="ru-RU" sz="2400" dirty="0">
                <a:latin typeface="Bookman Old Style" panose="02050604050505020204" pitchFamily="18" charset="0"/>
              </a:rPr>
              <a:t> засади </a:t>
            </a:r>
            <a:r>
              <a:rPr lang="ru-RU" sz="2400" dirty="0" err="1">
                <a:latin typeface="Bookman Old Style" panose="02050604050505020204" pitchFamily="18" charset="0"/>
              </a:rPr>
              <a:t>побудови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нових</a:t>
            </a:r>
            <a:r>
              <a:rPr lang="ru-RU" sz="2400" dirty="0">
                <a:latin typeface="Bookman Old Style" panose="02050604050505020204" pitchFamily="18" charset="0"/>
              </a:rPr>
              <a:t> систем загоризонтного </a:t>
            </a:r>
            <a:r>
              <a:rPr lang="ru-RU" sz="2400" dirty="0" err="1">
                <a:latin typeface="Bookman Old Style" panose="02050604050505020204" pitchFamily="18" charset="0"/>
              </a:rPr>
              <a:t>зв’язку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із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використанням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ретрансляційних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аероплатформ</a:t>
            </a:r>
            <a:r>
              <a:rPr lang="ru-RU" sz="2400" dirty="0">
                <a:latin typeface="Bookman Old Style" panose="02050604050505020204" pitchFamily="18" charset="0"/>
              </a:rPr>
              <a:t> та </a:t>
            </a:r>
            <a:r>
              <a:rPr lang="ru-RU" sz="2400" dirty="0" err="1">
                <a:latin typeface="Bookman Old Style" panose="02050604050505020204" pitchFamily="18" charset="0"/>
              </a:rPr>
              <a:t>штучних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утворень</a:t>
            </a:r>
            <a:r>
              <a:rPr lang="ru-RU" sz="2400" dirty="0">
                <a:latin typeface="Bookman Old Style" panose="02050604050505020204" pitchFamily="18" charset="0"/>
              </a:rPr>
              <a:t>»  (</a:t>
            </a:r>
            <a:r>
              <a:rPr lang="ru-RU" sz="2400" dirty="0" err="1">
                <a:latin typeface="Bookman Old Style" panose="02050604050505020204" pitchFamily="18" charset="0"/>
              </a:rPr>
              <a:t>керівник</a:t>
            </a:r>
            <a:r>
              <a:rPr lang="ru-RU" sz="2400" dirty="0">
                <a:latin typeface="Bookman Old Style" panose="02050604050505020204" pitchFamily="18" charset="0"/>
              </a:rPr>
              <a:t> </a:t>
            </a:r>
            <a:r>
              <a:rPr lang="ru-RU" sz="2400" dirty="0" err="1">
                <a:latin typeface="Bookman Old Style" panose="02050604050505020204" pitchFamily="18" charset="0"/>
              </a:rPr>
              <a:t>роботи</a:t>
            </a:r>
            <a:r>
              <a:rPr lang="ru-RU" sz="2400" dirty="0">
                <a:latin typeface="Bookman Old Style" panose="02050604050505020204" pitchFamily="18" charset="0"/>
              </a:rPr>
              <a:t>: Кравчук С.О.)</a:t>
            </a:r>
          </a:p>
          <a:p>
            <a:pPr>
              <a:buNone/>
            </a:pPr>
            <a:endParaRPr lang="uk-UA" sz="1800" i="1" dirty="0"/>
          </a:p>
          <a:p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19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COVID-19">
            <a:extLst>
              <a:ext uri="{FF2B5EF4-FFF2-40B4-BE49-F238E27FC236}">
                <a16:creationId xmlns:a16="http://schemas.microsoft.com/office/drawing/2014/main" xmlns="" id="{2A3A99E8-49DF-4736-B774-B79A95EE5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" y="843608"/>
            <a:ext cx="9090777" cy="568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AC17095-6AC3-4D68-B25B-1F780DEB774C}"/>
              </a:ext>
            </a:extLst>
          </p:cNvPr>
          <p:cNvSpPr/>
          <p:nvPr/>
        </p:nvSpPr>
        <p:spPr>
          <a:xfrm>
            <a:off x="611560" y="1229021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Реагування на </a:t>
            </a:r>
            <a:r>
              <a:rPr lang="uk-UA" sz="3600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КОВІД-19</a:t>
            </a:r>
          </a:p>
          <a:p>
            <a:pPr algn="ctr"/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2020 рік в історії залишиться роком активної фази пандемії КОВІД-19.</a:t>
            </a:r>
          </a:p>
          <a:p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/>
            </a:r>
            <a:b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Науковці ІТС, як і всього університету, змогли адаптуватись до нових умов і обмежень, та продовжити свою наукову активність. </a:t>
            </a:r>
            <a:b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endParaRPr lang="uk-UA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3AAA0435-D697-4F0D-BB06-AFDD80970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15801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3600" kern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Візія</a:t>
            </a:r>
            <a:r>
              <a:rPr lang="uk-UA" altLang="uk-UA" sz="3600" kern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uk-UA" sz="3600" kern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uk-UA" sz="3600" kern="0" dirty="0">
                <a:solidFill>
                  <a:srgbClr val="002060"/>
                </a:solidFill>
                <a:latin typeface="Bookman Old Style" panose="02050604050505020204" pitchFamily="18" charset="0"/>
              </a:rPr>
              <a:t>КПІ ім.</a:t>
            </a:r>
            <a:r>
              <a:rPr lang="en-US" altLang="uk-UA" sz="3600" kern="0" dirty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altLang="uk-UA" sz="3600" kern="0" dirty="0">
                <a:solidFill>
                  <a:srgbClr val="002060"/>
                </a:solidFill>
                <a:latin typeface="Bookman Old Style" panose="02050604050505020204" pitchFamily="18" charset="0"/>
              </a:rPr>
              <a:t>Ігоря Сікорського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3F74-FF5D-4E3F-8EBB-8CC0DED39C3F}" type="slidenum">
              <a:rPr lang="ru-RU" altLang="uk-UA" smtClean="0"/>
              <a:pPr/>
              <a:t>2</a:t>
            </a:fld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52956922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1">
            <a:extLst>
              <a:ext uri="{FF2B5EF4-FFF2-40B4-BE49-F238E27FC236}">
                <a16:creationId xmlns:a16="http://schemas.microsoft.com/office/drawing/2014/main" xmlns="" id="{D31E9CC3-51FC-47FD-BE1B-17FEDA638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" y="1195389"/>
            <a:ext cx="8712200" cy="48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altLang="uk-UA" sz="1800" dirty="0"/>
              <a:t>1. </a:t>
            </a:r>
            <a:r>
              <a:rPr lang="ru-RU" altLang="uk-UA" sz="1800" b="1" dirty="0"/>
              <a:t>№ 2213-Ф </a:t>
            </a:r>
            <a:r>
              <a:rPr lang="ru-RU" altLang="uk-UA" sz="1800" dirty="0"/>
              <a:t>«</a:t>
            </a:r>
            <a:r>
              <a:rPr lang="ru-RU" altLang="uk-UA" sz="1800" dirty="0" err="1"/>
              <a:t>Ефекти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електромагнітної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взаємодії</a:t>
            </a:r>
            <a:r>
              <a:rPr lang="ru-RU" altLang="uk-UA" sz="1800" dirty="0"/>
              <a:t> в </a:t>
            </a:r>
            <a:r>
              <a:rPr lang="ru-RU" altLang="uk-UA" sz="1800" dirty="0" err="1"/>
              <a:t>мікрохвильових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багатоярусних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планарних</a:t>
            </a:r>
            <a:r>
              <a:rPr lang="ru-RU" altLang="uk-UA" sz="1800" dirty="0"/>
              <a:t> структурах та </a:t>
            </a:r>
            <a:r>
              <a:rPr lang="ru-RU" altLang="uk-UA" sz="1800" dirty="0" err="1"/>
              <a:t>розвиток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теорії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фільтрів</a:t>
            </a:r>
            <a:r>
              <a:rPr lang="ru-RU" altLang="uk-UA" sz="1800" dirty="0"/>
              <a:t> для </a:t>
            </a:r>
            <a:r>
              <a:rPr lang="ru-RU" altLang="uk-UA" sz="1800" dirty="0" err="1"/>
              <a:t>засобів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телекомунікацій</a:t>
            </a:r>
            <a:r>
              <a:rPr lang="ru-RU" altLang="uk-UA" sz="1800" dirty="0"/>
              <a:t>» </a:t>
            </a:r>
            <a:r>
              <a:rPr lang="ru-RU" altLang="uk-UA" sz="1800" i="1" dirty="0"/>
              <a:t>(</a:t>
            </a:r>
            <a:r>
              <a:rPr lang="ru-RU" altLang="uk-UA" sz="1800" i="1" dirty="0" err="1"/>
              <a:t>науковий</a:t>
            </a:r>
            <a:r>
              <a:rPr lang="ru-RU" altLang="uk-UA" sz="1800" i="1" dirty="0"/>
              <a:t> </a:t>
            </a:r>
            <a:r>
              <a:rPr lang="ru-RU" altLang="uk-UA" sz="1800" i="1" dirty="0" err="1"/>
              <a:t>керівник</a:t>
            </a:r>
            <a:r>
              <a:rPr lang="ru-RU" altLang="uk-UA" sz="1800" i="1" dirty="0"/>
              <a:t> </a:t>
            </a:r>
            <a:r>
              <a:rPr lang="ru-RU" altLang="uk-UA" sz="1800" i="1" dirty="0" err="1"/>
              <a:t>роботи</a:t>
            </a:r>
            <a:r>
              <a:rPr lang="ru-RU" altLang="uk-UA" sz="1800" i="1" dirty="0"/>
              <a:t> </a:t>
            </a:r>
            <a:r>
              <a:rPr lang="ru-RU" altLang="uk-UA" sz="1800" i="1" dirty="0" err="1"/>
              <a:t>О.В</a:t>
            </a:r>
            <a:r>
              <a:rPr lang="ru-RU" altLang="uk-UA" sz="1800" i="1" dirty="0"/>
              <a:t>.</a:t>
            </a:r>
            <a:r>
              <a:rPr lang="ru-RU" altLang="uk-UA" sz="1800" dirty="0"/>
              <a:t> </a:t>
            </a:r>
            <a:r>
              <a:rPr lang="ru-RU" altLang="uk-UA" sz="1800" b="1" i="1" dirty="0"/>
              <a:t>Захаров</a:t>
            </a:r>
            <a:r>
              <a:rPr lang="ru-RU" altLang="uk-UA" sz="1800" dirty="0"/>
              <a:t>)</a:t>
            </a:r>
            <a:r>
              <a:rPr lang="uk-UA" altLang="uk-UA" sz="1800" dirty="0"/>
              <a:t> </a:t>
            </a:r>
            <a:br>
              <a:rPr lang="uk-UA" altLang="uk-UA" sz="1800" dirty="0"/>
            </a:br>
            <a:r>
              <a:rPr lang="uk-UA" altLang="uk-UA" sz="1800" b="1" i="1" u="sng" dirty="0"/>
              <a:t>01.2019- 12.2021 р.</a:t>
            </a:r>
            <a:r>
              <a:rPr lang="uk-UA" altLang="uk-UA" sz="1800" dirty="0"/>
              <a:t> </a:t>
            </a:r>
          </a:p>
          <a:p>
            <a:pPr>
              <a:spcBef>
                <a:spcPct val="0"/>
              </a:spcBef>
              <a:buNone/>
            </a:pPr>
            <a:endParaRPr lang="uk-UA" altLang="uk-UA" sz="1200" dirty="0"/>
          </a:p>
          <a:p>
            <a:pPr>
              <a:buNone/>
            </a:pPr>
            <a:r>
              <a:rPr lang="uk-UA" sz="1800" dirty="0"/>
              <a:t>2. №</a:t>
            </a:r>
            <a:r>
              <a:rPr lang="uk-UA" sz="1800" b="1" dirty="0"/>
              <a:t>2308-П</a:t>
            </a:r>
            <a:r>
              <a:rPr lang="uk-UA" sz="1800" dirty="0"/>
              <a:t> «Системи зв’язку та управління безпілотних апаратів з підвищеною стійкістю до впливу навмисних та ненавмисних завад»,</a:t>
            </a:r>
            <a:r>
              <a:rPr lang="uk-UA" sz="1800" i="1" dirty="0"/>
              <a:t> Ільченко </a:t>
            </a:r>
            <a:r>
              <a:rPr lang="uk-UA" sz="1800" i="1" dirty="0" err="1"/>
              <a:t>М.Ю</a:t>
            </a:r>
            <a:r>
              <a:rPr lang="uk-UA" sz="1800" i="1" dirty="0"/>
              <a:t>. (</a:t>
            </a:r>
            <a:r>
              <a:rPr lang="uk-UA" sz="1800" i="1" dirty="0" err="1"/>
              <a:t>Кайденко</a:t>
            </a:r>
            <a:r>
              <a:rPr lang="uk-UA" sz="1800" i="1" dirty="0"/>
              <a:t> </a:t>
            </a:r>
            <a:r>
              <a:rPr lang="uk-UA" sz="1800" i="1" dirty="0" err="1"/>
              <a:t>М.М</a:t>
            </a:r>
            <a:r>
              <a:rPr lang="uk-UA" sz="1800" i="1" dirty="0"/>
              <a:t>.) </a:t>
            </a:r>
            <a:r>
              <a:rPr lang="uk-UA" sz="1800" dirty="0"/>
              <a:t> </a:t>
            </a:r>
            <a:r>
              <a:rPr lang="uk-UA" sz="1800" b="1" i="1" u="sng" dirty="0"/>
              <a:t>04.2020- 12.2022 р.</a:t>
            </a:r>
            <a:r>
              <a:rPr lang="uk-UA" sz="1800" dirty="0"/>
              <a:t> (№0120U102120) 760 </a:t>
            </a:r>
            <a:r>
              <a:rPr lang="uk-UA" sz="1800" dirty="0" err="1"/>
              <a:t>тис.грн</a:t>
            </a:r>
            <a:r>
              <a:rPr lang="uk-UA" sz="1800" dirty="0"/>
              <a:t>. на 2020 рік.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 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3.</a:t>
            </a:r>
            <a:r>
              <a:rPr lang="uk-UA" sz="1800" b="1" dirty="0"/>
              <a:t> № 2316-П</a:t>
            </a:r>
            <a:r>
              <a:rPr lang="uk-UA" sz="1800" dirty="0"/>
              <a:t> «Інтелектуалізація систем управління високопродуктивними сенсорними мережами на основі використання </a:t>
            </a:r>
            <a:r>
              <a:rPr lang="uk-UA" sz="1800" dirty="0" err="1"/>
              <a:t>роботизованих</a:t>
            </a:r>
            <a:r>
              <a:rPr lang="uk-UA" sz="1800" dirty="0"/>
              <a:t> об’єктів та обчислювальної </a:t>
            </a:r>
            <a:r>
              <a:rPr lang="uk-UA" sz="1800" dirty="0" err="1"/>
              <a:t>FOG</a:t>
            </a:r>
            <a:r>
              <a:rPr lang="uk-UA" sz="1800" dirty="0"/>
              <a:t>-інфраструктури». </a:t>
            </a:r>
            <a:r>
              <a:rPr lang="uk-UA" sz="1800" i="1" dirty="0" err="1"/>
              <a:t>Уривський</a:t>
            </a:r>
            <a:r>
              <a:rPr lang="uk-UA" sz="1800" i="1" dirty="0"/>
              <a:t> </a:t>
            </a:r>
            <a:r>
              <a:rPr lang="uk-UA" sz="1800" i="1" dirty="0" err="1"/>
              <a:t>Л.О</a:t>
            </a:r>
            <a:r>
              <a:rPr lang="uk-UA" sz="1800" i="1" dirty="0"/>
              <a:t>.,</a:t>
            </a:r>
            <a:r>
              <a:rPr lang="uk-UA" sz="1800" dirty="0"/>
              <a:t> </a:t>
            </a:r>
            <a:r>
              <a:rPr lang="uk-UA" sz="1800" i="1" dirty="0"/>
              <a:t>Лисенко </a:t>
            </a:r>
            <a:r>
              <a:rPr lang="uk-UA" sz="1800" i="1" dirty="0" err="1"/>
              <a:t>О.І</a:t>
            </a:r>
            <a:r>
              <a:rPr lang="uk-UA" sz="1800" i="1" dirty="0"/>
              <a:t>. </a:t>
            </a:r>
            <a:r>
              <a:rPr lang="uk-UA" sz="1800" b="1" i="1" u="sng" dirty="0"/>
              <a:t>04.2020- 12.2022 р.</a:t>
            </a:r>
            <a:r>
              <a:rPr lang="uk-UA" sz="1800" dirty="0"/>
              <a:t> (№0120U102181) 416 </a:t>
            </a:r>
            <a:r>
              <a:rPr lang="uk-UA" sz="1800" dirty="0" err="1"/>
              <a:t>тис.грн</a:t>
            </a:r>
            <a:r>
              <a:rPr lang="uk-UA" sz="1800" dirty="0"/>
              <a:t>. на 2020 рік.</a:t>
            </a:r>
          </a:p>
          <a:p>
            <a:pPr>
              <a:buNone/>
            </a:pPr>
            <a:endParaRPr lang="uk-UA" sz="1200" dirty="0"/>
          </a:p>
          <a:p>
            <a:pPr>
              <a:buNone/>
            </a:pPr>
            <a:r>
              <a:rPr lang="uk-UA" altLang="uk-UA" sz="1800" dirty="0"/>
              <a:t>4. </a:t>
            </a:r>
            <a:r>
              <a:rPr lang="uk-UA" altLang="uk-UA" sz="1800" b="1" dirty="0"/>
              <a:t>№2218/2–П </a:t>
            </a:r>
            <a:r>
              <a:rPr lang="uk-UA" altLang="uk-UA" sz="1800" dirty="0"/>
              <a:t>«Гетерогенна мережа збору, передачі та обробки інформації для системи розподіленої генерації </a:t>
            </a:r>
            <a:r>
              <a:rPr lang="ru-RU" altLang="uk-UA" sz="1800" dirty="0" err="1"/>
              <a:t>MicroGrid</a:t>
            </a:r>
            <a:r>
              <a:rPr lang="uk-UA" altLang="uk-UA" sz="1800" dirty="0"/>
              <a:t>» </a:t>
            </a:r>
            <a:r>
              <a:rPr lang="uk-UA" altLang="uk-UA" sz="1800" i="1" dirty="0"/>
              <a:t>(</a:t>
            </a:r>
            <a:r>
              <a:rPr lang="uk-UA" altLang="uk-UA" sz="1800" i="1" dirty="0" err="1"/>
              <a:t>со</a:t>
            </a:r>
            <a:r>
              <a:rPr lang="uk-UA" altLang="uk-UA" sz="1800" i="1" dirty="0"/>
              <a:t>-керівник роботи </a:t>
            </a:r>
            <a:r>
              <a:rPr lang="uk-UA" altLang="uk-UA" sz="1800" b="1" i="1" dirty="0"/>
              <a:t>Глоба</a:t>
            </a:r>
            <a:r>
              <a:rPr lang="uk-UA" altLang="uk-UA" sz="1800" i="1" dirty="0"/>
              <a:t> </a:t>
            </a:r>
            <a:r>
              <a:rPr lang="uk-UA" altLang="uk-UA" sz="1800" i="1" dirty="0" err="1"/>
              <a:t>Л.С</a:t>
            </a:r>
            <a:r>
              <a:rPr lang="uk-UA" altLang="uk-UA" sz="1800" i="1" dirty="0"/>
              <a:t>., </a:t>
            </a:r>
            <a:r>
              <a:rPr lang="uk-UA" altLang="uk-UA" sz="1800" b="1" i="1" u="sng" dirty="0"/>
              <a:t>01.2019- 12.2021 р.</a:t>
            </a:r>
            <a:r>
              <a:rPr lang="uk-UA" altLang="uk-UA" sz="1800" dirty="0"/>
              <a:t> </a:t>
            </a:r>
          </a:p>
        </p:txBody>
      </p:sp>
      <p:sp>
        <p:nvSpPr>
          <p:cNvPr id="24580" name="TextBox 2">
            <a:extLst>
              <a:ext uri="{FF2B5EF4-FFF2-40B4-BE49-F238E27FC236}">
                <a16:creationId xmlns:a16="http://schemas.microsoft.com/office/drawing/2014/main" xmlns="" id="{6DBF2364-DE7B-48B6-8F4D-DF6ECC46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788459"/>
            <a:ext cx="8528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 err="1">
                <a:solidFill>
                  <a:srgbClr val="7030A0"/>
                </a:solidFill>
              </a:rPr>
              <a:t>Перелік</a:t>
            </a:r>
            <a:r>
              <a:rPr lang="ru-RU" altLang="uk-UA" sz="2000" dirty="0">
                <a:solidFill>
                  <a:srgbClr val="7030A0"/>
                </a:solidFill>
              </a:rPr>
              <a:t> д/б НДР, </a:t>
            </a:r>
            <a:r>
              <a:rPr lang="ru-RU" altLang="uk-UA" sz="2000" dirty="0" err="1">
                <a:solidFill>
                  <a:srgbClr val="7030A0"/>
                </a:solidFill>
              </a:rPr>
              <a:t>виконання</a:t>
            </a:r>
            <a:r>
              <a:rPr lang="ru-RU" altLang="uk-UA" sz="2000" dirty="0">
                <a:solidFill>
                  <a:srgbClr val="7030A0"/>
                </a:solidFill>
              </a:rPr>
              <a:t> </a:t>
            </a:r>
            <a:r>
              <a:rPr lang="ru-RU" altLang="uk-UA" sz="2000" dirty="0" err="1">
                <a:solidFill>
                  <a:srgbClr val="7030A0"/>
                </a:solidFill>
              </a:rPr>
              <a:t>яких</a:t>
            </a:r>
            <a:r>
              <a:rPr lang="ru-RU" altLang="uk-UA" sz="2000" dirty="0">
                <a:solidFill>
                  <a:srgbClr val="7030A0"/>
                </a:solidFill>
              </a:rPr>
              <a:t> </a:t>
            </a:r>
            <a:r>
              <a:rPr lang="ru-RU" altLang="uk-UA" sz="2000" dirty="0" err="1">
                <a:solidFill>
                  <a:srgbClr val="7030A0"/>
                </a:solidFill>
              </a:rPr>
              <a:t>продовжується</a:t>
            </a:r>
            <a:r>
              <a:rPr lang="ru-RU" altLang="uk-UA" sz="2000" dirty="0">
                <a:solidFill>
                  <a:srgbClr val="7030A0"/>
                </a:solidFill>
              </a:rPr>
              <a:t>  у 2021 </a:t>
            </a:r>
            <a:r>
              <a:rPr lang="ru-RU" altLang="uk-UA" sz="2000" dirty="0" err="1">
                <a:solidFill>
                  <a:srgbClr val="7030A0"/>
                </a:solidFill>
              </a:rPr>
              <a:t>році</a:t>
            </a:r>
            <a:r>
              <a:rPr lang="ru-RU" altLang="uk-UA" sz="2000" dirty="0">
                <a:solidFill>
                  <a:srgbClr val="7030A0"/>
                </a:solidFill>
              </a:rPr>
              <a:t>:</a:t>
            </a:r>
            <a:endParaRPr lang="uk-UA" altLang="uk-UA" sz="2000" dirty="0">
              <a:solidFill>
                <a:srgbClr val="7030A0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527E226A-5596-4449-9AC4-4BD676D4A89B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298BB0-28E2-4F47-A6FB-A838527279F4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3.1. Планування держбюджетних і госпдоговірних тем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6DBF2364-DE7B-48B6-8F4D-DF6ECC463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6099146"/>
            <a:ext cx="8528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 err="1">
                <a:solidFill>
                  <a:srgbClr val="7030A0"/>
                </a:solidFill>
              </a:rPr>
              <a:t>Госпдоговірних</a:t>
            </a:r>
            <a:r>
              <a:rPr lang="ru-RU" altLang="uk-UA" sz="2000" dirty="0">
                <a:solidFill>
                  <a:srgbClr val="7030A0"/>
                </a:solidFill>
              </a:rPr>
              <a:t> НДР, </a:t>
            </a:r>
            <a:r>
              <a:rPr lang="ru-RU" altLang="uk-UA" sz="2000" dirty="0" err="1">
                <a:solidFill>
                  <a:srgbClr val="7030A0"/>
                </a:solidFill>
              </a:rPr>
              <a:t>виконання</a:t>
            </a:r>
            <a:r>
              <a:rPr lang="ru-RU" altLang="uk-UA" sz="2000" dirty="0">
                <a:solidFill>
                  <a:srgbClr val="7030A0"/>
                </a:solidFill>
              </a:rPr>
              <a:t> </a:t>
            </a:r>
            <a:r>
              <a:rPr lang="ru-RU" altLang="uk-UA" sz="2000" dirty="0" err="1">
                <a:solidFill>
                  <a:srgbClr val="7030A0"/>
                </a:solidFill>
              </a:rPr>
              <a:t>яких</a:t>
            </a:r>
            <a:r>
              <a:rPr lang="ru-RU" altLang="uk-UA" sz="2000" dirty="0">
                <a:solidFill>
                  <a:srgbClr val="7030A0"/>
                </a:solidFill>
              </a:rPr>
              <a:t> </a:t>
            </a:r>
            <a:r>
              <a:rPr lang="ru-RU" altLang="uk-UA" sz="2000" dirty="0" err="1">
                <a:solidFill>
                  <a:srgbClr val="7030A0"/>
                </a:solidFill>
              </a:rPr>
              <a:t>продовжується</a:t>
            </a:r>
            <a:r>
              <a:rPr lang="ru-RU" altLang="uk-UA" sz="2000" dirty="0">
                <a:solidFill>
                  <a:srgbClr val="7030A0"/>
                </a:solidFill>
              </a:rPr>
              <a:t>  у 2021 </a:t>
            </a:r>
            <a:r>
              <a:rPr lang="ru-RU" altLang="uk-UA" sz="2000" dirty="0" err="1">
                <a:solidFill>
                  <a:srgbClr val="7030A0"/>
                </a:solidFill>
              </a:rPr>
              <a:t>році</a:t>
            </a:r>
            <a:r>
              <a:rPr lang="ru-RU" altLang="uk-UA" sz="2000" dirty="0">
                <a:solidFill>
                  <a:srgbClr val="7030A0"/>
                </a:solidFill>
              </a:rPr>
              <a:t> </a:t>
            </a:r>
            <a:r>
              <a:rPr lang="ru-RU" altLang="uk-UA" sz="2000" dirty="0" err="1">
                <a:solidFill>
                  <a:srgbClr val="7030A0"/>
                </a:solidFill>
              </a:rPr>
              <a:t>немає</a:t>
            </a:r>
            <a:r>
              <a:rPr lang="ru-RU" altLang="uk-UA" sz="2000" dirty="0">
                <a:solidFill>
                  <a:srgbClr val="7030A0"/>
                </a:solidFill>
              </a:rPr>
              <a:t>.</a:t>
            </a:r>
            <a:endParaRPr lang="uk-UA" altLang="uk-UA" sz="20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20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64667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DCB3952-DF0B-4F0E-8598-710672C5A47E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83026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2.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Основні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результати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нуково-технічних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розробок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за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пріорітетними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напрямами</a:t>
            </a:r>
            <a:endParaRPr lang="uk-UA" sz="2500" b="1" kern="0" dirty="0"/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xmlns="" id="{3AB7982C-297F-47F0-B4D9-FA5FFFB51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11213"/>
            <a:ext cx="89289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uk-UA" sz="18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Найважливіші</a:t>
            </a:r>
            <a:r>
              <a:rPr lang="ru-RU" altLang="uk-UA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8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altLang="uk-UA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8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завершених</a:t>
            </a:r>
            <a:r>
              <a:rPr lang="ru-RU" altLang="uk-UA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uk-UA" sz="18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госпдоговірних</a:t>
            </a:r>
            <a:r>
              <a:rPr lang="ru-RU" altLang="uk-UA" sz="18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НДР.</a:t>
            </a:r>
          </a:p>
          <a:p>
            <a:pPr indent="457200" algn="just" eaLnBrk="1" hangingPunct="1">
              <a:spcBef>
                <a:spcPct val="0"/>
              </a:spcBef>
              <a:buFontTx/>
              <a:buNone/>
              <a:defRPr/>
            </a:pPr>
            <a:endParaRPr lang="ru-RU" altLang="uk-UA" sz="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21</a:t>
            </a:fld>
            <a:endParaRPr lang="ru-RU" alt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B0E3EB-70F9-4C28-9B5E-29F0BF12E4EF}"/>
              </a:ext>
            </a:extLst>
          </p:cNvPr>
          <p:cNvSpPr txBox="1"/>
          <p:nvPr/>
        </p:nvSpPr>
        <p:spPr>
          <a:xfrm>
            <a:off x="179512" y="1196752"/>
            <a:ext cx="8507288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 eaLnBrk="1" hangingPunct="1">
              <a:spcBef>
                <a:spcPct val="0"/>
              </a:spcBef>
              <a:buNone/>
              <a:defRPr/>
            </a:pPr>
            <a:r>
              <a:rPr lang="ru-RU" altLang="uk-UA" sz="1800" dirty="0"/>
              <a:t>У 2020</a:t>
            </a:r>
            <a:r>
              <a:rPr lang="uk-UA" altLang="uk-UA" sz="1800" dirty="0"/>
              <a:t> році науковцями ІТС завершено виконання:</a:t>
            </a:r>
            <a:endParaRPr lang="uk-UA" sz="1800" i="1" dirty="0"/>
          </a:p>
          <a:p>
            <a:pPr indent="457200" algn="just" eaLnBrk="1" hangingPunct="1">
              <a:spcBef>
                <a:spcPct val="0"/>
              </a:spcBef>
              <a:buNone/>
              <a:defRPr/>
            </a:pPr>
            <a:endParaRPr lang="uk-UA" sz="900" dirty="0"/>
          </a:p>
          <a:p>
            <a:pPr indent="457200" algn="just" eaLnBrk="1" hangingPunct="1">
              <a:spcBef>
                <a:spcPct val="0"/>
              </a:spcBef>
              <a:buNone/>
              <a:defRPr/>
            </a:pPr>
            <a:r>
              <a:rPr lang="uk-UA" sz="1800" dirty="0"/>
              <a:t>№ 1/1/516 (21.01.2020 р.) </a:t>
            </a:r>
            <a:r>
              <a:rPr lang="uk-UA" sz="1800" b="1" dirty="0"/>
              <a:t>««Експертний висновок щодо закупівлі ДЕРЖАВНИМ ПІДПРИЄМСТВОМ «НАЦІОНАЛЬНІ ІНФОРМАЦІЙНІ СИСТЕМИ» </a:t>
            </a:r>
            <a:r>
              <a:rPr lang="uk-UA" sz="1800" dirty="0"/>
              <a:t>за Кодом ДК 021:2015: 64210000-1: «Послуги IP-телефонії та голосового IP-трафіку головного офісу» у оператора телекомунікацій – ТОВ «УКРКОМ». </a:t>
            </a:r>
            <a:r>
              <a:rPr lang="uk-UA" sz="1800" i="1" dirty="0"/>
              <a:t>Керівник роботи Ільченко М.Ю.) Замовник Товариство з обмеженою відповідальністю «УКРКОМ»</a:t>
            </a:r>
          </a:p>
          <a:p>
            <a:pPr indent="457200" algn="just" eaLnBrk="1" hangingPunct="1">
              <a:spcBef>
                <a:spcPct val="0"/>
              </a:spcBef>
              <a:buNone/>
              <a:defRPr/>
            </a:pPr>
            <a:r>
              <a:rPr lang="uk-UA" sz="1800" dirty="0"/>
              <a:t>№ 1/2/516 (13.02.2020 р.) </a:t>
            </a:r>
            <a:r>
              <a:rPr lang="uk-UA" sz="1800" b="1" dirty="0"/>
              <a:t>«Експертний висновок щодо закупівлі Центром оперативного зв’язку телекомунікаційних систем та інформаційних технологій ДСНС України “Послуг телефонного зв’язку та передачі даних”</a:t>
            </a:r>
            <a:r>
              <a:rPr lang="uk-UA" sz="1800" dirty="0"/>
              <a:t> (Код ДК 021:2015 64210000-1: Послуги телефонного зв’язку та передачі даних)» у оператора телекомунікацій – ТОВ «УКРКОМ</a:t>
            </a:r>
            <a:r>
              <a:rPr lang="uk-UA" sz="1800" i="1" dirty="0"/>
              <a:t>». Керівник роботи Ільченко М.Ю.) Замовник Товариство з обмеженою відповідальністю «УКРКОМ»</a:t>
            </a:r>
          </a:p>
          <a:p>
            <a:pPr indent="457200" algn="just" eaLnBrk="1" hangingPunct="1">
              <a:defRPr/>
            </a:pPr>
            <a:r>
              <a:rPr lang="uk-UA" sz="1800" dirty="0"/>
              <a:t>№ 4020/16н від  07.2019 р. </a:t>
            </a:r>
            <a:r>
              <a:rPr lang="uk-UA" sz="1800" b="1" dirty="0"/>
              <a:t>«Дослідження характеристик радіолінії міліметрового діапазону на базі програмного забезпечення  ТОВ «</a:t>
            </a:r>
            <a:r>
              <a:rPr lang="uk-UA" sz="1800" b="1" dirty="0" err="1"/>
              <a:t>Юбіквіті</a:t>
            </a:r>
            <a:r>
              <a:rPr lang="uk-UA" sz="1800" b="1" dirty="0"/>
              <a:t> </a:t>
            </a:r>
            <a:r>
              <a:rPr lang="uk-UA" sz="1800" b="1" dirty="0" err="1"/>
              <a:t>Лабс</a:t>
            </a:r>
            <a:r>
              <a:rPr lang="uk-UA" sz="1800" b="1" dirty="0"/>
              <a:t> Україна»».</a:t>
            </a:r>
            <a:r>
              <a:rPr lang="uk-UA" sz="1800" dirty="0"/>
              <a:t> </a:t>
            </a:r>
            <a:r>
              <a:rPr lang="uk-UA" sz="1800" i="1" dirty="0"/>
              <a:t>Керівник роботи Кравчук С.О., замовник - ТОВ «</a:t>
            </a:r>
            <a:r>
              <a:rPr lang="uk-UA" sz="1800" i="1" dirty="0" err="1"/>
              <a:t>Юбіквіті</a:t>
            </a:r>
            <a:r>
              <a:rPr lang="uk-UA" sz="1800" i="1" dirty="0"/>
              <a:t> </a:t>
            </a:r>
            <a:r>
              <a:rPr lang="uk-UA" sz="1800" i="1" dirty="0" err="1"/>
              <a:t>Лабс</a:t>
            </a:r>
            <a:r>
              <a:rPr lang="uk-UA" sz="1800" i="1" dirty="0"/>
              <a:t> Україна»</a:t>
            </a:r>
            <a:r>
              <a:rPr lang="uk-UA" sz="1800" dirty="0"/>
              <a:t>, загальний обсяг фінансування-  195, 800 тис. грн., 2020 р. – 146,9 тис. грн.</a:t>
            </a:r>
            <a:endParaRPr lang="ru-RU" sz="1800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27E226A-5596-4449-9AC4-4BD676D4A89B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298BB0-28E2-4F47-A6FB-A838527279F4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3.1. Планування держбюджетних і госпдоговірних тем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223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3371"/>
            <a:ext cx="8784976" cy="339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22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817742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27E226A-5596-4449-9AC4-4BD676D4A89B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23555" name="TextBox 2">
            <a:extLst>
              <a:ext uri="{FF2B5EF4-FFF2-40B4-BE49-F238E27FC236}">
                <a16:creationId xmlns:a16="http://schemas.microsoft.com/office/drawing/2014/main" xmlns="" id="{2ED84129-382E-4908-9AF8-BAC43994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798513"/>
            <a:ext cx="85280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 err="1"/>
              <a:t>Перелік</a:t>
            </a:r>
            <a:r>
              <a:rPr lang="ru-RU" altLang="uk-UA" sz="2000" dirty="0"/>
              <a:t> </a:t>
            </a:r>
            <a:r>
              <a:rPr lang="ru-RU" altLang="uk-UA" sz="2000" dirty="0" err="1"/>
              <a:t>проектів</a:t>
            </a:r>
            <a:r>
              <a:rPr lang="ru-RU" altLang="uk-UA" sz="2000" dirty="0"/>
              <a:t> ІТС </a:t>
            </a:r>
            <a:r>
              <a:rPr lang="ru-RU" altLang="uk-UA" sz="2000" dirty="0" err="1"/>
              <a:t>які</a:t>
            </a:r>
            <a:r>
              <a:rPr lang="ru-RU" altLang="uk-UA" sz="2000" dirty="0"/>
              <a:t> подавались на </a:t>
            </a:r>
            <a:r>
              <a:rPr lang="ru-RU" altLang="uk-UA" sz="2000" dirty="0" err="1"/>
              <a:t>внутрішній</a:t>
            </a:r>
            <a:r>
              <a:rPr lang="ru-RU" altLang="uk-UA" sz="2000" dirty="0"/>
              <a:t> конкурс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000" dirty="0" err="1"/>
              <a:t>держбюджетних</a:t>
            </a:r>
            <a:r>
              <a:rPr lang="ru-RU" altLang="uk-UA" sz="2000" dirty="0"/>
              <a:t> </a:t>
            </a:r>
            <a:r>
              <a:rPr lang="ru-RU" altLang="uk-UA" sz="2000" dirty="0" err="1"/>
              <a:t>робіт</a:t>
            </a:r>
            <a:r>
              <a:rPr lang="ru-RU" altLang="uk-UA" sz="2000" dirty="0"/>
              <a:t> </a:t>
            </a:r>
            <a:r>
              <a:rPr lang="ru-RU" altLang="uk-UA" sz="2000" dirty="0" err="1"/>
              <a:t>МОН</a:t>
            </a:r>
            <a:r>
              <a:rPr lang="ru-RU" altLang="uk-UA" sz="2000" dirty="0"/>
              <a:t> </a:t>
            </a:r>
            <a:r>
              <a:rPr lang="ru-RU" altLang="uk-UA" sz="2000" dirty="0" err="1"/>
              <a:t>України</a:t>
            </a:r>
            <a:r>
              <a:rPr lang="ru-RU" altLang="uk-UA" sz="2000" dirty="0"/>
              <a:t> (НДР, що </a:t>
            </a:r>
            <a:r>
              <a:rPr lang="ru-RU" altLang="uk-UA" sz="2000" dirty="0" err="1"/>
              <a:t>виконуються</a:t>
            </a:r>
            <a:r>
              <a:rPr lang="ru-RU" altLang="uk-UA" sz="2000" dirty="0"/>
              <a:t> за </a:t>
            </a:r>
            <a:r>
              <a:rPr lang="ru-RU" altLang="uk-UA" sz="2000" dirty="0" err="1"/>
              <a:t>рахунок</a:t>
            </a:r>
            <a:r>
              <a:rPr lang="ru-RU" altLang="uk-UA" sz="2000" dirty="0"/>
              <a:t> </a:t>
            </a:r>
            <a:r>
              <a:rPr lang="ru-RU" altLang="uk-UA" sz="2000" dirty="0" err="1"/>
              <a:t>видатків</a:t>
            </a:r>
            <a:r>
              <a:rPr lang="ru-RU" altLang="uk-UA" sz="2000" dirty="0"/>
              <a:t> державного бюджету на 2021 </a:t>
            </a:r>
            <a:r>
              <a:rPr lang="ru-RU" altLang="uk-UA" sz="2000" dirty="0" err="1"/>
              <a:t>рік</a:t>
            </a:r>
            <a:r>
              <a:rPr lang="ru-RU" altLang="uk-UA" sz="2000" dirty="0"/>
              <a:t>):</a:t>
            </a:r>
            <a:endParaRPr lang="uk-UA" altLang="uk-UA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2CAE56B-9D6E-4A23-B8D9-EF495D32AE62}"/>
              </a:ext>
            </a:extLst>
          </p:cNvPr>
          <p:cNvGraphicFramePr>
            <a:graphicFrameLocks noGrp="1"/>
          </p:cNvGraphicFramePr>
          <p:nvPr/>
        </p:nvGraphicFramePr>
        <p:xfrm>
          <a:off x="187900" y="1814176"/>
          <a:ext cx="8776588" cy="3294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28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068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№ </a:t>
                      </a:r>
                      <a:r>
                        <a:rPr lang="uk-UA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з\п</a:t>
                      </a:r>
                      <a:endParaRPr lang="uk-UA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Назва теми, </a:t>
                      </a:r>
                      <a:r>
                        <a:rPr lang="uk-UA" sz="16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керівник</a:t>
                      </a:r>
                      <a:endParaRPr lang="uk-UA" sz="16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Класифікація</a:t>
                      </a:r>
                      <a:endParaRPr lang="uk-UA" sz="16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734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000" algn="just" fontAlgn="t"/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«Інтелектуальна система керування процесом обслуговування гібридних телекомунікаційних сервісів у мережах 5G»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 керівник </a:t>
                      </a:r>
                      <a:r>
                        <a:rPr lang="uk-UA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д.т.н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., проф. 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 Л.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0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Дослідження</a:t>
                      </a:r>
                      <a:b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Прикладне</a:t>
                      </a: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96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3600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Телекомунікаційні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системи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комплекси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базі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рою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дронів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із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самоорганізацією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керівник </a:t>
                      </a:r>
                      <a:r>
                        <a:rPr lang="uk-UA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д.т.н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., проф. 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Кравчук  </a:t>
                      </a:r>
                      <a:r>
                        <a:rPr lang="uk-UA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С.О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600" b="0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Дослідження Прикладне</a:t>
                      </a:r>
                    </a:p>
                    <a:p>
                      <a:pPr algn="ctr" fontAlgn="t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72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60000" algn="just" fontAlgn="t"/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«Розробка приймально-передавального модуля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терагерцового</a:t>
                      </a:r>
                      <a:r>
                        <a:rPr lang="uk-U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діапазону для високоточних систем наведення і керування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ru-RU" sz="16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керівник </a:t>
                      </a:r>
                      <a:r>
                        <a:rPr lang="uk-UA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д.т.н</a:t>
                      </a:r>
                      <a:r>
                        <a:rPr lang="uk-UA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., проф. 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Наритник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Т.М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1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Науково-технічна (експериментальна) розробка</a:t>
                      </a:r>
                      <a:endParaRPr lang="en-US" sz="16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1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298BB0-28E2-4F47-A6FB-A838527279F4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3.1. Планування держбюджетних і госпдоговірних тем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2ED84129-382E-4908-9AF8-BAC43994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157192"/>
            <a:ext cx="8856984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uk-UA" sz="2000" b="1" dirty="0" err="1"/>
              <a:t>НДР</a:t>
            </a:r>
            <a:r>
              <a:rPr lang="uk-UA" sz="2000" b="1" dirty="0"/>
              <a:t>, які виконуються згідно Державного замовлення</a:t>
            </a:r>
            <a:endParaRPr lang="ru-RU" sz="2000" b="1" dirty="0"/>
          </a:p>
          <a:p>
            <a:pPr>
              <a:buNone/>
            </a:pPr>
            <a:r>
              <a:rPr lang="uk-UA" sz="2400" dirty="0"/>
              <a:t> </a:t>
            </a:r>
            <a:r>
              <a:rPr lang="uk-UA" sz="1800" dirty="0"/>
              <a:t>«Розробка цифрового коригованого гірокомпасу з інтеграцією в інформаційно-обчислювальні мережі», </a:t>
            </a:r>
            <a:r>
              <a:rPr lang="uk-UA" sz="1800" i="1" dirty="0"/>
              <a:t>керівник роботи Іванов С.В.</a:t>
            </a:r>
            <a:r>
              <a:rPr lang="uk-UA" sz="1800" dirty="0"/>
              <a:t>. </a:t>
            </a:r>
            <a:endParaRPr lang="ru-RU" sz="1800" dirty="0"/>
          </a:p>
          <a:p>
            <a:pPr indent="177800">
              <a:buNone/>
            </a:pPr>
            <a:r>
              <a:rPr lang="uk-UA" sz="1800" dirty="0"/>
              <a:t>Робота розпочнеться з </a:t>
            </a:r>
            <a:r>
              <a:rPr lang="uk-UA" sz="1800" b="1" dirty="0"/>
              <a:t>2021</a:t>
            </a:r>
            <a:r>
              <a:rPr lang="uk-UA" sz="1800" dirty="0"/>
              <a:t> р. Не встигли </a:t>
            </a:r>
            <a:r>
              <a:rPr lang="uk-UA" sz="1800" dirty="0" err="1"/>
              <a:t>дооформити</a:t>
            </a:r>
            <a:r>
              <a:rPr lang="uk-UA" sz="1800" dirty="0"/>
              <a:t> документи і </a:t>
            </a:r>
            <a:br>
              <a:rPr lang="uk-UA" sz="1800" dirty="0"/>
            </a:br>
            <a:r>
              <a:rPr lang="uk-UA" sz="1800" dirty="0"/>
              <a:t>фінансування в 2020 не розпочалося.</a:t>
            </a: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23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082832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">
            <a:extLst>
              <a:ext uri="{FF2B5EF4-FFF2-40B4-BE49-F238E27FC236}">
                <a16:creationId xmlns:a16="http://schemas.microsoft.com/office/drawing/2014/main" xmlns="" id="{6B5B8089-CB25-4D0A-BD2C-7B5EB242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92" y="1412586"/>
            <a:ext cx="8426450" cy="487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539750"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uk-UA" altLang="uk-UA" sz="1800" dirty="0"/>
              <a:t>У </a:t>
            </a:r>
            <a:r>
              <a:rPr lang="uk-UA" altLang="uk-UA" sz="1800" b="1" dirty="0"/>
              <a:t>2020</a:t>
            </a:r>
            <a:r>
              <a:rPr lang="uk-UA" altLang="uk-UA" sz="1800" dirty="0"/>
              <a:t> році в ІТС проводилось </a:t>
            </a:r>
            <a:r>
              <a:rPr lang="uk-UA" altLang="uk-UA" sz="1800" b="1" dirty="0"/>
              <a:t>11 ініціативних робіт</a:t>
            </a:r>
            <a:r>
              <a:rPr lang="uk-UA" altLang="uk-UA" sz="1800" dirty="0"/>
              <a:t>, за напрямом «Інформаційно-телекомунікаційні системи та їх технології». 2020 роком </a:t>
            </a:r>
            <a:r>
              <a:rPr lang="uk-UA" altLang="uk-UA" sz="1800" b="1" dirty="0"/>
              <a:t>завершено 7 робіт</a:t>
            </a:r>
            <a:r>
              <a:rPr lang="uk-UA" altLang="uk-UA" sz="1800" dirty="0"/>
              <a:t>. У 2021 році  в</a:t>
            </a:r>
            <a:r>
              <a:rPr lang="ru-RU" altLang="uk-UA" sz="1800" dirty="0" err="1"/>
              <a:t>ідкрито</a:t>
            </a:r>
            <a:r>
              <a:rPr lang="ru-RU" altLang="uk-UA" sz="1800" dirty="0"/>
              <a:t> 1 </a:t>
            </a:r>
            <a:r>
              <a:rPr lang="ru-RU" altLang="uk-UA" sz="1800" dirty="0" err="1"/>
              <a:t>нову</a:t>
            </a:r>
            <a:r>
              <a:rPr lang="ru-RU" altLang="uk-UA" sz="1800" dirty="0"/>
              <a:t> НДР.</a:t>
            </a:r>
          </a:p>
          <a:p>
            <a:pPr indent="539750"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uk-UA" altLang="uk-UA" sz="1800" b="1" dirty="0"/>
              <a:t>На сьогодні </a:t>
            </a:r>
            <a:r>
              <a:rPr lang="uk-UA" altLang="uk-UA" sz="1800" dirty="0"/>
              <a:t>виконується </a:t>
            </a:r>
            <a:r>
              <a:rPr lang="uk-UA" altLang="uk-UA" sz="1800" b="1" dirty="0"/>
              <a:t>5</a:t>
            </a:r>
            <a:r>
              <a:rPr lang="uk-UA" altLang="uk-UA" sz="1800" dirty="0"/>
              <a:t> ініціативних роботи: на кафедрі </a:t>
            </a:r>
            <a:r>
              <a:rPr lang="uk-UA" altLang="uk-UA" sz="1800" b="1" dirty="0"/>
              <a:t>ТК – 3 </a:t>
            </a:r>
            <a:r>
              <a:rPr lang="uk-UA" altLang="uk-UA" sz="1800" dirty="0"/>
              <a:t>роботи, на кафедрі </a:t>
            </a:r>
            <a:r>
              <a:rPr lang="uk-UA" altLang="uk-UA" sz="1800" b="1" dirty="0"/>
              <a:t>ІТМ – 0 </a:t>
            </a:r>
            <a:r>
              <a:rPr lang="uk-UA" altLang="uk-UA" sz="1800" dirty="0"/>
              <a:t>робіт, на кафедрі </a:t>
            </a:r>
            <a:r>
              <a:rPr lang="uk-UA" altLang="uk-UA" sz="1800" b="1" dirty="0"/>
              <a:t>ТС –  2 </a:t>
            </a:r>
            <a:r>
              <a:rPr lang="uk-UA" altLang="uk-UA" sz="1800" dirty="0"/>
              <a:t>роботи (що завершуються 2021 роком).</a:t>
            </a:r>
          </a:p>
          <a:p>
            <a:pPr indent="539750">
              <a:buFontTx/>
              <a:buNone/>
            </a:pPr>
            <a:r>
              <a:rPr lang="uk-UA" altLang="uk-UA" sz="1800" dirty="0"/>
              <a:t>У 2021 році планується подання робіт: </a:t>
            </a:r>
          </a:p>
          <a:p>
            <a:pPr marL="539750" indent="-539750">
              <a:buNone/>
            </a:pPr>
            <a:r>
              <a:rPr lang="uk-UA" sz="1800" dirty="0"/>
              <a:t>- 3х робіт керівники - </a:t>
            </a:r>
            <a:r>
              <a:rPr lang="uk-UA" sz="1800" dirty="0" err="1"/>
              <a:t>д.т.н</a:t>
            </a:r>
            <a:r>
              <a:rPr lang="uk-UA" sz="1800" dirty="0"/>
              <a:t>., проф. Глоба </a:t>
            </a:r>
            <a:r>
              <a:rPr lang="uk-UA" sz="1800" dirty="0" err="1"/>
              <a:t>Л.С</a:t>
            </a:r>
            <a:r>
              <a:rPr lang="uk-UA" sz="1800" dirty="0"/>
              <a:t>., </a:t>
            </a:r>
            <a:r>
              <a:rPr lang="uk-UA" sz="1800" dirty="0" err="1"/>
              <a:t>д.т.н</a:t>
            </a:r>
            <a:r>
              <a:rPr lang="uk-UA" sz="1800" dirty="0"/>
              <a:t>., с.н.с. Скулиш </a:t>
            </a:r>
            <a:r>
              <a:rPr lang="uk-UA" sz="1800" dirty="0" err="1"/>
              <a:t>М.А</a:t>
            </a:r>
            <a:r>
              <a:rPr lang="uk-UA" sz="1800" dirty="0"/>
              <a:t>., </a:t>
            </a:r>
            <a:r>
              <a:rPr lang="uk-UA" sz="1800" dirty="0" err="1"/>
              <a:t>к.т.н</a:t>
            </a:r>
            <a:r>
              <a:rPr lang="uk-UA" sz="1800" dirty="0"/>
              <a:t>., доц. Ільницький </a:t>
            </a:r>
            <a:r>
              <a:rPr lang="uk-UA" sz="1800" dirty="0" err="1"/>
              <a:t>А.І</a:t>
            </a:r>
            <a:r>
              <a:rPr lang="uk-UA" sz="1800" dirty="0"/>
              <a:t>. Кафедра Інформаційно-телекомунікаційних мереж.</a:t>
            </a:r>
            <a:endParaRPr lang="ru-RU" sz="1800" dirty="0"/>
          </a:p>
          <a:p>
            <a:pPr marL="539750" indent="-539750">
              <a:buNone/>
            </a:pPr>
            <a:r>
              <a:rPr lang="uk-UA" sz="1800" dirty="0"/>
              <a:t>- 1 робота керівник - </a:t>
            </a:r>
            <a:r>
              <a:rPr lang="uk-UA" sz="1800" dirty="0" err="1"/>
              <a:t>д.т.н</a:t>
            </a:r>
            <a:r>
              <a:rPr lang="uk-UA" sz="1800" dirty="0"/>
              <a:t>., проф. Кравчук </a:t>
            </a:r>
            <a:r>
              <a:rPr lang="uk-UA" sz="1800" dirty="0" err="1"/>
              <a:t>С.О</a:t>
            </a:r>
            <a:r>
              <a:rPr lang="uk-UA" sz="1800" dirty="0"/>
              <a:t>. Кафедра </a:t>
            </a:r>
            <a:r>
              <a:rPr lang="uk-UA" sz="1800" dirty="0" err="1"/>
              <a:t>телекомунiкацiй</a:t>
            </a:r>
            <a:r>
              <a:rPr lang="uk-UA" sz="1800" dirty="0"/>
              <a:t>.</a:t>
            </a:r>
            <a:endParaRPr lang="ru-RU" sz="1800" dirty="0"/>
          </a:p>
          <a:p>
            <a:pPr marL="539750" indent="-539750">
              <a:buFontTx/>
              <a:buNone/>
            </a:pPr>
            <a:r>
              <a:rPr lang="ru-RU" altLang="uk-UA" sz="1800" dirty="0"/>
              <a:t>- </a:t>
            </a:r>
            <a:r>
              <a:rPr lang="ru-RU" altLang="uk-UA" sz="1800" dirty="0" err="1"/>
              <a:t>Дослідження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метаматеріалів</a:t>
            </a:r>
            <a:r>
              <a:rPr lang="uk-UA" altLang="uk-UA" sz="1800" dirty="0"/>
              <a:t>. </a:t>
            </a:r>
            <a:r>
              <a:rPr lang="uk-UA" altLang="uk-UA" sz="1800" dirty="0" err="1"/>
              <a:t>Живков</a:t>
            </a:r>
            <a:r>
              <a:rPr lang="uk-UA" altLang="uk-UA" sz="1800" dirty="0"/>
              <a:t> О.П., Кафедра ТК.</a:t>
            </a:r>
          </a:p>
          <a:p>
            <a:pPr marL="539750" indent="-539750">
              <a:buFontTx/>
              <a:buNone/>
            </a:pPr>
            <a:r>
              <a:rPr lang="uk-UA" altLang="uk-UA" sz="1800" dirty="0"/>
              <a:t>- Дослідження принципів побудови та методів управління мережами SDN. Романов О.І. Кафедра ТК.</a:t>
            </a:r>
          </a:p>
          <a:p>
            <a:pPr>
              <a:buFontTx/>
              <a:buNone/>
            </a:pPr>
            <a:endParaRPr lang="uk-UA" altLang="uk-UA" sz="20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1758B5D9-34AF-4CA6-A4FA-2660F901A3E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2.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276B0D6-89C7-4369-93A5-34355255722D}"/>
              </a:ext>
            </a:extLst>
          </p:cNvPr>
          <p:cNvSpPr txBox="1"/>
          <p:nvPr/>
        </p:nvSpPr>
        <p:spPr>
          <a:xfrm>
            <a:off x="0" y="417513"/>
            <a:ext cx="9144000" cy="70802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2.1. Науково-дослідні роботи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що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виконуються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на кафедрах у межах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робочого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часу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викладачів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24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2795034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49A42B5-FDCD-4E97-B448-42D5975CFE9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83026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2.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Основні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результати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нуково-технічних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розробок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за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пріорітетними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напрямами</a:t>
            </a:r>
            <a:endParaRPr lang="uk-UA" sz="2500" b="1" kern="0" dirty="0"/>
          </a:p>
        </p:txBody>
      </p:sp>
      <p:sp>
        <p:nvSpPr>
          <p:cNvPr id="20484" name="Прямоугольник 10">
            <a:extLst>
              <a:ext uri="{FF2B5EF4-FFF2-40B4-BE49-F238E27FC236}">
                <a16:creationId xmlns:a16="http://schemas.microsoft.com/office/drawing/2014/main" xmlns="" id="{A5360D7C-5F59-4D23-85AF-1B5C4C062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0" y="1499062"/>
            <a:ext cx="87852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1800" dirty="0">
                <a:latin typeface="Bookman Old Style" panose="02050604050505020204" pitchFamily="18" charset="0"/>
              </a:rPr>
              <a:t>У 2020</a:t>
            </a:r>
            <a:r>
              <a:rPr lang="uk-UA" altLang="uk-UA" sz="1800" dirty="0">
                <a:latin typeface="Bookman Old Style" panose="02050604050505020204" pitchFamily="18" charset="0"/>
              </a:rPr>
              <a:t> році завершено 7 </a:t>
            </a:r>
            <a:r>
              <a:rPr lang="uk-UA" altLang="uk-UA" sz="1800" dirty="0" err="1">
                <a:latin typeface="Bookman Old Style" panose="02050604050505020204" pitchFamily="18" charset="0"/>
              </a:rPr>
              <a:t>ініциативних</a:t>
            </a:r>
            <a:r>
              <a:rPr lang="uk-UA" altLang="uk-UA" sz="1800" dirty="0">
                <a:latin typeface="Bookman Old Style" panose="02050604050505020204" pitchFamily="18" charset="0"/>
              </a:rPr>
              <a:t> НДР: 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>
              <a:latin typeface="Bookman Old Style" panose="020506040505050202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800" b="1" i="1" dirty="0" err="1">
                <a:latin typeface="Bookman Old Style" panose="02050604050505020204" pitchFamily="18" charset="0"/>
              </a:rPr>
              <a:t>НДР</a:t>
            </a:r>
            <a:r>
              <a:rPr lang="uk-UA" sz="1800" b="1" i="1" dirty="0">
                <a:latin typeface="Bookman Old Style" panose="02050604050505020204" pitchFamily="18" charset="0"/>
              </a:rPr>
              <a:t> 0116U002940 «Розвиток методів управління </a:t>
            </a:r>
            <a:r>
              <a:rPr lang="uk-UA" sz="1800" b="1" i="1" dirty="0" err="1">
                <a:latin typeface="Bookman Old Style" panose="02050604050505020204" pitchFamily="18" charset="0"/>
              </a:rPr>
              <a:t>мультисенсорними</a:t>
            </a:r>
            <a:r>
              <a:rPr lang="uk-UA" sz="1800" b="1" i="1" dirty="0">
                <a:latin typeface="Bookman Old Style" panose="02050604050505020204" pitchFamily="18" charset="0"/>
              </a:rPr>
              <a:t> </a:t>
            </a:r>
            <a:r>
              <a:rPr lang="uk-UA" sz="1800" b="1" i="1" dirty="0" err="1">
                <a:latin typeface="Bookman Old Style" panose="02050604050505020204" pitchFamily="18" charset="0"/>
              </a:rPr>
              <a:t>наносупутниковими</a:t>
            </a:r>
            <a:r>
              <a:rPr lang="uk-UA" sz="1800" b="1" i="1" dirty="0">
                <a:latin typeface="Bookman Old Style" panose="02050604050505020204" pitchFamily="18" charset="0"/>
              </a:rPr>
              <a:t> платформами із врахуванням енергетичних та телекомунікаційних обмежень» </a:t>
            </a:r>
            <a:r>
              <a:rPr lang="uk-UA" sz="1800" i="1" dirty="0">
                <a:latin typeface="Bookman Old Style" panose="02050604050505020204" pitchFamily="18" charset="0"/>
              </a:rPr>
              <a:t>(каф. ТК, керівник: Лисенко О.І.)</a:t>
            </a:r>
          </a:p>
        </p:txBody>
      </p:sp>
      <p:sp>
        <p:nvSpPr>
          <p:cNvPr id="20485" name="Прямоугольник 11">
            <a:extLst>
              <a:ext uri="{FF2B5EF4-FFF2-40B4-BE49-F238E27FC236}">
                <a16:creationId xmlns:a16="http://schemas.microsoft.com/office/drawing/2014/main" xmlns="" id="{E9CE9179-7222-495B-AFD2-A4489B90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138"/>
            <a:ext cx="903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 dirty="0" err="1">
                <a:solidFill>
                  <a:srgbClr val="800000"/>
                </a:solidFill>
              </a:rPr>
              <a:t>Найважливіші</a:t>
            </a:r>
            <a:r>
              <a:rPr lang="ru-RU" altLang="uk-UA" sz="1800" dirty="0">
                <a:solidFill>
                  <a:srgbClr val="800000"/>
                </a:solidFill>
              </a:rPr>
              <a:t> </a:t>
            </a:r>
            <a:r>
              <a:rPr lang="ru-RU" altLang="uk-UA" sz="1800" dirty="0" err="1">
                <a:solidFill>
                  <a:srgbClr val="800000"/>
                </a:solidFill>
              </a:rPr>
              <a:t>результати</a:t>
            </a:r>
            <a:r>
              <a:rPr lang="ru-RU" altLang="uk-UA" sz="1800" dirty="0">
                <a:solidFill>
                  <a:srgbClr val="800000"/>
                </a:solidFill>
              </a:rPr>
              <a:t> НДР, </a:t>
            </a:r>
            <a:r>
              <a:rPr lang="ru-RU" altLang="uk-UA" sz="1800" dirty="0" err="1">
                <a:solidFill>
                  <a:srgbClr val="800000"/>
                </a:solidFill>
              </a:rPr>
              <a:t>що</a:t>
            </a:r>
            <a:r>
              <a:rPr lang="ru-RU" altLang="uk-UA" sz="1800" dirty="0">
                <a:solidFill>
                  <a:srgbClr val="800000"/>
                </a:solidFill>
              </a:rPr>
              <a:t> </a:t>
            </a:r>
            <a:r>
              <a:rPr lang="ru-RU" altLang="uk-UA" sz="1800" dirty="0" err="1">
                <a:solidFill>
                  <a:srgbClr val="800000"/>
                </a:solidFill>
              </a:rPr>
              <a:t>виконуються</a:t>
            </a:r>
            <a:r>
              <a:rPr lang="ru-RU" altLang="uk-UA" sz="1800" dirty="0">
                <a:solidFill>
                  <a:srgbClr val="800000"/>
                </a:solidFill>
              </a:rPr>
              <a:t> на кафедрах у межах </a:t>
            </a:r>
            <a:r>
              <a:rPr lang="ru-RU" altLang="uk-UA" sz="1800" dirty="0" err="1">
                <a:solidFill>
                  <a:srgbClr val="800000"/>
                </a:solidFill>
              </a:rPr>
              <a:t>робочого</a:t>
            </a:r>
            <a:r>
              <a:rPr lang="ru-RU" altLang="uk-UA" sz="1800" dirty="0">
                <a:solidFill>
                  <a:srgbClr val="800000"/>
                </a:solidFill>
              </a:rPr>
              <a:t> часу </a:t>
            </a:r>
            <a:r>
              <a:rPr lang="ru-RU" altLang="uk-UA" sz="1800" dirty="0" err="1">
                <a:solidFill>
                  <a:srgbClr val="800000"/>
                </a:solidFill>
              </a:rPr>
              <a:t>викладачів</a:t>
            </a:r>
            <a:endParaRPr lang="ru-RU" altLang="uk-UA" sz="1800" dirty="0">
              <a:solidFill>
                <a:srgbClr val="8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25</a:t>
            </a:fld>
            <a:endParaRPr lang="ru-RU" altLang="uk-UA"/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xmlns="" id="{6BC9027B-01BD-43B8-9055-DC510FA94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75" y="3221407"/>
            <a:ext cx="8785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1800" b="1" dirty="0">
                <a:latin typeface="Bookman Old Style" panose="02050604050505020204" pitchFamily="18" charset="0"/>
              </a:rPr>
              <a:t>2. </a:t>
            </a:r>
            <a:r>
              <a:rPr lang="uk-UA" sz="1800" dirty="0" err="1">
                <a:latin typeface="Bookman Old Style" panose="02050604050505020204" pitchFamily="18" charset="0"/>
              </a:rPr>
              <a:t>НДР</a:t>
            </a:r>
            <a:r>
              <a:rPr lang="uk-UA" sz="1800" dirty="0">
                <a:latin typeface="Bookman Old Style" panose="02050604050505020204" pitchFamily="18" charset="0"/>
              </a:rPr>
              <a:t> 0116U002941 </a:t>
            </a:r>
            <a:r>
              <a:rPr lang="uk-UA" sz="1800" b="1" dirty="0">
                <a:latin typeface="Bookman Old Style" panose="02050604050505020204" pitchFamily="18" charset="0"/>
              </a:rPr>
              <a:t>«Розвиток методів маршрутизації та підвищення пропускної здатності у </a:t>
            </a:r>
            <a:r>
              <a:rPr lang="uk-UA" sz="1800" b="1" dirty="0" err="1">
                <a:latin typeface="Bookman Old Style" panose="02050604050505020204" pitchFamily="18" charset="0"/>
              </a:rPr>
              <a:t>безпроводових</a:t>
            </a:r>
            <a:r>
              <a:rPr lang="uk-UA" sz="1800" b="1" dirty="0">
                <a:latin typeface="Bookman Old Style" panose="02050604050505020204" pitchFamily="18" charset="0"/>
              </a:rPr>
              <a:t> сенсорних мережах із мобільними сенсорами та телекомунікаційними </a:t>
            </a:r>
            <a:r>
              <a:rPr lang="uk-UA" sz="1800" b="1" dirty="0" err="1">
                <a:latin typeface="Bookman Old Style" panose="02050604050505020204" pitchFamily="18" charset="0"/>
              </a:rPr>
              <a:t>аероплатформами</a:t>
            </a:r>
            <a:r>
              <a:rPr lang="uk-UA" sz="1800" b="1" dirty="0">
                <a:latin typeface="Bookman Old Style" panose="02050604050505020204" pitchFamily="18" charset="0"/>
              </a:rPr>
              <a:t>»</a:t>
            </a:r>
            <a:r>
              <a:rPr lang="uk-UA" sz="1800" b="1" i="1" dirty="0">
                <a:latin typeface="Bookman Old Style" panose="02050604050505020204" pitchFamily="18" charset="0"/>
              </a:rPr>
              <a:t> </a:t>
            </a:r>
            <a:r>
              <a:rPr lang="uk-UA" sz="1800" i="1" dirty="0">
                <a:latin typeface="Bookman Old Style" panose="02050604050505020204" pitchFamily="18" charset="0"/>
              </a:rPr>
              <a:t>(каф. </a:t>
            </a:r>
            <a:r>
              <a:rPr lang="uk-UA" sz="1800" i="1" dirty="0" err="1">
                <a:latin typeface="Bookman Old Style" panose="02050604050505020204" pitchFamily="18" charset="0"/>
              </a:rPr>
              <a:t>ТК</a:t>
            </a:r>
            <a:r>
              <a:rPr lang="uk-UA" sz="1800" i="1" dirty="0">
                <a:latin typeface="Bookman Old Style" panose="02050604050505020204" pitchFamily="18" charset="0"/>
              </a:rPr>
              <a:t>, керівник роботи Лисенко </a:t>
            </a:r>
            <a:r>
              <a:rPr lang="uk-UA" sz="1800" i="1" dirty="0" err="1">
                <a:latin typeface="Bookman Old Style" panose="02050604050505020204" pitchFamily="18" charset="0"/>
              </a:rPr>
              <a:t>О.І</a:t>
            </a:r>
            <a:r>
              <a:rPr lang="uk-UA" sz="1800" i="1" dirty="0">
                <a:latin typeface="Bookman Old Style" panose="02050604050505020204" pitchFamily="18" charset="0"/>
              </a:rPr>
              <a:t>.)</a:t>
            </a:r>
          </a:p>
          <a:p>
            <a:pPr>
              <a:spcBef>
                <a:spcPct val="0"/>
              </a:spcBef>
              <a:buNone/>
            </a:pPr>
            <a:endParaRPr lang="uk-UA" sz="1800" b="1" i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10">
            <a:extLst>
              <a:ext uri="{FF2B5EF4-FFF2-40B4-BE49-F238E27FC236}">
                <a16:creationId xmlns:a16="http://schemas.microsoft.com/office/drawing/2014/main" xmlns="" id="{95D68A2C-4DF2-4132-8C99-75F3CFBD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20" y="4444939"/>
            <a:ext cx="8785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1800" b="1" dirty="0">
                <a:latin typeface="Bookman Old Style" panose="02050604050505020204" pitchFamily="18" charset="0"/>
              </a:rPr>
              <a:t>3. </a:t>
            </a:r>
            <a:r>
              <a:rPr lang="uk-UA" sz="1800" dirty="0" err="1">
                <a:latin typeface="Bookman Old Style" panose="02050604050505020204" pitchFamily="18" charset="0"/>
              </a:rPr>
              <a:t>НДР</a:t>
            </a:r>
            <a:r>
              <a:rPr lang="uk-UA" sz="1800" dirty="0">
                <a:latin typeface="Bookman Old Style" panose="02050604050505020204" pitchFamily="18" charset="0"/>
              </a:rPr>
              <a:t> 0117U001861 </a:t>
            </a:r>
            <a:r>
              <a:rPr lang="uk-UA" sz="1800" b="1" dirty="0">
                <a:latin typeface="Bookman Old Style" panose="02050604050505020204" pitchFamily="18" charset="0"/>
              </a:rPr>
              <a:t>«Технологія забезпечення якості обслуговування телекомунікаційних сервісів при частковому руйнуванні фізичного обладнання»</a:t>
            </a:r>
            <a:r>
              <a:rPr lang="uk-UA" sz="1800" b="1" i="1" dirty="0">
                <a:latin typeface="Bookman Old Style" panose="02050604050505020204" pitchFamily="18" charset="0"/>
              </a:rPr>
              <a:t> </a:t>
            </a:r>
            <a:r>
              <a:rPr lang="uk-UA" sz="1800" i="1" dirty="0">
                <a:latin typeface="Bookman Old Style" panose="02050604050505020204" pitchFamily="18" charset="0"/>
              </a:rPr>
              <a:t>(каф. ІТМ, керівник: Скулиш М.А.)</a:t>
            </a:r>
            <a:endParaRPr lang="uk-UA" sz="1800" b="1" i="1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xmlns="" id="{BE10E11B-E05C-4156-9CA1-DA71945E8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75" y="5659885"/>
            <a:ext cx="8785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1800" b="1" dirty="0">
                <a:latin typeface="Bookman Old Style" panose="02050604050505020204" pitchFamily="18" charset="0"/>
              </a:rPr>
              <a:t>4. </a:t>
            </a:r>
            <a:r>
              <a:rPr lang="uk-UA" sz="1800" dirty="0" err="1">
                <a:latin typeface="Bookman Old Style" panose="02050604050505020204" pitchFamily="18" charset="0"/>
              </a:rPr>
              <a:t>НДР</a:t>
            </a:r>
            <a:r>
              <a:rPr lang="uk-UA" sz="1800" dirty="0">
                <a:latin typeface="Bookman Old Style" panose="02050604050505020204" pitchFamily="18" charset="0"/>
              </a:rPr>
              <a:t> 011U005092</a:t>
            </a:r>
            <a:r>
              <a:rPr lang="uk-UA" sz="1800" b="1" dirty="0">
                <a:latin typeface="Bookman Old Style" panose="02050604050505020204" pitchFamily="18" charset="0"/>
              </a:rPr>
              <a:t> «Підвищення ефективності обробки даних зі споживчих пристроїв в телекомунікаційній мережі Інтернету Речей»</a:t>
            </a:r>
            <a:r>
              <a:rPr lang="uk-UA" sz="1800" b="1" i="1" dirty="0">
                <a:latin typeface="Bookman Old Style" panose="02050604050505020204" pitchFamily="18" charset="0"/>
              </a:rPr>
              <a:t> </a:t>
            </a:r>
            <a:r>
              <a:rPr lang="uk-UA" sz="1800" i="1" dirty="0">
                <a:latin typeface="Bookman Old Style" panose="02050604050505020204" pitchFamily="18" charset="0"/>
              </a:rPr>
              <a:t>(каф. </a:t>
            </a:r>
            <a:r>
              <a:rPr lang="uk-UA" sz="1800" i="1" dirty="0" err="1">
                <a:latin typeface="Bookman Old Style" panose="02050604050505020204" pitchFamily="18" charset="0"/>
              </a:rPr>
              <a:t>ІТМ</a:t>
            </a:r>
            <a:r>
              <a:rPr lang="uk-UA" sz="1800" i="1" dirty="0">
                <a:latin typeface="Bookman Old Style" panose="02050604050505020204" pitchFamily="18" charset="0"/>
              </a:rPr>
              <a:t>, керівник: Глоба </a:t>
            </a:r>
            <a:r>
              <a:rPr lang="uk-UA" sz="1800" i="1" dirty="0" err="1">
                <a:latin typeface="Bookman Old Style" panose="02050604050505020204" pitchFamily="18" charset="0"/>
              </a:rPr>
              <a:t>Л.С</a:t>
            </a:r>
            <a:r>
              <a:rPr lang="uk-UA" sz="1800" i="1" dirty="0">
                <a:latin typeface="Bookman Old Style" panose="02050604050505020204" pitchFamily="18" charset="0"/>
              </a:rPr>
              <a:t>., </a:t>
            </a:r>
            <a:r>
              <a:rPr lang="uk-UA" sz="1800" i="1" dirty="0" err="1">
                <a:latin typeface="Bookman Old Style" panose="02050604050505020204" pitchFamily="18" charset="0"/>
              </a:rPr>
              <a:t>відп.вик</a:t>
            </a:r>
            <a:r>
              <a:rPr lang="uk-UA" sz="1800" i="1" dirty="0">
                <a:latin typeface="Bookman Old Style" panose="02050604050505020204" pitchFamily="18" charset="0"/>
              </a:rPr>
              <a:t>. </a:t>
            </a:r>
            <a:r>
              <a:rPr lang="uk-UA" sz="1800" i="1" dirty="0" err="1">
                <a:latin typeface="Bookman Old Style" panose="02050604050505020204" pitchFamily="18" charset="0"/>
              </a:rPr>
              <a:t>Курдеча</a:t>
            </a:r>
            <a:r>
              <a:rPr lang="uk-UA" sz="1800" i="1" dirty="0">
                <a:latin typeface="Bookman Old Style" panose="02050604050505020204" pitchFamily="18" charset="0"/>
              </a:rPr>
              <a:t> В.В.)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Box 1">
            <a:extLst>
              <a:ext uri="{FF2B5EF4-FFF2-40B4-BE49-F238E27FC236}">
                <a16:creationId xmlns:a16="http://schemas.microsoft.com/office/drawing/2014/main" xmlns="" id="{6B5B8089-CB25-4D0A-BD2C-7B5EB2422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43" y="4251345"/>
            <a:ext cx="8426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latin typeface="Bookman Old Style" panose="02050604050505020204" pitchFamily="18" charset="0"/>
              </a:rPr>
              <a:t>7. Інформація про ініціативну </a:t>
            </a:r>
            <a:r>
              <a:rPr lang="uk-UA" altLang="uk-UA" sz="1800" dirty="0" err="1">
                <a:latin typeface="Bookman Old Style" panose="02050604050505020204" pitchFamily="18" charset="0"/>
              </a:rPr>
              <a:t>НДР</a:t>
            </a:r>
            <a:r>
              <a:rPr lang="uk-UA" altLang="uk-UA" sz="1800" dirty="0">
                <a:latin typeface="Bookman Old Style" panose="02050604050505020204" pitchFamily="18" charset="0"/>
              </a:rPr>
              <a:t> 011</a:t>
            </a:r>
            <a:r>
              <a:rPr lang="en-GB" altLang="uk-UA" sz="1800" dirty="0">
                <a:latin typeface="Bookman Old Style" panose="02050604050505020204" pitchFamily="18" charset="0"/>
              </a:rPr>
              <a:t>U007075 «</a:t>
            </a:r>
            <a:r>
              <a:rPr lang="uk-UA" altLang="uk-UA" sz="1800" b="1" dirty="0">
                <a:latin typeface="Bookman Old Style" panose="02050604050505020204" pitchFamily="18" charset="0"/>
              </a:rPr>
              <a:t>Створення малогабаритного морського гірокомпасу на базі </a:t>
            </a:r>
            <a:r>
              <a:rPr lang="uk-UA" altLang="uk-UA" sz="1800" b="1" dirty="0" err="1">
                <a:latin typeface="Bookman Old Style" panose="02050604050505020204" pitchFamily="18" charset="0"/>
              </a:rPr>
              <a:t>динамічно</a:t>
            </a:r>
            <a:r>
              <a:rPr lang="uk-UA" altLang="uk-UA" sz="1800" b="1" dirty="0">
                <a:latin typeface="Bookman Old Style" panose="02050604050505020204" pitchFamily="18" charset="0"/>
              </a:rPr>
              <a:t> </a:t>
            </a:r>
            <a:r>
              <a:rPr lang="uk-UA" altLang="uk-UA" sz="1800" b="1" dirty="0" err="1">
                <a:latin typeface="Bookman Old Style" panose="02050604050505020204" pitchFamily="18" charset="0"/>
              </a:rPr>
              <a:t>налаштовуваного</a:t>
            </a:r>
            <a:r>
              <a:rPr lang="uk-UA" altLang="uk-UA" sz="1800" b="1" dirty="0">
                <a:latin typeface="Bookman Old Style" panose="02050604050505020204" pitchFamily="18" charset="0"/>
              </a:rPr>
              <a:t> гіроскопу</a:t>
            </a:r>
            <a:r>
              <a:rPr lang="uk-UA" altLang="uk-UA" sz="1800" dirty="0">
                <a:latin typeface="Bookman Old Style" panose="02050604050505020204" pitchFamily="18" charset="0"/>
              </a:rPr>
              <a:t>» (каф. </a:t>
            </a:r>
            <a:r>
              <a:rPr lang="uk-UA" altLang="uk-UA" sz="1800" dirty="0" err="1">
                <a:latin typeface="Bookman Old Style" panose="02050604050505020204" pitchFamily="18" charset="0"/>
              </a:rPr>
              <a:t>ТК</a:t>
            </a:r>
            <a:r>
              <a:rPr lang="uk-UA" altLang="uk-UA" sz="1800" dirty="0">
                <a:latin typeface="Bookman Old Style" panose="02050604050505020204" pitchFamily="18" charset="0"/>
              </a:rPr>
              <a:t>, керівник: Іванов С.В.), </a:t>
            </a:r>
            <a:r>
              <a:rPr lang="uk-UA" altLang="uk-UA" sz="1800" b="1" dirty="0">
                <a:latin typeface="Bookman Old Style" panose="02050604050505020204" pitchFamily="18" charset="0"/>
              </a:rPr>
              <a:t>за якою </a:t>
            </a:r>
            <a:r>
              <a:rPr lang="uk-UA" altLang="uk-UA" sz="1800" b="1" dirty="0" err="1">
                <a:latin typeface="Bookman Old Style" panose="02050604050505020204" pitchFamily="18" charset="0"/>
              </a:rPr>
              <a:t>неоформлено</a:t>
            </a:r>
            <a:r>
              <a:rPr lang="uk-UA" altLang="uk-UA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звітних</a:t>
            </a:r>
            <a:r>
              <a:rPr lang="ru-RU" sz="1800" b="1" dirty="0">
                <a:latin typeface="Bookman Old Style" panose="02050604050505020204" pitchFamily="18" charset="0"/>
              </a:rPr>
              <a:t> </a:t>
            </a:r>
            <a:r>
              <a:rPr lang="ru-RU" sz="1800" b="1" dirty="0" err="1">
                <a:latin typeface="Bookman Old Style" panose="02050604050505020204" pitchFamily="18" charset="0"/>
              </a:rPr>
              <a:t>документів</a:t>
            </a:r>
            <a:r>
              <a:rPr lang="ru-RU" sz="1800" b="1" dirty="0">
                <a:latin typeface="Bookman Old Style" panose="02050604050505020204" pitchFamily="18" charset="0"/>
              </a:rPr>
              <a:t> в </a:t>
            </a:r>
            <a:r>
              <a:rPr lang="ru-RU" sz="1800" b="1" dirty="0" err="1">
                <a:latin typeface="Bookman Old Style" panose="02050604050505020204" pitchFamily="18" charset="0"/>
              </a:rPr>
              <a:t>УкрІНТЕІ</a:t>
            </a:r>
            <a:r>
              <a:rPr lang="ru-RU" sz="1800" b="1" dirty="0">
                <a:latin typeface="Bookman Old Style" panose="02050604050505020204" pitchFamily="18" charset="0"/>
              </a:rPr>
              <a:t>.</a:t>
            </a:r>
            <a:endParaRPr lang="uk-UA" altLang="uk-UA" sz="1800" b="1" dirty="0">
              <a:latin typeface="Bookman Old Style" panose="020506040505050202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uk-UA" altLang="uk-UA" sz="1800" dirty="0">
                <a:latin typeface="Bookman Old Style" panose="02050604050505020204" pitchFamily="18" charset="0"/>
              </a:rPr>
              <a:t>У 2018 році роботу НДР було подовжено до 2020 року.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49A42B5-FDCD-4E97-B448-42D5975CFE9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830263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2.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Основні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результати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нуково-технічних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розробок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за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пріорітетними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напрямами</a:t>
            </a:r>
            <a:endParaRPr lang="uk-UA" sz="2500" b="1" kern="0" dirty="0"/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E9CE9179-7222-495B-AFD2-A4489B90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6138"/>
            <a:ext cx="9036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1800" b="1" dirty="0" err="1">
                <a:solidFill>
                  <a:srgbClr val="800000"/>
                </a:solidFill>
              </a:rPr>
              <a:t>Найважливіші</a:t>
            </a:r>
            <a:r>
              <a:rPr lang="ru-RU" altLang="uk-UA" sz="1800" b="1" dirty="0">
                <a:solidFill>
                  <a:srgbClr val="800000"/>
                </a:solidFill>
              </a:rPr>
              <a:t> </a:t>
            </a:r>
            <a:r>
              <a:rPr lang="ru-RU" altLang="uk-UA" sz="1800" b="1" dirty="0" err="1">
                <a:solidFill>
                  <a:srgbClr val="800000"/>
                </a:solidFill>
              </a:rPr>
              <a:t>результати</a:t>
            </a:r>
            <a:r>
              <a:rPr lang="ru-RU" altLang="uk-UA" sz="1800" b="1" dirty="0">
                <a:solidFill>
                  <a:srgbClr val="800000"/>
                </a:solidFill>
              </a:rPr>
              <a:t> НДР, що </a:t>
            </a:r>
            <a:r>
              <a:rPr lang="ru-RU" altLang="uk-UA" sz="1800" b="1" dirty="0" err="1">
                <a:solidFill>
                  <a:srgbClr val="800000"/>
                </a:solidFill>
              </a:rPr>
              <a:t>виконуються</a:t>
            </a:r>
            <a:r>
              <a:rPr lang="ru-RU" altLang="uk-UA" sz="1800" b="1" dirty="0">
                <a:solidFill>
                  <a:srgbClr val="800000"/>
                </a:solidFill>
              </a:rPr>
              <a:t> </a:t>
            </a:r>
            <a:br>
              <a:rPr lang="ru-RU" altLang="uk-UA" sz="1800" b="1" dirty="0">
                <a:solidFill>
                  <a:srgbClr val="800000"/>
                </a:solidFill>
              </a:rPr>
            </a:br>
            <a:r>
              <a:rPr lang="ru-RU" altLang="uk-UA" sz="1800" b="1" dirty="0">
                <a:solidFill>
                  <a:srgbClr val="800000"/>
                </a:solidFill>
              </a:rPr>
              <a:t>на кафедрах у межах </a:t>
            </a:r>
            <a:r>
              <a:rPr lang="ru-RU" altLang="uk-UA" sz="1800" b="1" dirty="0" err="1">
                <a:solidFill>
                  <a:srgbClr val="800000"/>
                </a:solidFill>
              </a:rPr>
              <a:t>робочого</a:t>
            </a:r>
            <a:r>
              <a:rPr lang="ru-RU" altLang="uk-UA" sz="1800" b="1" dirty="0">
                <a:solidFill>
                  <a:srgbClr val="800000"/>
                </a:solidFill>
              </a:rPr>
              <a:t> часу </a:t>
            </a:r>
            <a:r>
              <a:rPr lang="ru-RU" altLang="uk-UA" sz="1800" b="1" dirty="0" err="1">
                <a:solidFill>
                  <a:srgbClr val="800000"/>
                </a:solidFill>
              </a:rPr>
              <a:t>викладачів</a:t>
            </a:r>
            <a:endParaRPr lang="ru-RU" altLang="uk-UA" sz="1800" b="1" dirty="0">
              <a:solidFill>
                <a:srgbClr val="8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26</a:t>
            </a:fld>
            <a:endParaRPr lang="ru-RU" altLang="uk-UA"/>
          </a:p>
        </p:txBody>
      </p:sp>
      <p:sp>
        <p:nvSpPr>
          <p:cNvPr id="7" name="Прямоугольник 10">
            <a:extLst>
              <a:ext uri="{FF2B5EF4-FFF2-40B4-BE49-F238E27FC236}">
                <a16:creationId xmlns:a16="http://schemas.microsoft.com/office/drawing/2014/main" xmlns="" id="{7A5C5B60-7C68-43E4-AC23-775A6B69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43" y="1936838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1800" b="1" dirty="0">
                <a:latin typeface="Bookman Old Style" panose="02050604050505020204" pitchFamily="18" charset="0"/>
              </a:rPr>
              <a:t>5. </a:t>
            </a:r>
            <a:r>
              <a:rPr lang="uk-UA" sz="1800" dirty="0" err="1">
                <a:latin typeface="Bookman Old Style" panose="02050604050505020204" pitchFamily="18" charset="0"/>
              </a:rPr>
              <a:t>НДР</a:t>
            </a:r>
            <a:r>
              <a:rPr lang="uk-UA" sz="1800" dirty="0">
                <a:latin typeface="Bookman Old Style" panose="02050604050505020204" pitchFamily="18" charset="0"/>
              </a:rPr>
              <a:t> 0116U007011</a:t>
            </a:r>
            <a:r>
              <a:rPr lang="uk-UA" sz="1800" b="1" dirty="0">
                <a:latin typeface="Bookman Old Style" panose="02050604050505020204" pitchFamily="18" charset="0"/>
              </a:rPr>
              <a:t> «Дослідження архітектурних рішень створення систем мобільного зв'язку 5-го покоління»</a:t>
            </a:r>
            <a:r>
              <a:rPr lang="uk-UA" sz="1800" b="1" i="1" dirty="0">
                <a:latin typeface="Bookman Old Style" panose="02050604050505020204" pitchFamily="18" charset="0"/>
              </a:rPr>
              <a:t> </a:t>
            </a:r>
            <a:r>
              <a:rPr lang="uk-UA" sz="1800" i="1" dirty="0">
                <a:latin typeface="Bookman Old Style" panose="02050604050505020204" pitchFamily="18" charset="0"/>
              </a:rPr>
              <a:t>(каф. </a:t>
            </a:r>
            <a:r>
              <a:rPr lang="uk-UA" sz="1800" i="1" dirty="0" err="1">
                <a:latin typeface="Bookman Old Style" panose="02050604050505020204" pitchFamily="18" charset="0"/>
              </a:rPr>
              <a:t>ТК</a:t>
            </a:r>
            <a:r>
              <a:rPr lang="uk-UA" sz="1800" i="1" dirty="0">
                <a:latin typeface="Bookman Old Style" panose="02050604050505020204" pitchFamily="18" charset="0"/>
              </a:rPr>
              <a:t>, керівник: Кравчук </a:t>
            </a:r>
            <a:r>
              <a:rPr lang="uk-UA" sz="1800" i="1" dirty="0" err="1">
                <a:latin typeface="Bookman Old Style" panose="02050604050505020204" pitchFamily="18" charset="0"/>
              </a:rPr>
              <a:t>С.О</a:t>
            </a:r>
            <a:r>
              <a:rPr lang="uk-UA" sz="1800" i="1" dirty="0">
                <a:latin typeface="Bookman Old Style" panose="02050604050505020204" pitchFamily="18" charset="0"/>
              </a:rPr>
              <a:t>.)</a:t>
            </a:r>
          </a:p>
          <a:p>
            <a:pPr>
              <a:spcBef>
                <a:spcPct val="0"/>
              </a:spcBef>
              <a:buNone/>
            </a:pPr>
            <a:endParaRPr lang="uk-UA" sz="1800" b="1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2B02989-11A3-4807-A4CE-8E1D37BA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843" y="2915055"/>
            <a:ext cx="8785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uk-UA" sz="1800" b="1" dirty="0">
                <a:latin typeface="Bookman Old Style" panose="02050604050505020204" pitchFamily="18" charset="0"/>
              </a:rPr>
              <a:t>6. </a:t>
            </a:r>
            <a:r>
              <a:rPr lang="uk-UA" sz="1800" dirty="0" err="1">
                <a:latin typeface="Bookman Old Style" panose="02050604050505020204" pitchFamily="18" charset="0"/>
              </a:rPr>
              <a:t>НДР</a:t>
            </a:r>
            <a:r>
              <a:rPr lang="uk-UA" sz="1800" dirty="0">
                <a:latin typeface="Bookman Old Style" panose="02050604050505020204" pitchFamily="18" charset="0"/>
              </a:rPr>
              <a:t> 0117U006385</a:t>
            </a:r>
            <a:r>
              <a:rPr lang="uk-UA" sz="1800" b="1" dirty="0">
                <a:latin typeface="Bookman Old Style" panose="02050604050505020204" pitchFamily="18" charset="0"/>
              </a:rPr>
              <a:t> «Розробка і дослідження методів </a:t>
            </a:r>
            <a:r>
              <a:rPr lang="uk-UA" sz="1800" b="1" dirty="0" err="1">
                <a:latin typeface="Bookman Old Style" panose="02050604050505020204" pitchFamily="18" charset="0"/>
              </a:rPr>
              <a:t>моноімпульсного</a:t>
            </a:r>
            <a:r>
              <a:rPr lang="uk-UA" sz="1800" b="1" dirty="0">
                <a:latin typeface="Bookman Old Style" panose="02050604050505020204" pitchFamily="18" charset="0"/>
              </a:rPr>
              <a:t> пеленгування і вимірювання миттєвої частоти джерел радіовипромінювання інформаційно-телекомунікаційних мереж» </a:t>
            </a:r>
            <a:r>
              <a:rPr lang="uk-UA" sz="1800" i="1" dirty="0">
                <a:latin typeface="Bookman Old Style" panose="02050604050505020204" pitchFamily="18" charset="0"/>
              </a:rPr>
              <a:t>(каф. </a:t>
            </a:r>
            <a:r>
              <a:rPr lang="uk-UA" sz="1800" i="1" dirty="0" err="1">
                <a:latin typeface="Bookman Old Style" panose="02050604050505020204" pitchFamily="18" charset="0"/>
              </a:rPr>
              <a:t>ІТМ</a:t>
            </a:r>
            <a:r>
              <a:rPr lang="uk-UA" sz="1800" i="1" dirty="0">
                <a:latin typeface="Bookman Old Style" panose="02050604050505020204" pitchFamily="18" charset="0"/>
              </a:rPr>
              <a:t>, керівник: Ільницький </a:t>
            </a:r>
            <a:r>
              <a:rPr lang="uk-UA" sz="1800" i="1" dirty="0" err="1">
                <a:latin typeface="Bookman Old Style" panose="02050604050505020204" pitchFamily="18" charset="0"/>
              </a:rPr>
              <a:t>А.І</a:t>
            </a:r>
            <a:r>
              <a:rPr lang="uk-UA" sz="1800" i="1" dirty="0">
                <a:latin typeface="Bookman Old Style" panose="02050604050505020204" pitchFamily="18" charset="0"/>
              </a:rPr>
              <a:t>.)</a:t>
            </a:r>
          </a:p>
          <a:p>
            <a:pPr>
              <a:spcBef>
                <a:spcPct val="0"/>
              </a:spcBef>
              <a:buNone/>
            </a:pPr>
            <a:endParaRPr lang="uk-UA" sz="18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656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40768"/>
            <a:ext cx="903649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758B5D9-34AF-4CA6-A4FA-2660F901A3E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76B0D6-89C7-4369-93A5-34355255722D}"/>
              </a:ext>
            </a:extLst>
          </p:cNvPr>
          <p:cNvSpPr txBox="1"/>
          <p:nvPr/>
        </p:nvSpPr>
        <p:spPr>
          <a:xfrm>
            <a:off x="0" y="417513"/>
            <a:ext cx="9144000" cy="70802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3.2. Науково-дослідні роботи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що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виконуються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на кафедрах у межах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робочого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часу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викладачів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27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5098697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3AA35-333C-4C62-82AE-4C4A6D65B400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AEC8-3841-472D-BC48-42FF1796C23F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3.3. Міжнародне наукове і науково-технічне співробітництво</a:t>
            </a:r>
          </a:p>
        </p:txBody>
      </p:sp>
      <p:sp>
        <p:nvSpPr>
          <p:cNvPr id="26628" name="Прямоугольник 3">
            <a:extLst>
              <a:ext uri="{FF2B5EF4-FFF2-40B4-BE49-F238E27FC236}">
                <a16:creationId xmlns:a16="http://schemas.microsoft.com/office/drawing/2014/main" xmlns="" id="{9C5B1878-2BB4-4F13-BC9F-3E51802C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713788" cy="58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 dirty="0"/>
              <a:t>   В 2020 році науковці </a:t>
            </a:r>
            <a:r>
              <a:rPr lang="uk-UA" altLang="uk-UA" sz="1800" b="1" dirty="0" err="1"/>
              <a:t>ІТС</a:t>
            </a:r>
            <a:r>
              <a:rPr lang="uk-UA" altLang="uk-UA" sz="1800" b="1" dirty="0"/>
              <a:t> брали участь у виконанні міжнародних наукових проектах: </a:t>
            </a:r>
            <a:endParaRPr lang="ru-RU" altLang="uk-UA" sz="600" b="1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600" b="1" dirty="0"/>
          </a:p>
          <a:p>
            <a:pPr>
              <a:spcBef>
                <a:spcPct val="0"/>
              </a:spcBef>
              <a:buNone/>
            </a:pPr>
            <a:r>
              <a:rPr lang="uk-UA" sz="1600" dirty="0"/>
              <a:t>За Договором № 16КМZA/475977RS від 26.12.2016 </a:t>
            </a:r>
            <a:r>
              <a:rPr lang="uk-UA" sz="1600" b="1" dirty="0"/>
              <a:t>«Розробка цифрового </a:t>
            </a:r>
            <a:r>
              <a:rPr lang="uk-UA" sz="1600" b="1" dirty="0" err="1"/>
              <a:t>волоконно</a:t>
            </a:r>
            <a:r>
              <a:rPr lang="uk-UA" sz="1600" b="1" dirty="0"/>
              <a:t>-оптичного гоніометра із замкнутим контуром управління (</a:t>
            </a:r>
            <a:r>
              <a:rPr lang="uk-UA" sz="1600" b="1" dirty="0" err="1"/>
              <a:t>RFOG</a:t>
            </a:r>
            <a:r>
              <a:rPr lang="uk-UA" sz="1600" b="1" dirty="0"/>
              <a:t>)»</a:t>
            </a:r>
            <a:r>
              <a:rPr lang="uk-UA" sz="1600" dirty="0"/>
              <a:t>, (Шифр «</a:t>
            </a:r>
            <a:r>
              <a:rPr lang="uk-UA" sz="1600" dirty="0" err="1"/>
              <a:t>АХЕНАР</a:t>
            </a:r>
            <a:r>
              <a:rPr lang="uk-UA" sz="1600" dirty="0"/>
              <a:t>), замовник Компанія Шеньчжень (</a:t>
            </a:r>
            <a:r>
              <a:rPr lang="uk-UA" sz="1600" dirty="0" err="1"/>
              <a:t>Шеньюань</a:t>
            </a:r>
            <a:r>
              <a:rPr lang="uk-UA" sz="1600" dirty="0"/>
              <a:t>, </a:t>
            </a:r>
            <a:r>
              <a:rPr lang="uk-UA" sz="1600" dirty="0" err="1"/>
              <a:t>КНР</a:t>
            </a:r>
            <a:r>
              <a:rPr lang="uk-UA" sz="1600" dirty="0"/>
              <a:t>), (</a:t>
            </a:r>
            <a:r>
              <a:rPr lang="uk-UA" sz="1600" i="1" dirty="0"/>
              <a:t>керівник роботи Іванов С.В.</a:t>
            </a:r>
            <a:r>
              <a:rPr lang="uk-UA" sz="1600" dirty="0"/>
              <a:t>)</a:t>
            </a:r>
          </a:p>
          <a:p>
            <a:pPr>
              <a:spcBef>
                <a:spcPct val="0"/>
              </a:spcBef>
              <a:buNone/>
            </a:pPr>
            <a:endParaRPr lang="uk-UA" sz="1600" dirty="0"/>
          </a:p>
          <a:p>
            <a:pPr>
              <a:spcBef>
                <a:spcPct val="0"/>
              </a:spcBef>
              <a:buNone/>
            </a:pPr>
            <a:r>
              <a:rPr lang="uk-UA" sz="1600" dirty="0"/>
              <a:t>За договором №0305/55-М від 27.12.2019 р.  «</a:t>
            </a:r>
            <a:r>
              <a:rPr lang="uk-UA" sz="1600" b="1" dirty="0"/>
              <a:t>Дослідження системи оцінки рівня наукових досліджень організацій, заснованої на карті знань, яка сама налаштовується, і на графі знань предметної області, який настроюється</a:t>
            </a:r>
            <a:r>
              <a:rPr lang="uk-UA" sz="1600" dirty="0"/>
              <a:t>». Генеральний замовник Інститут інформаційних досліджень Академії наук провінції </a:t>
            </a:r>
            <a:r>
              <a:rPr lang="uk-UA" sz="1600" dirty="0" err="1"/>
              <a:t>Шандунь</a:t>
            </a:r>
            <a:r>
              <a:rPr lang="uk-UA" sz="1600" dirty="0"/>
              <a:t>, </a:t>
            </a:r>
            <a:r>
              <a:rPr lang="uk-UA" sz="1600" dirty="0" err="1"/>
              <a:t>КНР</a:t>
            </a:r>
            <a:r>
              <a:rPr lang="uk-UA" sz="1600" dirty="0"/>
              <a:t> (</a:t>
            </a:r>
            <a:r>
              <a:rPr lang="uk-UA" sz="1600" i="1" dirty="0"/>
              <a:t>керівник роботи Глоба </a:t>
            </a:r>
            <a:r>
              <a:rPr lang="uk-UA" sz="1600" i="1" dirty="0" err="1"/>
              <a:t>Л.С</a:t>
            </a:r>
            <a:r>
              <a:rPr lang="uk-UA" sz="1600" i="1" dirty="0"/>
              <a:t>. </a:t>
            </a:r>
            <a:r>
              <a:rPr lang="uk-UA" sz="1600" dirty="0"/>
              <a:t>)</a:t>
            </a:r>
          </a:p>
          <a:p>
            <a:pPr>
              <a:spcBef>
                <a:spcPct val="0"/>
              </a:spcBef>
              <a:buNone/>
            </a:pPr>
            <a:endParaRPr lang="uk-UA" sz="800" dirty="0"/>
          </a:p>
          <a:p>
            <a:pPr>
              <a:buNone/>
            </a:pPr>
            <a:r>
              <a:rPr lang="uk-UA" sz="1600" b="1" dirty="0"/>
              <a:t>Отримано міжнародні Гранти: </a:t>
            </a:r>
            <a:endParaRPr lang="ru-RU" sz="1600" dirty="0"/>
          </a:p>
          <a:p>
            <a:pPr marL="363538" indent="-363538">
              <a:buNone/>
            </a:pPr>
            <a:r>
              <a:rPr lang="uk-UA" sz="1600" dirty="0"/>
              <a:t> Романов </a:t>
            </a:r>
            <a:r>
              <a:rPr lang="uk-UA" sz="1600" dirty="0" err="1"/>
              <a:t>О.І</a:t>
            </a:r>
            <a:r>
              <a:rPr lang="uk-UA" sz="1600" dirty="0"/>
              <a:t>. проф. каф. </a:t>
            </a:r>
            <a:r>
              <a:rPr lang="uk-UA" sz="1600" dirty="0" err="1"/>
              <a:t>ТК</a:t>
            </a:r>
            <a:r>
              <a:rPr lang="uk-UA" sz="1600" dirty="0"/>
              <a:t>. Грант: </a:t>
            </a:r>
            <a:r>
              <a:rPr lang="uk-UA" sz="1600" dirty="0" err="1"/>
              <a:t>DE</a:t>
            </a:r>
            <a:r>
              <a:rPr lang="uk-UA" sz="1600" dirty="0"/>
              <a:t>/</a:t>
            </a:r>
            <a:r>
              <a:rPr lang="uk-UA" sz="1600" dirty="0" err="1"/>
              <a:t>UA</a:t>
            </a:r>
            <a:r>
              <a:rPr lang="uk-UA" sz="1600" dirty="0"/>
              <a:t>  </a:t>
            </a:r>
            <a:r>
              <a:rPr lang="uk-UA" sz="1600" dirty="0" err="1"/>
              <a:t>Center</a:t>
            </a:r>
            <a:r>
              <a:rPr lang="uk-UA" sz="1600" dirty="0"/>
              <a:t>  </a:t>
            </a:r>
            <a:r>
              <a:rPr lang="uk-UA" sz="1600" dirty="0" err="1"/>
              <a:t>of</a:t>
            </a:r>
            <a:r>
              <a:rPr lang="uk-UA" sz="1600" dirty="0"/>
              <a:t>  </a:t>
            </a:r>
            <a:r>
              <a:rPr lang="uk-UA" sz="1600" dirty="0" err="1"/>
              <a:t>Excellence</a:t>
            </a:r>
            <a:r>
              <a:rPr lang="uk-UA" sz="1600" dirty="0"/>
              <a:t> </a:t>
            </a:r>
            <a:r>
              <a:rPr lang="uk-UA" sz="1600" dirty="0" err="1"/>
              <a:t>for</a:t>
            </a:r>
            <a:r>
              <a:rPr lang="uk-UA" sz="1600" dirty="0"/>
              <a:t> </a:t>
            </a:r>
            <a:r>
              <a:rPr lang="uk-UA" sz="1600" dirty="0" err="1"/>
              <a:t>AI-aided</a:t>
            </a:r>
            <a:r>
              <a:rPr lang="uk-UA" sz="1600" dirty="0"/>
              <a:t> </a:t>
            </a:r>
            <a:r>
              <a:rPr lang="uk-UA" sz="1600" dirty="0" err="1"/>
              <a:t>Big</a:t>
            </a:r>
            <a:r>
              <a:rPr lang="uk-UA" sz="1600" dirty="0"/>
              <a:t> </a:t>
            </a:r>
            <a:r>
              <a:rPr lang="uk-UA" sz="1600" dirty="0" err="1"/>
              <a:t>Data</a:t>
            </a:r>
            <a:r>
              <a:rPr lang="uk-UA" sz="1600" dirty="0"/>
              <a:t> </a:t>
            </a:r>
            <a:r>
              <a:rPr lang="uk-UA" sz="1600" dirty="0" err="1"/>
              <a:t>Analysisans</a:t>
            </a:r>
            <a:r>
              <a:rPr lang="uk-UA" sz="1600" dirty="0"/>
              <a:t> </a:t>
            </a:r>
            <a:r>
              <a:rPr lang="uk-UA" sz="1600" dirty="0" err="1"/>
              <a:t>Transport</a:t>
            </a:r>
            <a:r>
              <a:rPr lang="uk-UA" sz="1600" dirty="0"/>
              <a:t> </a:t>
            </a:r>
            <a:r>
              <a:rPr lang="uk-UA" sz="1600" dirty="0" err="1"/>
              <a:t>Infrastructures</a:t>
            </a:r>
            <a:r>
              <a:rPr lang="uk-UA" sz="1600" dirty="0"/>
              <a:t> - </a:t>
            </a:r>
            <a:r>
              <a:rPr lang="uk-UA" sz="1600" dirty="0" err="1"/>
              <a:t>AIDA&amp;TI</a:t>
            </a:r>
            <a:r>
              <a:rPr lang="uk-UA" sz="1600" dirty="0"/>
              <a:t>.</a:t>
            </a:r>
            <a:endParaRPr lang="ru-RU" sz="1600" dirty="0"/>
          </a:p>
          <a:p>
            <a:pPr marL="363538" indent="-363538">
              <a:spcBef>
                <a:spcPct val="0"/>
              </a:spcBef>
              <a:buFontTx/>
              <a:buNone/>
            </a:pPr>
            <a:r>
              <a:rPr lang="uk-UA" sz="1600" dirty="0"/>
              <a:t>Гранти за участь у проекті НІМЕЦЬКО-УКРАЇНСЬКА  МЕРЕЖА  ЦИФРОВИХ ІННОВАЦІЙ- </a:t>
            </a:r>
            <a:r>
              <a:rPr lang="uk-UA" sz="1600" dirty="0" err="1"/>
              <a:t>DigIn.Net</a:t>
            </a:r>
            <a:r>
              <a:rPr lang="uk-UA" sz="1600" dirty="0"/>
              <a:t> -6 (Скулиш </a:t>
            </a:r>
            <a:r>
              <a:rPr lang="uk-UA" sz="1600" dirty="0" err="1"/>
              <a:t>М.А</a:t>
            </a:r>
            <a:r>
              <a:rPr lang="uk-UA" sz="1600" dirty="0"/>
              <a:t>., Глоба Л.С.-2, Савчук Захар-2, Пороло Євгеній (ТІ-61)).</a:t>
            </a:r>
            <a:endParaRPr lang="ru-RU" sz="1600" dirty="0"/>
          </a:p>
          <a:p>
            <a:pPr marL="363538" indent="-363538">
              <a:buNone/>
            </a:pPr>
            <a:r>
              <a:rPr lang="uk-UA" sz="1600" dirty="0"/>
              <a:t>Колективний Грант на участь у </a:t>
            </a:r>
            <a:r>
              <a:rPr lang="uk-UA" sz="1600" dirty="0" err="1"/>
              <a:t>OSTIS</a:t>
            </a:r>
            <a:r>
              <a:rPr lang="uk-UA" sz="1600" dirty="0"/>
              <a:t>; аспірант </a:t>
            </a:r>
            <a:r>
              <a:rPr lang="uk-UA" sz="1600" dirty="0" err="1"/>
              <a:t>Бугаєнко</a:t>
            </a:r>
            <a:r>
              <a:rPr lang="uk-UA" sz="1600" dirty="0"/>
              <a:t> Юрій (</a:t>
            </a:r>
            <a:r>
              <a:rPr lang="uk-UA" sz="1600" dirty="0" err="1"/>
              <a:t>каф.ТС</a:t>
            </a:r>
            <a:r>
              <a:rPr lang="uk-UA" sz="1600" dirty="0"/>
              <a:t>), Студенти -  Ляшенко Андрій (ТІ-61), </a:t>
            </a:r>
            <a:r>
              <a:rPr lang="uk-UA" sz="1600" dirty="0" err="1"/>
              <a:t>Гребінченко</a:t>
            </a:r>
            <a:r>
              <a:rPr lang="uk-UA" sz="1600" dirty="0"/>
              <a:t> M. (ТІ-71мп), Бакай Андрій (ТІ-51), </a:t>
            </a:r>
            <a:r>
              <a:rPr lang="uk-UA" sz="1600" dirty="0" err="1"/>
              <a:t>Філімонов</a:t>
            </a:r>
            <a:r>
              <a:rPr lang="uk-UA" sz="1600" dirty="0"/>
              <a:t> Микола (ТІ-81мп). Дата отримання 22.02.2020 р. закордонна стипендія.</a:t>
            </a:r>
            <a:endParaRPr lang="ru-RU" sz="16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28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3AA35-333C-4C62-82AE-4C4A6D65B400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AEC8-3841-472D-BC48-42FF1796C23F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3.3. Міжнародне наукове і науково-технічне співробітництво</a:t>
            </a:r>
          </a:p>
        </p:txBody>
      </p:sp>
      <p:sp>
        <p:nvSpPr>
          <p:cNvPr id="26628" name="Прямоугольник 3">
            <a:extLst>
              <a:ext uri="{FF2B5EF4-FFF2-40B4-BE49-F238E27FC236}">
                <a16:creationId xmlns:a16="http://schemas.microsoft.com/office/drawing/2014/main" xmlns="" id="{9C5B1878-2BB4-4F13-BC9F-3E51802C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45" y="798513"/>
            <a:ext cx="8857109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3538" indent="-363538">
              <a:buNone/>
            </a:pPr>
            <a:r>
              <a:rPr lang="uk-UA" sz="1400" dirty="0"/>
              <a:t> </a:t>
            </a:r>
            <a:r>
              <a:rPr lang="uk-UA" sz="1500" dirty="0"/>
              <a:t>Попова </a:t>
            </a:r>
            <a:r>
              <a:rPr lang="uk-UA" sz="1500" dirty="0" err="1"/>
              <a:t>М.А</a:t>
            </a:r>
            <a:r>
              <a:rPr lang="uk-UA" sz="1500" dirty="0"/>
              <a:t>. Грант фонду </a:t>
            </a:r>
            <a:r>
              <a:rPr lang="uk-UA" sz="1500" dirty="0" err="1"/>
              <a:t>Александера</a:t>
            </a:r>
            <a:r>
              <a:rPr lang="uk-UA" sz="1500" dirty="0"/>
              <a:t> фон Гумбольдта для підтримки наукової співпраці між університетом м. Потсдам (Німеччина) і </a:t>
            </a:r>
            <a:r>
              <a:rPr lang="uk-UA" sz="1500" dirty="0" err="1"/>
              <a:t>НАН</a:t>
            </a:r>
            <a:r>
              <a:rPr lang="uk-UA" sz="1500" dirty="0"/>
              <a:t> України «</a:t>
            </a:r>
            <a:r>
              <a:rPr lang="uk-UA" sz="1500" dirty="0" err="1"/>
              <a:t>Singular</a:t>
            </a:r>
            <a:r>
              <a:rPr lang="uk-UA" sz="1500" dirty="0"/>
              <a:t> </a:t>
            </a:r>
            <a:r>
              <a:rPr lang="uk-UA" sz="1500" dirty="0" err="1"/>
              <a:t>diffusions</a:t>
            </a:r>
            <a:r>
              <a:rPr lang="uk-UA" sz="1500" dirty="0"/>
              <a:t>: </a:t>
            </a:r>
            <a:r>
              <a:rPr lang="uk-UA" sz="1500" dirty="0" err="1"/>
              <a:t>analytic</a:t>
            </a:r>
            <a:r>
              <a:rPr lang="uk-UA" sz="1500" dirty="0"/>
              <a:t> </a:t>
            </a:r>
            <a:r>
              <a:rPr lang="uk-UA" sz="1500" dirty="0" err="1"/>
              <a:t>and</a:t>
            </a:r>
            <a:r>
              <a:rPr lang="uk-UA" sz="1500" dirty="0"/>
              <a:t> </a:t>
            </a:r>
            <a:r>
              <a:rPr lang="uk-UA" sz="1500" dirty="0" err="1"/>
              <a:t>stochastic</a:t>
            </a:r>
            <a:r>
              <a:rPr lang="uk-UA" sz="1500" dirty="0"/>
              <a:t> </a:t>
            </a:r>
            <a:r>
              <a:rPr lang="uk-UA" sz="1500" dirty="0" err="1"/>
              <a:t>approaches</a:t>
            </a:r>
            <a:r>
              <a:rPr lang="uk-UA" sz="1500" dirty="0"/>
              <a:t>»</a:t>
            </a:r>
            <a:endParaRPr lang="ru-RU" sz="1500" dirty="0"/>
          </a:p>
          <a:p>
            <a:pPr marL="363538" indent="-363538">
              <a:buNone/>
            </a:pPr>
            <a:r>
              <a:rPr lang="uk-UA" sz="1500" dirty="0"/>
              <a:t>Попова </a:t>
            </a:r>
            <a:r>
              <a:rPr lang="uk-UA" sz="1500" dirty="0" err="1"/>
              <a:t>М.А</a:t>
            </a:r>
            <a:r>
              <a:rPr lang="uk-UA" sz="1500" dirty="0"/>
              <a:t>. Грант </a:t>
            </a:r>
            <a:r>
              <a:rPr lang="uk-UA" sz="1500" dirty="0" err="1"/>
              <a:t>DFG</a:t>
            </a:r>
            <a:r>
              <a:rPr lang="uk-UA" sz="1500" dirty="0"/>
              <a:t> (Німеччина), проект "</a:t>
            </a:r>
            <a:r>
              <a:rPr lang="uk-UA" sz="1500" dirty="0" err="1"/>
              <a:t>Stochastic</a:t>
            </a:r>
            <a:r>
              <a:rPr lang="uk-UA" sz="1500" dirty="0"/>
              <a:t> Dynamics </a:t>
            </a:r>
            <a:r>
              <a:rPr lang="uk-UA" sz="1500" dirty="0" err="1"/>
              <a:t>with</a:t>
            </a:r>
            <a:r>
              <a:rPr lang="uk-UA" sz="1500" dirty="0"/>
              <a:t> </a:t>
            </a:r>
            <a:r>
              <a:rPr lang="uk-UA" sz="1500" dirty="0" err="1"/>
              <a:t>Interfaces</a:t>
            </a:r>
            <a:r>
              <a:rPr lang="uk-UA" sz="1500" dirty="0"/>
              <a:t>", </a:t>
            </a:r>
            <a:r>
              <a:rPr lang="uk-UA" sz="1500" dirty="0" err="1"/>
              <a:t>no</a:t>
            </a:r>
            <a:r>
              <a:rPr lang="uk-UA" sz="1500" dirty="0"/>
              <a:t>. 452119141, за участю </a:t>
            </a:r>
            <a:r>
              <a:rPr lang="uk-UA" sz="1500" dirty="0" err="1"/>
              <a:t>НАН</a:t>
            </a:r>
            <a:r>
              <a:rPr lang="uk-UA" sz="1500" dirty="0"/>
              <a:t> України і університету м. </a:t>
            </a:r>
            <a:r>
              <a:rPr lang="uk-UA" sz="1500" dirty="0" err="1"/>
              <a:t>Йєна</a:t>
            </a:r>
            <a:r>
              <a:rPr lang="uk-UA" sz="1500" dirty="0"/>
              <a:t> (Німеччина).</a:t>
            </a:r>
          </a:p>
          <a:p>
            <a:pPr marL="363538" indent="-363538">
              <a:buNone/>
            </a:pPr>
            <a:r>
              <a:rPr lang="uk-UA" sz="1500" dirty="0"/>
              <a:t>Грант на участь у міжнародній конференції </a:t>
            </a:r>
            <a:r>
              <a:rPr lang="uk-UA" sz="1500" dirty="0" err="1"/>
              <a:t>OSTIS</a:t>
            </a:r>
            <a:r>
              <a:rPr lang="uk-UA" sz="1500" dirty="0"/>
              <a:t>; Глоба Лариса Сергіївна, зав. каф. </a:t>
            </a:r>
            <a:r>
              <a:rPr lang="uk-UA" sz="1500" dirty="0" err="1"/>
              <a:t>ІТМ</a:t>
            </a:r>
            <a:r>
              <a:rPr lang="uk-UA" sz="1500" dirty="0"/>
              <a:t>, проф., Дата отримання 22.02.2020 р. закордонна стипендія.</a:t>
            </a:r>
            <a:endParaRPr lang="ru-RU" sz="1500" dirty="0"/>
          </a:p>
          <a:p>
            <a:pPr marL="363538" indent="-363538">
              <a:buNone/>
            </a:pPr>
            <a:r>
              <a:rPr lang="uk-UA" sz="1500" dirty="0"/>
              <a:t>Грант </a:t>
            </a:r>
            <a:r>
              <a:rPr lang="uk-UA" sz="1500" dirty="0" err="1"/>
              <a:t>ЮНЕСКО</a:t>
            </a:r>
            <a:r>
              <a:rPr lang="uk-UA" sz="1500" dirty="0"/>
              <a:t> 2020 Лисенко </a:t>
            </a:r>
            <a:r>
              <a:rPr lang="uk-UA" sz="1500" dirty="0" err="1"/>
              <a:t>О.І</a:t>
            </a:r>
            <a:r>
              <a:rPr lang="uk-UA" sz="1500" dirty="0"/>
              <a:t>. „ </a:t>
            </a:r>
            <a:r>
              <a:rPr lang="en-US" sz="1500" dirty="0"/>
              <a:t>Digital automatic control systems for information communications engineers”. UNESCO </a:t>
            </a:r>
            <a:r>
              <a:rPr lang="en-US" sz="1500" dirty="0" err="1"/>
              <a:t>UNITWIN</a:t>
            </a:r>
            <a:r>
              <a:rPr lang="en-US" sz="1500" dirty="0"/>
              <a:t> </a:t>
            </a:r>
            <a:r>
              <a:rPr lang="en-US" sz="1500" dirty="0" err="1"/>
              <a:t>OCW</a:t>
            </a:r>
            <a:r>
              <a:rPr lang="en-US" sz="1500" dirty="0"/>
              <a:t>/</a:t>
            </a:r>
            <a:r>
              <a:rPr lang="en-US" sz="1500" dirty="0" err="1"/>
              <a:t>OER</a:t>
            </a:r>
            <a:r>
              <a:rPr lang="en-US" sz="1500" dirty="0"/>
              <a:t> Initiative is a grant program led by the </a:t>
            </a:r>
            <a:r>
              <a:rPr lang="uk-UA" sz="1500" dirty="0" err="1"/>
              <a:t>Korean</a:t>
            </a:r>
            <a:r>
              <a:rPr lang="en-US" sz="1500" dirty="0"/>
              <a:t> UNESCO </a:t>
            </a:r>
            <a:r>
              <a:rPr lang="en-US" sz="1500" dirty="0" err="1"/>
              <a:t>UNITWIN</a:t>
            </a:r>
            <a:r>
              <a:rPr lang="en-US" sz="1500" dirty="0"/>
              <a:t> Host, </a:t>
            </a:r>
            <a:r>
              <a:rPr lang="en-US" sz="1500" dirty="0" err="1"/>
              <a:t>Handong</a:t>
            </a:r>
            <a:r>
              <a:rPr lang="en-US" sz="1500" dirty="0"/>
              <a:t> Global University, and sponsored by the Korean Ministry of Education.</a:t>
            </a:r>
            <a:endParaRPr lang="ru-RU" sz="1500" dirty="0"/>
          </a:p>
          <a:p>
            <a:pPr marL="363538" indent="-363538">
              <a:buNone/>
            </a:pPr>
            <a:r>
              <a:rPr lang="uk-UA" sz="1500" dirty="0"/>
              <a:t>Грант </a:t>
            </a:r>
            <a:r>
              <a:rPr lang="uk-UA" sz="1500" dirty="0" err="1"/>
              <a:t>ЮНЕСКО</a:t>
            </a:r>
            <a:r>
              <a:rPr lang="uk-UA" sz="1500" dirty="0"/>
              <a:t> 2020 </a:t>
            </a:r>
            <a:r>
              <a:rPr lang="uk-UA" sz="1500" dirty="0" err="1"/>
              <a:t>Алєксєєва</a:t>
            </a:r>
            <a:r>
              <a:rPr lang="uk-UA" sz="1500" dirty="0"/>
              <a:t> </a:t>
            </a:r>
            <a:r>
              <a:rPr lang="uk-UA" sz="1500" dirty="0" err="1"/>
              <a:t>І.В</a:t>
            </a:r>
            <a:r>
              <a:rPr lang="uk-UA" sz="1500" dirty="0"/>
              <a:t>. „</a:t>
            </a:r>
            <a:r>
              <a:rPr lang="en-US" sz="1500" dirty="0"/>
              <a:t>Linear optimization methods for engineers and scientists”. UNESCO </a:t>
            </a:r>
            <a:r>
              <a:rPr lang="en-US" sz="1500" dirty="0" err="1"/>
              <a:t>UNITWIN</a:t>
            </a:r>
            <a:r>
              <a:rPr lang="en-US" sz="1500" dirty="0"/>
              <a:t> </a:t>
            </a:r>
            <a:r>
              <a:rPr lang="en-US" sz="1500" dirty="0" err="1"/>
              <a:t>OCW</a:t>
            </a:r>
            <a:r>
              <a:rPr lang="en-US" sz="1500" dirty="0"/>
              <a:t>/</a:t>
            </a:r>
            <a:r>
              <a:rPr lang="en-US" sz="1500" dirty="0" err="1"/>
              <a:t>OER</a:t>
            </a:r>
            <a:r>
              <a:rPr lang="en-US" sz="1500" dirty="0"/>
              <a:t> Initiative is a grant program led by the Korean UNESCO </a:t>
            </a:r>
            <a:r>
              <a:rPr lang="en-US" sz="1500" dirty="0" err="1"/>
              <a:t>UNITWIN</a:t>
            </a:r>
            <a:r>
              <a:rPr lang="en-US" sz="1500" dirty="0"/>
              <a:t> Host, </a:t>
            </a:r>
            <a:r>
              <a:rPr lang="en-US" sz="1500" dirty="0" err="1"/>
              <a:t>Handong</a:t>
            </a:r>
            <a:r>
              <a:rPr lang="en-US" sz="1500" dirty="0"/>
              <a:t> Global University, and sponsored by the Korean Ministry of Education.</a:t>
            </a:r>
            <a:endParaRPr lang="ru-RU" sz="15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500" b="1" dirty="0"/>
          </a:p>
          <a:p>
            <a:pPr>
              <a:spcBef>
                <a:spcPct val="0"/>
              </a:spcBef>
              <a:buNone/>
            </a:pPr>
            <a:r>
              <a:rPr lang="uk-UA" sz="1500" b="1" dirty="0"/>
              <a:t>Чинні договори, угоди, контракти про науково-технічне співробітництво із зарубіжними </a:t>
            </a:r>
            <a:r>
              <a:rPr lang="uk-UA" sz="1500" b="1" dirty="0" err="1"/>
              <a:t>ЗВО</a:t>
            </a:r>
            <a:r>
              <a:rPr lang="uk-UA" sz="1500" b="1" dirty="0"/>
              <a:t>/НУ, установами, організаціями</a:t>
            </a:r>
            <a:r>
              <a:rPr lang="uk-UA" sz="1500" dirty="0"/>
              <a:t>: </a:t>
            </a:r>
          </a:p>
          <a:p>
            <a:pPr marL="363538" indent="-363538">
              <a:spcBef>
                <a:spcPct val="0"/>
              </a:spcBef>
              <a:buNone/>
            </a:pPr>
            <a:r>
              <a:rPr lang="uk-UA" sz="1500" dirty="0"/>
              <a:t>- </a:t>
            </a:r>
            <a:r>
              <a:rPr lang="en-GB" sz="1500" dirty="0"/>
              <a:t>Dig</a:t>
            </a:r>
            <a:r>
              <a:rPr lang="uk-UA" sz="1500" dirty="0"/>
              <a:t>і</a:t>
            </a:r>
            <a:r>
              <a:rPr lang="en-GB" sz="1500" dirty="0"/>
              <a:t>n.net: </a:t>
            </a:r>
            <a:r>
              <a:rPr lang="uk-UA" sz="1500" dirty="0"/>
              <a:t>НІМЕЦЬКО-УКРАЇНСЬКА  МЕРЕЖА  ЦИФРОВИХ ІННОВАЦІЙ. ПРОГРАМА  ПІДТРИМКИ  ІНТЕРНАЦІОНАЛІЗАЦІЇ  УКРАЇНСЬКИХ  УНІВЕРСИТЕТІВ  ВІД  </a:t>
            </a:r>
            <a:r>
              <a:rPr lang="en-GB" sz="1500" dirty="0" err="1"/>
              <a:t>DAAD</a:t>
            </a:r>
            <a:r>
              <a:rPr lang="en-GB" sz="1500" dirty="0"/>
              <a:t>.</a:t>
            </a:r>
          </a:p>
          <a:p>
            <a:pPr marL="363538" indent="-363538">
              <a:spcBef>
                <a:spcPct val="0"/>
              </a:spcBef>
              <a:buNone/>
            </a:pPr>
            <a:r>
              <a:rPr lang="en-GB" sz="1500" dirty="0"/>
              <a:t>- Double Degree Program in Information Communication Networks/Distributed Systems Engineering (</a:t>
            </a:r>
            <a:r>
              <a:rPr lang="uk-UA" sz="1500" dirty="0"/>
              <a:t>ТУ м. Дрезден, Німеччина, 2018-2023)</a:t>
            </a:r>
          </a:p>
          <a:p>
            <a:pPr marL="363538" indent="-363538">
              <a:spcBef>
                <a:spcPct val="0"/>
              </a:spcBef>
              <a:buNone/>
            </a:pPr>
            <a:r>
              <a:rPr lang="uk-UA" sz="1500" dirty="0"/>
              <a:t>- Договір про співробітництво між КПІ ім. Ігоря Сікорського та </a:t>
            </a:r>
            <a:r>
              <a:rPr lang="en-GB" sz="1500" dirty="0" err="1"/>
              <a:t>Hochschule</a:t>
            </a:r>
            <a:r>
              <a:rPr lang="en-GB" sz="1500" dirty="0"/>
              <a:t> </a:t>
            </a:r>
            <a:r>
              <a:rPr lang="en-GB" sz="1500" dirty="0" err="1"/>
              <a:t>Anhalt</a:t>
            </a:r>
            <a:r>
              <a:rPr lang="en-GB" sz="1500" dirty="0"/>
              <a:t> University of Applied Sciences (HSA, </a:t>
            </a:r>
            <a:r>
              <a:rPr lang="uk-UA" sz="1500" dirty="0"/>
              <a:t>м. </a:t>
            </a:r>
            <a:r>
              <a:rPr lang="uk-UA" sz="1500" dirty="0" err="1"/>
              <a:t>Кетен</a:t>
            </a:r>
            <a:r>
              <a:rPr lang="uk-UA" sz="1500" dirty="0"/>
              <a:t>, Німеччина)</a:t>
            </a:r>
          </a:p>
          <a:p>
            <a:pPr marL="363538" indent="-363538">
              <a:spcBef>
                <a:spcPct val="0"/>
              </a:spcBef>
              <a:buNone/>
            </a:pPr>
            <a:r>
              <a:rPr lang="uk-UA" sz="1500" dirty="0"/>
              <a:t>- </a:t>
            </a:r>
            <a:r>
              <a:rPr lang="en-GB" sz="1500" dirty="0"/>
              <a:t>Publishing Agreement,  Springer Nature Switzerland AG, </a:t>
            </a:r>
            <a:r>
              <a:rPr lang="en-GB" sz="1500" dirty="0" err="1"/>
              <a:t>Gewerbestrasse</a:t>
            </a:r>
            <a:r>
              <a:rPr lang="en-GB" sz="1500" dirty="0"/>
              <a:t> 11, 6330 Cham, Switzerland, DocuSign Envelope ID: 52D2C995-84A6-4A4F-9C24-848C7A2880F2 , 2020</a:t>
            </a:r>
            <a:r>
              <a:rPr lang="uk-UA" sz="1500" dirty="0"/>
              <a:t>.</a:t>
            </a:r>
            <a:endParaRPr lang="uk-UA" altLang="uk-UA" sz="1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29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680590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43000"/>
          </a:xfrm>
          <a:solidFill>
            <a:srgbClr val="6BABD3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err="1">
                <a:solidFill>
                  <a:srgbClr val="002060"/>
                </a:solidFill>
              </a:rPr>
              <a:t>Формування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наукової</a:t>
            </a:r>
            <a:r>
              <a:rPr lang="ru-RU" sz="3600" dirty="0">
                <a:solidFill>
                  <a:srgbClr val="002060"/>
                </a:solidFill>
              </a:rPr>
              <a:t> тематики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та </a:t>
            </a:r>
            <a:r>
              <a:rPr lang="ru-RU" sz="3600" dirty="0" err="1">
                <a:solidFill>
                  <a:srgbClr val="002060"/>
                </a:solidFill>
              </a:rPr>
              <a:t>удосконалення</a:t>
            </a:r>
            <a:r>
              <a:rPr lang="ru-RU" sz="3600" dirty="0">
                <a:solidFill>
                  <a:srgbClr val="002060"/>
                </a:solidFill>
              </a:rPr>
              <a:t> менеджменту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551602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157" y="2053629"/>
            <a:ext cx="2943327" cy="328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60" y="1332959"/>
            <a:ext cx="5516027" cy="38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3F74-FF5D-4E3F-8EBB-8CC0DED39C3F}" type="slidenum">
              <a:rPr lang="ru-RU" altLang="uk-UA" smtClean="0"/>
              <a:pPr/>
              <a:t>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59549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3AA35-333C-4C62-82AE-4C4A6D65B400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AEC8-3841-472D-BC48-42FF1796C23F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3.3. Міжнародне наукове і науково-технічне співробітництво</a:t>
            </a:r>
          </a:p>
        </p:txBody>
      </p:sp>
      <p:sp>
        <p:nvSpPr>
          <p:cNvPr id="26628" name="Прямоугольник 3">
            <a:extLst>
              <a:ext uri="{FF2B5EF4-FFF2-40B4-BE49-F238E27FC236}">
                <a16:creationId xmlns:a16="http://schemas.microsoft.com/office/drawing/2014/main" xmlns="" id="{9C5B1878-2BB4-4F13-BC9F-3E51802C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7" y="1754695"/>
            <a:ext cx="8928992" cy="334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 kern="0" spc="-30" dirty="0"/>
              <a:t>В 2020 році науковці ІТС брали участь у закордонних наукових конференціях:</a:t>
            </a:r>
            <a:r>
              <a:rPr lang="uk-UA" altLang="uk-UA" sz="1800" b="1" dirty="0"/>
              <a:t> </a:t>
            </a:r>
            <a:endParaRPr lang="ru-RU" altLang="uk-UA" sz="6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800" b="1" dirty="0"/>
          </a:p>
          <a:p>
            <a:pPr indent="176213">
              <a:buNone/>
            </a:pPr>
            <a:r>
              <a:rPr lang="uk-UA" sz="1600" dirty="0"/>
              <a:t>У березні 2020 р. делегація </a:t>
            </a:r>
            <a:r>
              <a:rPr lang="uk-UA" sz="1600" dirty="0" err="1"/>
              <a:t>ІТС</a:t>
            </a:r>
            <a:r>
              <a:rPr lang="uk-UA" sz="1600" dirty="0"/>
              <a:t> у складі Романов </a:t>
            </a:r>
            <a:r>
              <a:rPr lang="uk-UA" sz="1600" dirty="0" err="1"/>
              <a:t>О.І</a:t>
            </a:r>
            <a:r>
              <a:rPr lang="uk-UA" sz="1600" dirty="0"/>
              <a:t>., Глоба </a:t>
            </a:r>
            <a:r>
              <a:rPr lang="uk-UA" sz="1600" dirty="0" err="1"/>
              <a:t>Л.С</a:t>
            </a:r>
            <a:r>
              <a:rPr lang="uk-UA" sz="1600" dirty="0"/>
              <a:t>., Скулиш </a:t>
            </a:r>
            <a:r>
              <a:rPr lang="uk-UA" sz="1600" dirty="0" err="1"/>
              <a:t>М.А</a:t>
            </a:r>
            <a:r>
              <a:rPr lang="uk-UA" sz="1600" dirty="0"/>
              <a:t>., прийняла участь у 8th </a:t>
            </a:r>
            <a:r>
              <a:rPr lang="uk-UA" sz="1600" dirty="0" err="1"/>
              <a:t>International</a:t>
            </a:r>
            <a:r>
              <a:rPr lang="en-US" sz="1600" dirty="0"/>
              <a:t> Conference</a:t>
            </a:r>
            <a:r>
              <a:rPr lang="uk-UA" sz="1600" dirty="0"/>
              <a:t> </a:t>
            </a:r>
            <a:r>
              <a:rPr lang="uk-UA" sz="1600" dirty="0" err="1"/>
              <a:t>on</a:t>
            </a:r>
            <a:r>
              <a:rPr lang="uk-UA" sz="1600" dirty="0"/>
              <a:t> </a:t>
            </a:r>
            <a:r>
              <a:rPr lang="uk-UA" sz="1600" dirty="0" err="1"/>
              <a:t>Applied</a:t>
            </a:r>
            <a:r>
              <a:rPr lang="uk-UA" sz="1600" dirty="0"/>
              <a:t> </a:t>
            </a:r>
            <a:r>
              <a:rPr lang="uk-UA" sz="1600" dirty="0" err="1"/>
              <a:t>Innovations</a:t>
            </a:r>
            <a:r>
              <a:rPr lang="uk-UA" sz="1600" dirty="0"/>
              <a:t> </a:t>
            </a:r>
            <a:r>
              <a:rPr lang="uk-UA" sz="1600" dirty="0" err="1"/>
              <a:t>in</a:t>
            </a:r>
            <a:r>
              <a:rPr lang="uk-UA" sz="1600" dirty="0"/>
              <a:t> </a:t>
            </a:r>
            <a:r>
              <a:rPr lang="uk-UA" sz="1600" dirty="0" err="1"/>
              <a:t>IT</a:t>
            </a:r>
            <a:r>
              <a:rPr lang="uk-UA" sz="1600" dirty="0"/>
              <a:t>. Конференція проходила в Німеччині на базі університету </a:t>
            </a:r>
            <a:r>
              <a:rPr lang="uk-UA" sz="1600" dirty="0" err="1"/>
              <a:t>Anhalt</a:t>
            </a:r>
            <a:r>
              <a:rPr lang="uk-UA" sz="1600" dirty="0"/>
              <a:t> </a:t>
            </a:r>
            <a:r>
              <a:rPr lang="uk-UA" sz="1600" dirty="0" err="1"/>
              <a:t>University</a:t>
            </a:r>
            <a:r>
              <a:rPr lang="uk-UA" sz="1600" dirty="0"/>
              <a:t> </a:t>
            </a: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Applied</a:t>
            </a:r>
            <a:r>
              <a:rPr lang="uk-UA" sz="1600" dirty="0"/>
              <a:t> </a:t>
            </a:r>
            <a:r>
              <a:rPr lang="uk-UA" sz="1600" dirty="0" err="1"/>
              <a:t>Sciences</a:t>
            </a:r>
            <a:r>
              <a:rPr lang="uk-UA" sz="1600" dirty="0"/>
              <a:t>. На конференції були </a:t>
            </a:r>
            <a:br>
              <a:rPr lang="uk-UA" sz="1600" dirty="0"/>
            </a:br>
            <a:r>
              <a:rPr lang="uk-UA" sz="1600" dirty="0"/>
              <a:t>представлені доповіді вчених з п'яти країн. Після закінчення конференції </a:t>
            </a:r>
            <a:br>
              <a:rPr lang="uk-UA" sz="1600" dirty="0"/>
            </a:br>
            <a:r>
              <a:rPr lang="uk-UA" sz="1600" dirty="0"/>
              <a:t>представники </a:t>
            </a:r>
            <a:r>
              <a:rPr lang="uk-UA" sz="1600" dirty="0" err="1"/>
              <a:t>ІТС</a:t>
            </a:r>
            <a:r>
              <a:rPr lang="uk-UA" sz="1600" dirty="0"/>
              <a:t> прийняли участь в обговоренні можливих напрямків </a:t>
            </a:r>
            <a:br>
              <a:rPr lang="uk-UA" sz="1600" dirty="0"/>
            </a:br>
            <a:r>
              <a:rPr lang="uk-UA" sz="1600" dirty="0"/>
              <a:t>співробітництва КПІ ім. Ігоря Сікорського і Університету </a:t>
            </a:r>
            <a:r>
              <a:rPr lang="uk-UA" sz="1600" dirty="0" err="1"/>
              <a:t>Anhalt</a:t>
            </a:r>
            <a:r>
              <a:rPr lang="uk-UA" sz="1600" dirty="0"/>
              <a:t> </a:t>
            </a:r>
            <a:r>
              <a:rPr lang="uk-UA" sz="1600" dirty="0" err="1"/>
              <a:t>University</a:t>
            </a:r>
            <a:r>
              <a:rPr lang="uk-UA" sz="1600" dirty="0"/>
              <a:t> </a:t>
            </a:r>
            <a:br>
              <a:rPr lang="uk-UA" sz="1600" dirty="0"/>
            </a:br>
            <a:r>
              <a:rPr lang="uk-UA" sz="1600" dirty="0" err="1"/>
              <a:t>of</a:t>
            </a:r>
            <a:r>
              <a:rPr lang="uk-UA" sz="1600" dirty="0"/>
              <a:t> </a:t>
            </a:r>
            <a:r>
              <a:rPr lang="uk-UA" sz="1600" dirty="0" err="1"/>
              <a:t>Applied</a:t>
            </a:r>
            <a:r>
              <a:rPr lang="uk-UA" sz="1600" dirty="0"/>
              <a:t> </a:t>
            </a:r>
            <a:r>
              <a:rPr lang="uk-UA" sz="1600" dirty="0" err="1"/>
              <a:t>Sciences</a:t>
            </a:r>
            <a:r>
              <a:rPr lang="uk-UA" sz="1600" dirty="0"/>
              <a:t>. Німецьку сторону очолював професор Едуард Сіменс. </a:t>
            </a:r>
            <a:br>
              <a:rPr lang="uk-UA" sz="1600" dirty="0"/>
            </a:br>
            <a:r>
              <a:rPr lang="uk-UA" sz="1600" dirty="0"/>
              <a:t> </a:t>
            </a:r>
            <a:endParaRPr lang="uk-UA" sz="800" dirty="0"/>
          </a:p>
          <a:p>
            <a:pPr>
              <a:buNone/>
            </a:pPr>
            <a:r>
              <a:rPr lang="uk-UA" sz="1600" dirty="0"/>
              <a:t>19 - 22 лютого 2020 р. відбулась  </a:t>
            </a:r>
            <a:r>
              <a:rPr lang="uk-UA" sz="1600" dirty="0" err="1"/>
              <a:t>МНТК</a:t>
            </a:r>
            <a:r>
              <a:rPr lang="uk-UA" sz="1600" dirty="0"/>
              <a:t> «Відкриті семантичні технології проектування інтелектуальних систем 2020» (OSTIS-2020); м. Мінськ, Білорусь. </a:t>
            </a:r>
          </a:p>
          <a:p>
            <a:pPr>
              <a:buNone/>
            </a:pPr>
            <a:r>
              <a:rPr lang="uk-UA" sz="1600" dirty="0"/>
              <a:t>Всіх учасників було відзначено Грантами.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74" y="4967220"/>
            <a:ext cx="1667814" cy="169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12401"/>
            <a:ext cx="2133600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30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6485401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3AA35-333C-4C62-82AE-4C4A6D65B400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49AEC8-3841-472D-BC48-42FF1796C23F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3.3. Міжнародне наукове і науково-технічне співробітництво</a:t>
            </a:r>
          </a:p>
        </p:txBody>
      </p:sp>
      <p:sp>
        <p:nvSpPr>
          <p:cNvPr id="26628" name="Прямоугольник 3">
            <a:extLst>
              <a:ext uri="{FF2B5EF4-FFF2-40B4-BE49-F238E27FC236}">
                <a16:creationId xmlns:a16="http://schemas.microsoft.com/office/drawing/2014/main" xmlns="" id="{9C5B1878-2BB4-4F13-BC9F-3E51802C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08050"/>
            <a:ext cx="8928992" cy="18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 spc="-30" dirty="0"/>
              <a:t>В 2020 році науковці ІТС брали участь у закордонних наукових конференціях:</a:t>
            </a:r>
            <a:r>
              <a:rPr lang="uk-UA" altLang="uk-UA" sz="1800" b="1" dirty="0"/>
              <a:t> </a:t>
            </a:r>
            <a:endParaRPr lang="ru-RU" altLang="uk-UA" sz="6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800" b="1" dirty="0"/>
          </a:p>
          <a:p>
            <a:pPr>
              <a:buNone/>
            </a:pPr>
            <a:r>
              <a:rPr lang="uk-UA" sz="1600" dirty="0"/>
              <a:t>26-29 травня 2020 р. відбулась </a:t>
            </a:r>
            <a:r>
              <a:rPr lang="uk-UA" sz="1600" b="1" i="1" dirty="0" err="1"/>
              <a:t>VІІІ</a:t>
            </a:r>
            <a:r>
              <a:rPr lang="uk-UA" sz="1600" b="1" i="1" dirty="0"/>
              <a:t> </a:t>
            </a:r>
            <a:r>
              <a:rPr lang="uk-UA" sz="1600" b="1" i="1" dirty="0" err="1"/>
              <a:t>IEEE</a:t>
            </a:r>
            <a:r>
              <a:rPr lang="uk-UA" sz="1600" b="1" dirty="0"/>
              <a:t> </a:t>
            </a:r>
            <a:r>
              <a:rPr lang="uk-UA" sz="1600" b="1" i="1" dirty="0" err="1"/>
              <a:t>International</a:t>
            </a:r>
            <a:r>
              <a:rPr lang="uk-UA" sz="1600" b="1" i="1" dirty="0"/>
              <a:t> </a:t>
            </a:r>
            <a:r>
              <a:rPr lang="uk-UA" sz="1600" b="1" i="1" dirty="0" err="1"/>
              <a:t>Black</a:t>
            </a:r>
            <a:r>
              <a:rPr lang="uk-UA" sz="1600" b="1" i="1" dirty="0"/>
              <a:t> </a:t>
            </a:r>
            <a:r>
              <a:rPr lang="uk-UA" sz="1600" b="1" i="1" dirty="0" err="1"/>
              <a:t>Sea</a:t>
            </a:r>
            <a:r>
              <a:rPr lang="uk-UA" sz="1600" b="1" i="1" dirty="0"/>
              <a:t> </a:t>
            </a:r>
            <a:r>
              <a:rPr lang="uk-UA" sz="1600" b="1" i="1" dirty="0" err="1"/>
              <a:t>Conference</a:t>
            </a:r>
            <a:r>
              <a:rPr lang="uk-UA" sz="1600" b="1" i="1" dirty="0"/>
              <a:t> </a:t>
            </a:r>
            <a:r>
              <a:rPr lang="uk-UA" sz="1600" b="1" i="1" dirty="0" err="1"/>
              <a:t>on</a:t>
            </a:r>
            <a:r>
              <a:rPr lang="uk-UA" sz="1600" b="1" i="1" dirty="0"/>
              <a:t> </a:t>
            </a:r>
            <a:r>
              <a:rPr lang="uk-UA" sz="1600" b="1" i="1" dirty="0" err="1"/>
              <a:t>Communications</a:t>
            </a:r>
            <a:r>
              <a:rPr lang="uk-UA" sz="1600" b="1" i="1" dirty="0"/>
              <a:t> </a:t>
            </a:r>
            <a:r>
              <a:rPr lang="uk-UA" sz="1600" b="1" i="1" dirty="0" err="1"/>
              <a:t>and</a:t>
            </a:r>
            <a:r>
              <a:rPr lang="uk-UA" sz="1600" b="1" i="1" dirty="0"/>
              <a:t> </a:t>
            </a:r>
            <a:r>
              <a:rPr lang="uk-UA" sz="1600" b="1" i="1" dirty="0" err="1"/>
              <a:t>Networking</a:t>
            </a:r>
            <a:r>
              <a:rPr lang="uk-UA" sz="1600" b="1" i="1" dirty="0"/>
              <a:t> </a:t>
            </a:r>
            <a:r>
              <a:rPr lang="uk-UA" sz="1600" dirty="0"/>
              <a:t>(BlackSeaCom-2020)</a:t>
            </a:r>
            <a:r>
              <a:rPr lang="uk-UA" sz="1600" b="1" dirty="0"/>
              <a:t>. </a:t>
            </a:r>
          </a:p>
          <a:p>
            <a:pPr>
              <a:buNone/>
            </a:pPr>
            <a:r>
              <a:rPr lang="uk-UA" sz="1600" dirty="0"/>
              <a:t>Отримано ПОДЯКИ від </a:t>
            </a:r>
            <a:r>
              <a:rPr lang="en-GB" sz="1600" dirty="0"/>
              <a:t>IEEE </a:t>
            </a:r>
            <a:r>
              <a:rPr lang="en-GB" sz="1600" dirty="0" err="1"/>
              <a:t>ComSoc</a:t>
            </a:r>
            <a:r>
              <a:rPr lang="en-GB" sz="1600" dirty="0"/>
              <a:t> </a:t>
            </a:r>
            <a:r>
              <a:rPr lang="uk-UA" sz="1600" dirty="0"/>
              <a:t>за участь та проведення конференції </a:t>
            </a:r>
            <a:r>
              <a:rPr lang="en-GB" sz="1600" dirty="0"/>
              <a:t>BlackSeaCom-2020 </a:t>
            </a:r>
            <a:r>
              <a:rPr lang="uk-UA" sz="1600" dirty="0"/>
              <a:t>.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3978"/>
            <a:ext cx="683297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31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2275472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0B084498-4915-4D75-BBE2-62F6BA117902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97EBCE-67AE-481F-9390-39B9C6456B91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3.3. Міжнародне наукове і науково-технічне співробітництво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064896" cy="490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9C5B1878-2BB4-4F13-BC9F-3E51802CD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908050"/>
            <a:ext cx="8928992" cy="106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>
                <a:solidFill>
                  <a:srgbClr val="7030A0"/>
                </a:solidFill>
              </a:rPr>
              <a:t>В 2020 році науковцями </a:t>
            </a:r>
            <a:r>
              <a:rPr lang="uk-UA" altLang="uk-UA" sz="1800" dirty="0" err="1">
                <a:solidFill>
                  <a:srgbClr val="7030A0"/>
                </a:solidFill>
              </a:rPr>
              <a:t>ІТС</a:t>
            </a:r>
            <a:r>
              <a:rPr lang="uk-UA" altLang="uk-UA" sz="1800" dirty="0">
                <a:solidFill>
                  <a:srgbClr val="7030A0"/>
                </a:solidFill>
              </a:rPr>
              <a:t> було подано на міжнародні конкурси 3 проектних заявки.</a:t>
            </a:r>
            <a:r>
              <a:rPr lang="uk-UA" altLang="uk-UA" sz="1800" b="1" dirty="0">
                <a:solidFill>
                  <a:srgbClr val="7030A0"/>
                </a:solidFill>
              </a:rPr>
              <a:t> </a:t>
            </a:r>
            <a:endParaRPr lang="ru-RU" altLang="uk-UA" sz="6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uk-UA" sz="800" b="1" dirty="0">
              <a:solidFill>
                <a:srgbClr val="7030A0"/>
              </a:solidFill>
            </a:endParaRPr>
          </a:p>
          <a:p>
            <a:pPr>
              <a:buNone/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32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72629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B06E583-9DC3-4C39-9B0E-1DD10C3281FA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257E0E-602C-4FD9-81D3-8BF832A123EB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3.4. Висвітлення результатів досліджень у наукових виданнях університету</a:t>
            </a:r>
          </a:p>
        </p:txBody>
      </p:sp>
      <p:sp>
        <p:nvSpPr>
          <p:cNvPr id="29700" name="Прямоугольник 5">
            <a:extLst>
              <a:ext uri="{FF2B5EF4-FFF2-40B4-BE49-F238E27FC236}">
                <a16:creationId xmlns:a16="http://schemas.microsoft.com/office/drawing/2014/main" xmlns="" id="{C9D0BE0A-225B-490A-B417-D33E6F63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" y="932648"/>
            <a:ext cx="87836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800" dirty="0" err="1"/>
              <a:t>ІТС</a:t>
            </a:r>
            <a:r>
              <a:rPr lang="uk-UA" altLang="uk-UA" sz="1800" dirty="0"/>
              <a:t> КПІ ім. Ігоря Сікорського випускає </a:t>
            </a:r>
            <a:r>
              <a:rPr lang="uk-UA" altLang="uk-UA" sz="1800" b="1" dirty="0"/>
              <a:t>Міжнародний журнал наукових досліджень “</a:t>
            </a:r>
            <a:r>
              <a:rPr lang="uk-UA" altLang="uk-UA" sz="1800" b="1" dirty="0" err="1"/>
              <a:t>Information</a:t>
            </a:r>
            <a:r>
              <a:rPr lang="uk-UA" altLang="uk-UA" sz="1800" b="1" dirty="0"/>
              <a:t> </a:t>
            </a:r>
            <a:r>
              <a:rPr lang="uk-UA" altLang="uk-UA" sz="1800" b="1" dirty="0" err="1"/>
              <a:t>and</a:t>
            </a:r>
            <a:r>
              <a:rPr lang="uk-UA" altLang="uk-UA" sz="1800" b="1" dirty="0"/>
              <a:t> </a:t>
            </a:r>
            <a:r>
              <a:rPr lang="uk-UA" altLang="uk-UA" sz="1800" b="1" dirty="0" err="1"/>
              <a:t>Telecommunication</a:t>
            </a:r>
            <a:r>
              <a:rPr lang="uk-UA" altLang="uk-UA" sz="1800" b="1" dirty="0"/>
              <a:t> </a:t>
            </a:r>
            <a:r>
              <a:rPr lang="uk-UA" altLang="uk-UA" sz="1800" b="1" dirty="0" err="1"/>
              <a:t>Sciences</a:t>
            </a:r>
            <a:r>
              <a:rPr lang="uk-UA" altLang="uk-UA" sz="1800" b="1" dirty="0"/>
              <a:t>”</a:t>
            </a:r>
            <a:r>
              <a:rPr lang="uk-UA" altLang="uk-UA" sz="1800" dirty="0"/>
              <a:t> („Інформаційно-телекомунікаційні науки”) </a:t>
            </a:r>
            <a:r>
              <a:rPr lang="uk-UA" altLang="uk-UA" sz="1800" dirty="0" err="1"/>
              <a:t>ISSN</a:t>
            </a:r>
            <a:r>
              <a:rPr lang="uk-UA" altLang="uk-UA" sz="1800" dirty="0"/>
              <a:t>: 2312-4121 (друк.), </a:t>
            </a:r>
            <a:r>
              <a:rPr lang="uk-UA" altLang="uk-UA" sz="1800" dirty="0" err="1"/>
              <a:t>ISSN</a:t>
            </a:r>
            <a:r>
              <a:rPr lang="uk-UA" altLang="uk-UA" sz="1800" dirty="0"/>
              <a:t>: 2411-2976 (</a:t>
            </a:r>
            <a:r>
              <a:rPr lang="uk-UA" altLang="uk-UA" sz="1800" dirty="0" err="1"/>
              <a:t>ел.друк</a:t>
            </a:r>
            <a:r>
              <a:rPr lang="uk-UA" altLang="uk-UA" sz="1800" dirty="0"/>
              <a:t>) Головний редактор </a:t>
            </a:r>
            <a:r>
              <a:rPr lang="uk-UA" altLang="uk-UA" sz="1800" dirty="0" err="1"/>
              <a:t>М.Ю.Ільченко</a:t>
            </a:r>
            <a:r>
              <a:rPr lang="uk-UA" altLang="uk-UA" sz="1800" dirty="0"/>
              <a:t>. Журнал включено до переліку </a:t>
            </a:r>
            <a:r>
              <a:rPr lang="uk-UA" altLang="uk-UA" sz="1800" b="1" dirty="0"/>
              <a:t>фахових наукових видань України</a:t>
            </a:r>
            <a:r>
              <a:rPr lang="uk-UA" altLang="uk-UA" sz="1800" dirty="0"/>
              <a:t> (</a:t>
            </a:r>
            <a:r>
              <a:rPr lang="uk-UA" altLang="uk-UA" sz="1800" b="1" dirty="0"/>
              <a:t>категорії Б)</a:t>
            </a:r>
            <a:r>
              <a:rPr lang="uk-UA" altLang="uk-UA" sz="1800" dirty="0"/>
              <a:t>. Публікації журналу представлені в базах даних "Україніка наукова", </a:t>
            </a:r>
            <a:r>
              <a:rPr lang="uk-UA" altLang="uk-UA" sz="1800" dirty="0" err="1"/>
              <a:t>УРЖ</a:t>
            </a:r>
            <a:r>
              <a:rPr lang="uk-UA" altLang="uk-UA" sz="1800" dirty="0"/>
              <a:t> "Джерело", Наукова періодика України, </a:t>
            </a:r>
            <a:r>
              <a:rPr lang="uk-UA" altLang="uk-UA" sz="1800" dirty="0" err="1"/>
              <a:t>EBSCOhost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Engineering</a:t>
            </a:r>
            <a:r>
              <a:rPr lang="uk-UA" altLang="uk-UA" sz="1800" dirty="0"/>
              <a:t> </a:t>
            </a:r>
            <a:r>
              <a:rPr lang="uk-UA" altLang="uk-UA" sz="1800" dirty="0" err="1"/>
              <a:t>Village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OvidSP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ProQuest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STN</a:t>
            </a:r>
            <a:r>
              <a:rPr lang="uk-UA" altLang="uk-UA" sz="1800" dirty="0"/>
              <a:t> </a:t>
            </a:r>
            <a:r>
              <a:rPr lang="uk-UA" altLang="uk-UA" sz="1800" dirty="0" err="1"/>
              <a:t>International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WorldCat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Google</a:t>
            </a:r>
            <a:r>
              <a:rPr lang="uk-UA" altLang="uk-UA" sz="1800" dirty="0"/>
              <a:t> </a:t>
            </a:r>
            <a:r>
              <a:rPr lang="uk-UA" altLang="uk-UA" sz="1800" dirty="0" err="1"/>
              <a:t>Scholar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OpenAIRE</a:t>
            </a:r>
            <a:r>
              <a:rPr lang="uk-UA" altLang="uk-UA" sz="1800" dirty="0"/>
              <a:t>, </a:t>
            </a:r>
            <a:r>
              <a:rPr lang="uk-UA" altLang="uk-UA" sz="1800" dirty="0" err="1"/>
              <a:t>BASE</a:t>
            </a:r>
            <a:r>
              <a:rPr lang="uk-UA" altLang="uk-UA" sz="1800" dirty="0"/>
              <a:t>. Завершено запровадження єдиної технічної платформи  </a:t>
            </a:r>
            <a:r>
              <a:rPr lang="uk-UA" altLang="uk-UA" sz="1800" dirty="0" err="1"/>
              <a:t>Open</a:t>
            </a:r>
            <a:r>
              <a:rPr lang="uk-UA" altLang="uk-UA" sz="1800" dirty="0"/>
              <a:t> </a:t>
            </a:r>
            <a:r>
              <a:rPr lang="uk-UA" altLang="uk-UA" sz="1800" dirty="0" err="1"/>
              <a:t>Journal</a:t>
            </a:r>
            <a:r>
              <a:rPr lang="uk-UA" altLang="uk-UA" sz="1800" dirty="0"/>
              <a:t> </a:t>
            </a:r>
            <a:r>
              <a:rPr lang="uk-UA" altLang="uk-UA" sz="1800" dirty="0" err="1"/>
              <a:t>Systems</a:t>
            </a:r>
            <a:r>
              <a:rPr lang="uk-UA" altLang="uk-UA" sz="1800" dirty="0"/>
              <a:t> (</a:t>
            </a:r>
            <a:r>
              <a:rPr lang="uk-UA" altLang="uk-UA" sz="1800" dirty="0" err="1"/>
              <a:t>OJS</a:t>
            </a:r>
            <a:r>
              <a:rPr lang="uk-UA" altLang="uk-UA" sz="1800" dirty="0"/>
              <a:t>) з метою представлення публікацій у Світовій системі безкоштовного відкритого доступу, а в подальшому – також і в комерційній базі "</a:t>
            </a:r>
            <a:r>
              <a:rPr lang="uk-UA" altLang="uk-UA" sz="1800" dirty="0" err="1"/>
              <a:t>Scopus</a:t>
            </a:r>
            <a:r>
              <a:rPr lang="uk-UA" altLang="uk-UA" sz="1800" dirty="0"/>
              <a:t>", за вимогами якої формується та здійснюється політика видання нашого журналу. У 2020 році видано 2 номера.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59" y="4366616"/>
            <a:ext cx="1639767" cy="243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13" y="4371686"/>
            <a:ext cx="1628167" cy="243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23099"/>
            <a:ext cx="4279432" cy="243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33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0E0CF96-DF47-4211-8D4B-F6A2AE79BA71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4A6942-0B08-4AB0-93D2-B815255CA107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3.4. Висвітлення результатів досліджень у наукових виданнях</a:t>
            </a:r>
          </a:p>
        </p:txBody>
      </p:sp>
      <p:sp>
        <p:nvSpPr>
          <p:cNvPr id="28676" name="Прямоугольник 4">
            <a:extLst>
              <a:ext uri="{FF2B5EF4-FFF2-40B4-BE49-F238E27FC236}">
                <a16:creationId xmlns:a16="http://schemas.microsoft.com/office/drawing/2014/main" xmlns="" id="{219E89F7-06CA-44DC-953D-C76A8089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98513"/>
            <a:ext cx="8928546" cy="310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uk-UA" sz="1600" b="1" dirty="0"/>
              <a:t>Науковцями і співробітниками </a:t>
            </a:r>
            <a:r>
              <a:rPr lang="uk-UA" altLang="uk-UA" sz="1600" b="1" dirty="0" err="1"/>
              <a:t>ІТС</a:t>
            </a:r>
            <a:r>
              <a:rPr lang="uk-UA" altLang="uk-UA" sz="1600" b="1" dirty="0"/>
              <a:t> у 2020 році проведено 3 міжнародних конференції (1 з них закордонна, 1 студентська) і 10 всеукраїнських наукових семінарів, та 15 міжнародних наукових семінарів. 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r>
              <a:rPr lang="uk-UA" sz="1600" dirty="0"/>
              <a:t>26-29 травня 2020 р. проведено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uk-UA" sz="1600" b="1" i="1" dirty="0" err="1"/>
              <a:t>VІІІ</a:t>
            </a:r>
            <a:r>
              <a:rPr lang="uk-UA" sz="1600" b="1" i="1" dirty="0"/>
              <a:t> </a:t>
            </a:r>
            <a:r>
              <a:rPr lang="uk-UA" sz="1600" b="1" i="1" dirty="0" err="1"/>
              <a:t>IEEE</a:t>
            </a:r>
            <a:r>
              <a:rPr lang="uk-UA" sz="1600" b="1" dirty="0"/>
              <a:t> </a:t>
            </a:r>
            <a:r>
              <a:rPr lang="uk-UA" sz="1600" b="1" i="1" dirty="0" err="1"/>
              <a:t>International</a:t>
            </a:r>
            <a:r>
              <a:rPr lang="uk-UA" sz="1600" b="1" i="1" dirty="0"/>
              <a:t> </a:t>
            </a:r>
            <a:r>
              <a:rPr lang="uk-UA" sz="1600" b="1" i="1" dirty="0" err="1"/>
              <a:t>Black</a:t>
            </a:r>
            <a:r>
              <a:rPr lang="uk-UA" sz="1600" b="1" i="1" dirty="0"/>
              <a:t> </a:t>
            </a:r>
            <a:r>
              <a:rPr lang="uk-UA" sz="1600" b="1" i="1" dirty="0" err="1"/>
              <a:t>Sea</a:t>
            </a:r>
            <a:r>
              <a:rPr lang="uk-UA" sz="1600" b="1" i="1" dirty="0"/>
              <a:t> </a:t>
            </a:r>
            <a:r>
              <a:rPr lang="uk-UA" sz="1600" b="1" i="1" dirty="0" err="1"/>
              <a:t>Conference</a:t>
            </a:r>
            <a:r>
              <a:rPr lang="en-US" sz="1600" b="1" i="1" dirty="0"/>
              <a:t> </a:t>
            </a:r>
            <a:r>
              <a:rPr lang="uk-UA" sz="1600" b="1" i="1" dirty="0" err="1"/>
              <a:t>on</a:t>
            </a:r>
            <a:r>
              <a:rPr lang="uk-UA" sz="1600" b="1" i="1" dirty="0"/>
              <a:t> </a:t>
            </a:r>
            <a:r>
              <a:rPr lang="en-US" sz="1600" b="1" i="1" dirty="0"/>
              <a:t/>
            </a:r>
            <a:br>
              <a:rPr lang="en-US" sz="1600" b="1" i="1" dirty="0"/>
            </a:br>
            <a:r>
              <a:rPr lang="uk-UA" sz="1600" b="1" i="1" dirty="0" err="1"/>
              <a:t>Communications</a:t>
            </a:r>
            <a:r>
              <a:rPr lang="uk-UA" sz="1600" b="1" i="1" dirty="0"/>
              <a:t> </a:t>
            </a:r>
            <a:r>
              <a:rPr lang="uk-UA" sz="1600" b="1" i="1" dirty="0" err="1"/>
              <a:t>and</a:t>
            </a:r>
            <a:r>
              <a:rPr lang="uk-UA" sz="1600" b="1" i="1" dirty="0"/>
              <a:t> </a:t>
            </a:r>
            <a:r>
              <a:rPr lang="uk-UA" sz="1600" b="1" i="1" dirty="0" err="1"/>
              <a:t>Networking</a:t>
            </a:r>
            <a:r>
              <a:rPr lang="uk-UA" sz="1600" b="1" i="1" dirty="0"/>
              <a:t> </a:t>
            </a:r>
            <a:r>
              <a:rPr lang="uk-UA" sz="1600" dirty="0"/>
              <a:t>(BlackSeaCom-2020)</a:t>
            </a:r>
            <a:r>
              <a:rPr lang="uk-UA" sz="1600" b="1" dirty="0"/>
              <a:t>.  </a:t>
            </a:r>
          </a:p>
          <a:p>
            <a:pPr>
              <a:buNone/>
            </a:pPr>
            <a:r>
              <a:rPr lang="uk-UA" sz="1500" dirty="0"/>
              <a:t>Збірник матеріалів Міжнародної конференції IEEE </a:t>
            </a:r>
            <a:r>
              <a:rPr lang="uk-UA" sz="1500" dirty="0" err="1"/>
              <a:t>BlackSeaCom</a:t>
            </a:r>
            <a:r>
              <a:rPr lang="uk-UA" sz="1500" dirty="0"/>
              <a:t> 2020 опубліковано в електронному ресурсі IEEE </a:t>
            </a:r>
            <a:r>
              <a:rPr lang="uk-UA" sz="1500" dirty="0" err="1"/>
              <a:t>Xplore</a:t>
            </a:r>
            <a:r>
              <a:rPr lang="uk-UA" sz="1500" dirty="0"/>
              <a:t> </a:t>
            </a:r>
            <a:r>
              <a:rPr lang="uk-UA" sz="1500" dirty="0" err="1"/>
              <a:t>Digital</a:t>
            </a:r>
            <a:r>
              <a:rPr lang="uk-UA" sz="1500" dirty="0"/>
              <a:t> </a:t>
            </a:r>
            <a:r>
              <a:rPr lang="uk-UA" sz="1500" dirty="0" err="1"/>
              <a:t>Library</a:t>
            </a:r>
            <a:r>
              <a:rPr lang="uk-UA" sz="1500" dirty="0"/>
              <a:t>,  яке індексується у </a:t>
            </a:r>
            <a:r>
              <a:rPr lang="uk-UA" sz="1500" dirty="0" err="1"/>
              <a:t>Scopus</a:t>
            </a:r>
            <a:r>
              <a:rPr lang="uk-UA" sz="1500" dirty="0"/>
              <a:t>.</a:t>
            </a:r>
            <a:endParaRPr lang="ru-RU" sz="1500" dirty="0"/>
          </a:p>
          <a:p>
            <a:pPr>
              <a:buNone/>
            </a:pPr>
            <a:r>
              <a:rPr lang="uk-UA" sz="1500" dirty="0"/>
              <a:t>https://ieeexplore.ieee.org/xpl/conhome/9234968/proceeding.</a:t>
            </a:r>
            <a:endParaRPr lang="ru-RU" sz="1500" dirty="0"/>
          </a:p>
          <a:p>
            <a:pPr>
              <a:buNone/>
            </a:pPr>
            <a:r>
              <a:rPr lang="uk-UA" sz="1500" dirty="0"/>
              <a:t>Сайт конференції https://blackseacom2020.ieee-blackseacom.org/</a:t>
            </a:r>
            <a:endParaRPr lang="ru-RU" sz="1500" dirty="0"/>
          </a:p>
          <a:p>
            <a:pPr>
              <a:buNone/>
            </a:pPr>
            <a:r>
              <a:rPr lang="uk-UA" sz="1500" dirty="0"/>
              <a:t>https://ieeexplore.ieee.org/search/searchresult.jsp?newsearch=true&amp;queryText=BlackSeaCom</a:t>
            </a:r>
            <a:endParaRPr lang="uk-UA" altLang="uk-UA" sz="1500" b="1" i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7448"/>
            <a:ext cx="5486976" cy="279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34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AE8615-C7AD-4855-B7FD-C0DC490F46B2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011375-9EF2-49B9-8F20-7B2036B3D249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3.4. Висвітлення результатів досліджень у наукових виданнях університету</a:t>
            </a:r>
          </a:p>
        </p:txBody>
      </p:sp>
      <p:sp>
        <p:nvSpPr>
          <p:cNvPr id="32772" name="Прямоугольник 5">
            <a:extLst>
              <a:ext uri="{FF2B5EF4-FFF2-40B4-BE49-F238E27FC236}">
                <a16:creationId xmlns:a16="http://schemas.microsoft.com/office/drawing/2014/main" xmlns="" id="{DF243BD1-F4E2-4238-8C7E-9A9E6EDB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804863"/>
            <a:ext cx="8856662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uk-UA" altLang="uk-UA" sz="1800" b="1" i="1" dirty="0"/>
              <a:t>ХІ</a:t>
            </a:r>
            <a:r>
              <a:rPr lang="en-US" altLang="uk-UA" sz="1800" b="1" i="1" dirty="0"/>
              <a:t>V</a:t>
            </a:r>
            <a:r>
              <a:rPr lang="uk-UA" altLang="uk-UA" sz="1800" b="1" i="1" dirty="0"/>
              <a:t> Міжнародна науково-технічна конференція "Перспективи телекомунікацій" </a:t>
            </a:r>
            <a:r>
              <a:rPr lang="uk-UA" altLang="uk-UA" sz="1800" dirty="0"/>
              <a:t> проведено 13-17 квітня 2020 року. </a:t>
            </a:r>
          </a:p>
          <a:p>
            <a:pPr indent="446088">
              <a:buNone/>
            </a:pPr>
            <a:r>
              <a:rPr lang="uk-UA" sz="1800" dirty="0"/>
              <a:t>За умови карантину конференція пройшла онлайн за допомогою сервісу для проведення </a:t>
            </a:r>
            <a:r>
              <a:rPr lang="uk-UA" sz="1800" dirty="0" err="1"/>
              <a:t>відеоконференцій</a:t>
            </a:r>
            <a:r>
              <a:rPr lang="uk-UA" sz="1800" dirty="0"/>
              <a:t> та </a:t>
            </a:r>
            <a:r>
              <a:rPr lang="uk-UA" sz="1800" dirty="0" err="1"/>
              <a:t>вебінарів</a:t>
            </a:r>
            <a:r>
              <a:rPr lang="uk-UA" sz="1800" dirty="0"/>
              <a:t> </a:t>
            </a:r>
            <a:r>
              <a:rPr lang="uk-UA" sz="1800" dirty="0" err="1"/>
              <a:t>ZOOM</a:t>
            </a:r>
            <a:r>
              <a:rPr lang="uk-UA" sz="1800" dirty="0"/>
              <a:t>. В організації та проведенні конференції взяли участь представники 29 організацій, з них 8 закордонних (T-</a:t>
            </a:r>
            <a:r>
              <a:rPr lang="uk-UA" sz="1800" dirty="0" err="1"/>
              <a:t>Systems</a:t>
            </a:r>
            <a:r>
              <a:rPr lang="uk-UA" sz="1800" dirty="0"/>
              <a:t> </a:t>
            </a:r>
            <a:r>
              <a:rPr lang="uk-UA" sz="1800" dirty="0" err="1"/>
              <a:t>MSC</a:t>
            </a:r>
            <a:r>
              <a:rPr lang="uk-UA" sz="1800" dirty="0"/>
              <a:t>, </a:t>
            </a:r>
            <a:r>
              <a:rPr lang="uk-UA" sz="1800" dirty="0" err="1"/>
              <a:t>Solutions</a:t>
            </a:r>
            <a:r>
              <a:rPr lang="uk-UA" sz="1800" dirty="0"/>
              <a:t> </a:t>
            </a:r>
            <a:r>
              <a:rPr lang="uk-UA" sz="1800" dirty="0" err="1"/>
              <a:t>Architect</a:t>
            </a:r>
            <a:r>
              <a:rPr lang="uk-UA" sz="1800" dirty="0"/>
              <a:t>, </a:t>
            </a:r>
            <a:r>
              <a:rPr lang="uk-UA" sz="1800" dirty="0" err="1"/>
              <a:t>NVision</a:t>
            </a:r>
            <a:r>
              <a:rPr lang="uk-UA" sz="1800" dirty="0"/>
              <a:t> </a:t>
            </a:r>
            <a:r>
              <a:rPr lang="uk-UA" sz="1800" dirty="0" err="1"/>
              <a:t>Czech</a:t>
            </a:r>
            <a:r>
              <a:rPr lang="uk-UA" sz="1800" dirty="0"/>
              <a:t> </a:t>
            </a:r>
            <a:r>
              <a:rPr lang="uk-UA" sz="1800" dirty="0" err="1"/>
              <a:t>Republic</a:t>
            </a:r>
            <a:r>
              <a:rPr lang="uk-UA" sz="1800" dirty="0"/>
              <a:t>, </a:t>
            </a:r>
            <a:r>
              <a:rPr lang="uk-UA" sz="1800" dirty="0" err="1"/>
              <a:t>BA</a:t>
            </a:r>
            <a:r>
              <a:rPr lang="uk-UA" sz="1800" dirty="0"/>
              <a:t> </a:t>
            </a:r>
            <a:r>
              <a:rPr lang="uk-UA" sz="1800" dirty="0" err="1"/>
              <a:t>Dresden</a:t>
            </a:r>
            <a:r>
              <a:rPr lang="uk-UA" sz="1800" dirty="0"/>
              <a:t> </a:t>
            </a:r>
            <a:r>
              <a:rPr lang="uk-UA" sz="1800" dirty="0" err="1"/>
              <a:t>University</a:t>
            </a:r>
            <a:r>
              <a:rPr lang="uk-UA" sz="1800" dirty="0"/>
              <a:t> та ін.), 7 факультетів КПІ ім. Ігоря Сікорського та університетів з 6 міст України (Вінниці, Житомира, Києва, Одеси, Полтави, Харкова), а також 6 країн світу (України, Латвії, Німеччини, Сполучених Штатів Америки, Чехії, Швейцарії).</a:t>
            </a:r>
            <a:endParaRPr lang="ru-RU" sz="1800" dirty="0"/>
          </a:p>
          <a:p>
            <a:pPr indent="446088">
              <a:buNone/>
            </a:pPr>
            <a:r>
              <a:rPr lang="uk-UA" sz="1800" dirty="0"/>
              <a:t>На 3х пленарних та на 8ми секційних засіданнях було заслухано 118 доповідей із 132 поданих. Загалом у роботі конференції взяли участь 169 осіб.</a:t>
            </a:r>
            <a:r>
              <a:rPr lang="uk-UA" altLang="uk-UA" sz="1800" dirty="0"/>
              <a:t> </a:t>
            </a:r>
          </a:p>
          <a:p>
            <a:pPr indent="446088">
              <a:buNone/>
            </a:pPr>
            <a:r>
              <a:rPr lang="uk-UA" sz="1800" dirty="0"/>
              <a:t>За підсумками роботи восьми секційних засідань конференції було відзначено, що 17 досліджень мають перспективу для продовження в рамках нових наукових тем, а 16 – як </a:t>
            </a:r>
            <a:r>
              <a:rPr lang="uk-UA" sz="1800" dirty="0" err="1"/>
              <a:t>стартапи</a:t>
            </a:r>
            <a:r>
              <a:rPr lang="uk-UA" sz="1800" dirty="0"/>
              <a:t>. 34 роботи рекомендовано до друку у фахових виданнях України та за кордоном, зокрема в журналі "</a:t>
            </a:r>
            <a:r>
              <a:rPr lang="uk-UA" sz="1800" dirty="0" err="1"/>
              <a:t>Information</a:t>
            </a:r>
            <a:r>
              <a:rPr lang="uk-UA" sz="1800" dirty="0"/>
              <a:t> </a:t>
            </a:r>
            <a:r>
              <a:rPr lang="uk-UA" sz="1800" dirty="0" err="1"/>
              <a:t>and</a:t>
            </a:r>
            <a:r>
              <a:rPr lang="uk-UA" sz="1800" dirty="0"/>
              <a:t> </a:t>
            </a:r>
            <a:r>
              <a:rPr lang="uk-UA" sz="1800" dirty="0" err="1"/>
              <a:t>Telecommunication</a:t>
            </a:r>
            <a:r>
              <a:rPr lang="uk-UA" sz="1800" dirty="0"/>
              <a:t> </a:t>
            </a:r>
            <a:r>
              <a:rPr lang="uk-UA" sz="1800" dirty="0" err="1"/>
              <a:t>Sciences</a:t>
            </a:r>
            <a:r>
              <a:rPr lang="uk-UA" sz="1800" dirty="0"/>
              <a:t>".</a:t>
            </a:r>
          </a:p>
          <a:p>
            <a:pPr indent="446088">
              <a:buNone/>
            </a:pPr>
            <a:r>
              <a:rPr lang="uk-UA" altLang="uk-UA" sz="1800" dirty="0"/>
              <a:t>За матеріалами конференції </a:t>
            </a:r>
            <a:r>
              <a:rPr lang="uk-UA" sz="1800" dirty="0"/>
              <a:t>видано паперові та електронні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uk-UA" sz="1800" dirty="0"/>
              <a:t>збірник матеріалів конференції і програма (загальний обсяг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uk-UA" sz="1800" dirty="0"/>
              <a:t>друкованого збірника 383 </a:t>
            </a:r>
            <a:r>
              <a:rPr lang="uk-UA" sz="1800" dirty="0" err="1"/>
              <a:t>стор</a:t>
            </a:r>
            <a:r>
              <a:rPr lang="uk-UA" sz="1800" dirty="0"/>
              <a:t>., програми 24 </a:t>
            </a:r>
            <a:r>
              <a:rPr lang="uk-UA" sz="1800" dirty="0" err="1"/>
              <a:t>стор</a:t>
            </a:r>
            <a:r>
              <a:rPr lang="uk-UA" sz="1800" dirty="0"/>
              <a:t>.)</a:t>
            </a:r>
            <a:endParaRPr lang="ru-RU" sz="1800" dirty="0"/>
          </a:p>
        </p:txBody>
      </p:sp>
      <p:pic>
        <p:nvPicPr>
          <p:cNvPr id="15362" name="Picture 2" descr="http://its.kpi.ua/conferences/Pictures/2020/_t/2020_small_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86" y="5197880"/>
            <a:ext cx="10953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35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391124E-BACC-40EB-B944-518B23B4292F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3EAFCA-3C62-46AD-AF98-AEDBEA85EC34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3.4. Висвітлення результатів досліджень у наукових виданнях університету</a:t>
            </a:r>
          </a:p>
        </p:txBody>
      </p:sp>
      <p:pic>
        <p:nvPicPr>
          <p:cNvPr id="34820" name="Picture 6">
            <a:extLst>
              <a:ext uri="{FF2B5EF4-FFF2-40B4-BE49-F238E27FC236}">
                <a16:creationId xmlns:a16="http://schemas.microsoft.com/office/drawing/2014/main" xmlns="" id="{DC227285-147C-4C64-98D3-B574F842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9775"/>
            <a:ext cx="8569325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>
            <a:extLst>
              <a:ext uri="{FF2B5EF4-FFF2-40B4-BE49-F238E27FC236}">
                <a16:creationId xmlns:a16="http://schemas.microsoft.com/office/drawing/2014/main" xmlns="" id="{30E48266-2732-4761-A6F4-A8E33B5BA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" y="947738"/>
            <a:ext cx="88884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7030A0"/>
                </a:solidFill>
              </a:rPr>
              <a:t>Видання "Матеріали міжнародної науково-технічної конференції </a:t>
            </a:r>
            <a:br>
              <a:rPr lang="uk-UA" altLang="uk-UA" sz="1400" b="1" dirty="0">
                <a:solidFill>
                  <a:srgbClr val="7030A0"/>
                </a:solidFill>
              </a:rPr>
            </a:br>
            <a:r>
              <a:rPr lang="uk-UA" altLang="uk-UA" sz="1400" b="1" dirty="0">
                <a:solidFill>
                  <a:srgbClr val="7030A0"/>
                </a:solidFill>
              </a:rPr>
              <a:t>"ПЕРСПЕКТИВИ ТЕЛЕКОМУНІКАЦІЙ" ("</a:t>
            </a:r>
            <a:r>
              <a:rPr lang="de-DE" altLang="uk-UA" sz="1400" b="1" dirty="0">
                <a:solidFill>
                  <a:srgbClr val="7030A0"/>
                </a:solidFill>
              </a:rPr>
              <a:t>MODERN CHALLENGES IN TELECOMMUNICATIONS") </a:t>
            </a:r>
            <a:r>
              <a:rPr lang="uk-UA" altLang="uk-UA" sz="1400" b="1" dirty="0">
                <a:solidFill>
                  <a:srgbClr val="7030A0"/>
                </a:solidFill>
              </a:rPr>
              <a:t/>
            </a:r>
            <a:br>
              <a:rPr lang="uk-UA" altLang="uk-UA" sz="1400" b="1" dirty="0">
                <a:solidFill>
                  <a:srgbClr val="7030A0"/>
                </a:solidFill>
              </a:rPr>
            </a:br>
            <a:r>
              <a:rPr lang="uk-UA" altLang="uk-UA" sz="1600" b="1" dirty="0" err="1">
                <a:solidFill>
                  <a:srgbClr val="7030A0"/>
                </a:solidFill>
              </a:rPr>
              <a:t>внесено</a:t>
            </a:r>
            <a:r>
              <a:rPr lang="uk-UA" altLang="uk-UA" sz="1600" b="1" dirty="0">
                <a:solidFill>
                  <a:srgbClr val="7030A0"/>
                </a:solidFill>
              </a:rPr>
              <a:t> у світову базу даних періодичних видань </a:t>
            </a:r>
            <a:r>
              <a:rPr lang="uk-UA" altLang="uk-UA" sz="1400" b="1" dirty="0">
                <a:solidFill>
                  <a:srgbClr val="7030A0"/>
                </a:solidFill>
              </a:rPr>
              <a:t>під постійними номерами: </a:t>
            </a:r>
            <a:endParaRPr lang="uk-UA" altLang="uk-UA" sz="14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7030A0"/>
                </a:solidFill>
              </a:rPr>
              <a:t>електронний збірник </a:t>
            </a:r>
            <a:r>
              <a:rPr lang="de-DE" altLang="uk-UA" sz="1400" b="1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ISSN online 2664-3057</a:t>
            </a:r>
            <a:r>
              <a:rPr lang="de-DE" altLang="uk-UA" sz="1400" b="1" dirty="0">
                <a:solidFill>
                  <a:srgbClr val="7030A0"/>
                </a:solidFill>
              </a:rPr>
              <a:t> </a:t>
            </a:r>
            <a:r>
              <a:rPr lang="uk-UA" altLang="uk-UA" sz="1400" b="1" dirty="0">
                <a:solidFill>
                  <a:srgbClr val="7030A0"/>
                </a:solidFill>
              </a:rPr>
              <a:t>; друкований збірник </a:t>
            </a:r>
            <a:r>
              <a:rPr lang="de-DE" altLang="uk-UA" sz="14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ISSN </a:t>
            </a:r>
            <a:r>
              <a:rPr lang="de-DE" altLang="uk-UA" sz="1400" b="1" dirty="0" err="1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print</a:t>
            </a:r>
            <a:r>
              <a:rPr lang="de-DE" altLang="uk-UA" sz="1400" b="1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2663-502X</a:t>
            </a:r>
            <a:endParaRPr lang="de-DE" altLang="uk-UA" sz="14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uk-UA" altLang="uk-UA" sz="1400" dirty="0"/>
          </a:p>
        </p:txBody>
      </p:sp>
      <p:sp>
        <p:nvSpPr>
          <p:cNvPr id="34822" name="Прямоугольник 7">
            <a:extLst>
              <a:ext uri="{FF2B5EF4-FFF2-40B4-BE49-F238E27FC236}">
                <a16:creationId xmlns:a16="http://schemas.microsoft.com/office/drawing/2014/main" xmlns="" id="{52159AAE-8209-40B6-BF77-2744C1EDD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6480175"/>
            <a:ext cx="504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600" b="1">
                <a:solidFill>
                  <a:srgbClr val="000000"/>
                </a:solidFill>
              </a:rPr>
              <a:t>(</a:t>
            </a:r>
            <a:r>
              <a:rPr lang="de-DE" altLang="uk-UA" sz="1600" b="1">
                <a:solidFill>
                  <a:srgbClr val="000000"/>
                </a:solidFill>
                <a:hlinkClick r:id="rId3"/>
              </a:rPr>
              <a:t>https://portal.issn.org/resource/ISSN/2664-3057</a:t>
            </a:r>
            <a:r>
              <a:rPr lang="uk-UA" altLang="uk-UA" sz="1600" b="1">
                <a:solidFill>
                  <a:srgbClr val="000000"/>
                </a:solidFill>
              </a:rPr>
              <a:t>) </a:t>
            </a:r>
            <a:endParaRPr lang="uk-UA" altLang="uk-UA" sz="18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36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4AE8615-C7AD-4855-B7FD-C0DC490F46B2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011375-9EF2-49B9-8F20-7B2036B3D249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3.4. Висвітлення результатів досліджень у наукових виданнях університету</a:t>
            </a:r>
          </a:p>
        </p:txBody>
      </p:sp>
      <p:sp>
        <p:nvSpPr>
          <p:cNvPr id="32772" name="Прямоугольник 5">
            <a:extLst>
              <a:ext uri="{FF2B5EF4-FFF2-40B4-BE49-F238E27FC236}">
                <a16:creationId xmlns:a16="http://schemas.microsoft.com/office/drawing/2014/main" xmlns="" id="{DF243BD1-F4E2-4238-8C7E-9A9E6EDBC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980728"/>
            <a:ext cx="8856662" cy="52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539750">
              <a:buNone/>
            </a:pPr>
            <a:r>
              <a:rPr lang="uk-UA" sz="1800" b="1" i="1" dirty="0" err="1"/>
              <a:t>ХІІ</a:t>
            </a:r>
            <a:r>
              <a:rPr lang="uk-UA" sz="1800" b="1" i="1" dirty="0"/>
              <a:t> Міжнародна науково-технічна конференція студентів та аспірантів </a:t>
            </a:r>
            <a:r>
              <a:rPr lang="uk-UA" sz="1800" b="1" dirty="0"/>
              <a:t>"Перспективи розвитку інформаційно-телекомунікаційних технологій та систем"</a:t>
            </a:r>
            <a:r>
              <a:rPr lang="uk-UA" sz="1800" i="1" dirty="0"/>
              <a:t> «ПРІТС-2020»</a:t>
            </a:r>
            <a:r>
              <a:rPr lang="uk-UA" sz="1800" dirty="0"/>
              <a:t> відбулася 16 квітня 2020 року. </a:t>
            </a:r>
          </a:p>
          <a:p>
            <a:pPr indent="539750">
              <a:buNone/>
            </a:pPr>
            <a:r>
              <a:rPr lang="uk-UA" sz="1800" dirty="0"/>
              <a:t>Конференція відбулась </a:t>
            </a:r>
            <a:r>
              <a:rPr lang="uk-UA" sz="1800" dirty="0" err="1"/>
              <a:t>on-line</a:t>
            </a:r>
            <a:r>
              <a:rPr lang="uk-UA" sz="1800" dirty="0"/>
              <a:t> за допомогою сервісу для проведення </a:t>
            </a:r>
            <a:r>
              <a:rPr lang="uk-UA" sz="1800" dirty="0" err="1"/>
              <a:t>відеоконференцій</a:t>
            </a:r>
            <a:r>
              <a:rPr lang="uk-UA" sz="1800" dirty="0"/>
              <a:t> та </a:t>
            </a:r>
            <a:r>
              <a:rPr lang="uk-UA" sz="1800" dirty="0" err="1"/>
              <a:t>вебінарів</a:t>
            </a:r>
            <a:r>
              <a:rPr lang="uk-UA" sz="1800" dirty="0"/>
              <a:t> </a:t>
            </a:r>
            <a:r>
              <a:rPr lang="uk-UA" sz="1800" b="1" dirty="0" err="1"/>
              <a:t>ZOOM</a:t>
            </a:r>
            <a:r>
              <a:rPr lang="uk-UA" sz="1800" dirty="0"/>
              <a:t>. Всього було подано </a:t>
            </a:r>
            <a:r>
              <a:rPr lang="uk-UA" sz="1800" b="1" dirty="0"/>
              <a:t>26 самостійних доповідей</a:t>
            </a:r>
            <a:r>
              <a:rPr lang="uk-UA" sz="1800" dirty="0"/>
              <a:t>. Крім студентів КПІ, були доповіді з Навчально-наукового інституту інформатизації та телекомунікацій </a:t>
            </a:r>
            <a:r>
              <a:rPr lang="uk-UA" sz="1800" b="1" dirty="0" err="1"/>
              <a:t>ДУТ</a:t>
            </a:r>
            <a:r>
              <a:rPr lang="uk-UA" sz="1800" dirty="0"/>
              <a:t>, </a:t>
            </a:r>
            <a:r>
              <a:rPr lang="uk-UA" sz="1800" b="1" dirty="0"/>
              <a:t>Житомирського</a:t>
            </a:r>
            <a:r>
              <a:rPr lang="uk-UA" sz="1800" dirty="0"/>
              <a:t> військового інституту імені </a:t>
            </a:r>
            <a:r>
              <a:rPr lang="uk-UA" sz="1800" dirty="0" err="1"/>
              <a:t>С.П.Корольова</a:t>
            </a:r>
            <a:r>
              <a:rPr lang="uk-UA" sz="1800" dirty="0"/>
              <a:t> та Харківського національного університету радіоелектроніки. Із </a:t>
            </a:r>
            <a:r>
              <a:rPr lang="uk-UA" sz="1800" b="1" dirty="0" err="1"/>
              <a:t>ХНУРЕ</a:t>
            </a:r>
            <a:r>
              <a:rPr lang="uk-UA" sz="1800" dirty="0"/>
              <a:t> були </a:t>
            </a:r>
            <a:r>
              <a:rPr lang="uk-UA" sz="1800" b="1" dirty="0"/>
              <a:t>міжнародні студенти</a:t>
            </a:r>
            <a:r>
              <a:rPr lang="uk-UA" sz="1800" dirty="0"/>
              <a:t> </a:t>
            </a:r>
            <a:r>
              <a:rPr lang="uk-UA" sz="1800" dirty="0" err="1"/>
              <a:t>M’Тумбе</a:t>
            </a:r>
            <a:r>
              <a:rPr lang="uk-UA" sz="1800" dirty="0"/>
              <a:t> </a:t>
            </a:r>
            <a:r>
              <a:rPr lang="uk-UA" sz="1800" dirty="0" err="1"/>
              <a:t>Абі</a:t>
            </a:r>
            <a:r>
              <a:rPr lang="uk-UA" sz="1800" dirty="0"/>
              <a:t> </a:t>
            </a:r>
            <a:r>
              <a:rPr lang="uk-UA" sz="1800" dirty="0" err="1"/>
              <a:t>Трезор</a:t>
            </a:r>
            <a:r>
              <a:rPr lang="uk-UA" sz="1800" dirty="0"/>
              <a:t> та </a:t>
            </a:r>
            <a:r>
              <a:rPr lang="uk-UA" sz="1800" dirty="0" err="1"/>
              <a:t>Егбе</a:t>
            </a:r>
            <a:r>
              <a:rPr lang="uk-UA" sz="1800" dirty="0"/>
              <a:t> </a:t>
            </a:r>
            <a:r>
              <a:rPr lang="uk-UA" sz="1800" dirty="0" err="1"/>
              <a:t>Годсон</a:t>
            </a:r>
            <a:r>
              <a:rPr lang="uk-UA" sz="1800" dirty="0"/>
              <a:t> </a:t>
            </a:r>
            <a:r>
              <a:rPr lang="uk-UA" sz="1800" dirty="0" err="1"/>
              <a:t>Агбара</a:t>
            </a:r>
            <a:r>
              <a:rPr lang="uk-UA" sz="1800" dirty="0"/>
              <a:t> (кер. </a:t>
            </a:r>
            <a:r>
              <a:rPr lang="uk-UA" sz="1800" dirty="0" err="1"/>
              <a:t>д.т.н</a:t>
            </a:r>
            <a:r>
              <a:rPr lang="uk-UA" sz="1800" dirty="0"/>
              <a:t>., проф. Єременко Олександра Сергіївна).</a:t>
            </a:r>
            <a:endParaRPr lang="ru-RU" sz="1800" dirty="0"/>
          </a:p>
          <a:p>
            <a:pPr indent="539750">
              <a:buNone/>
            </a:pPr>
            <a:r>
              <a:rPr lang="uk-UA" sz="1800" dirty="0"/>
              <a:t>Інформація о проведення </a:t>
            </a:r>
            <a:r>
              <a:rPr lang="uk-UA" sz="1800" i="1" dirty="0"/>
              <a:t>«ПРІТС-2020»</a:t>
            </a:r>
            <a:r>
              <a:rPr lang="uk-UA" sz="1800" dirty="0"/>
              <a:t> публікується на сайті Інституту телекомунікаційних систем КПІ ім. Ігоря Сікорського www.its.kpi.ua/conferences в розділі </a:t>
            </a:r>
            <a:r>
              <a:rPr lang="uk-UA" sz="1800" dirty="0" err="1"/>
              <a:t>МНТК</a:t>
            </a:r>
            <a:r>
              <a:rPr lang="uk-UA" sz="1800" dirty="0"/>
              <a:t> "Перспективи телекомунікацій".</a:t>
            </a:r>
          </a:p>
          <a:p>
            <a:pPr indent="539750">
              <a:buNone/>
            </a:pPr>
            <a:r>
              <a:rPr lang="uk-UA" altLang="uk-UA" sz="1800" dirty="0"/>
              <a:t>Тези конференції </a:t>
            </a:r>
            <a:r>
              <a:rPr lang="uk-UA" sz="1800" dirty="0"/>
              <a:t>входять до збірника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uk-UA" sz="1800" dirty="0"/>
              <a:t>матеріалів конференції ПТ-2020</a:t>
            </a:r>
            <a:r>
              <a:rPr lang="en-US" sz="1800" dirty="0"/>
              <a:t> </a:t>
            </a:r>
            <a:r>
              <a:rPr lang="uk-UA" sz="1800" dirty="0"/>
              <a:t>та мають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uk-UA" sz="1800" dirty="0"/>
              <a:t>персональні </a:t>
            </a:r>
            <a:r>
              <a:rPr lang="en-US" sz="1800" dirty="0"/>
              <a:t>URL</a:t>
            </a:r>
            <a:r>
              <a:rPr lang="uk-UA" sz="1800" dirty="0"/>
              <a:t>-адреси на організаційній</a:t>
            </a:r>
            <a:br>
              <a:rPr lang="uk-UA" sz="1800" dirty="0"/>
            </a:br>
            <a:r>
              <a:rPr lang="uk-UA" sz="1800" dirty="0"/>
              <a:t>платформі </a:t>
            </a:r>
            <a:r>
              <a:rPr lang="en-GB" sz="1800" dirty="0"/>
              <a:t>Open Conference Systems </a:t>
            </a:r>
            <a:r>
              <a:rPr lang="uk-UA" sz="1800" dirty="0"/>
              <a:t/>
            </a:r>
            <a:br>
              <a:rPr lang="uk-UA" sz="1800" dirty="0"/>
            </a:br>
            <a:r>
              <a:rPr lang="en-GB" sz="1800" dirty="0"/>
              <a:t>http://conferenc.its.kpi.ua</a:t>
            </a:r>
            <a:endParaRPr lang="ru-RU" sz="1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81127"/>
            <a:ext cx="3744416" cy="208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37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2704614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1D3A79A9-8A0B-4FE3-B1F4-B1907A8A6F93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63F912-01C4-46CC-8AFA-52D01E373E34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3.4. Висвітлення результатів досліджень у наукових виданнях університету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2" y="1416021"/>
            <a:ext cx="883750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98072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РЕЙТИНГ </a:t>
            </a:r>
            <a:r>
              <a:rPr lang="ru-RU" b="1" dirty="0" err="1"/>
              <a:t>САЙТІВ</a:t>
            </a:r>
            <a:r>
              <a:rPr lang="ru-RU" b="1" dirty="0"/>
              <a:t> </a:t>
            </a:r>
            <a:r>
              <a:rPr lang="ru-RU" b="1" dirty="0" err="1"/>
              <a:t>КОНФЕРЕНЦІЙ</a:t>
            </a:r>
            <a:r>
              <a:rPr lang="ru-RU" b="1" dirty="0"/>
              <a:t> </a:t>
            </a:r>
            <a:r>
              <a:rPr lang="ru-RU" b="1" dirty="0" err="1"/>
              <a:t>КПІ</a:t>
            </a:r>
            <a:r>
              <a:rPr lang="ru-RU" b="1" dirty="0"/>
              <a:t> за </a:t>
            </a:r>
            <a:r>
              <a:rPr lang="ru-RU" b="1" dirty="0" err="1"/>
              <a:t>грудень</a:t>
            </a:r>
            <a:r>
              <a:rPr lang="ru-RU" b="1" dirty="0"/>
              <a:t> 2020 року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4" y="6093296"/>
            <a:ext cx="867205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38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37708-114C-4E59-8526-E3082C7F0059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252E5E-2C70-4BDC-93A1-29B2DA88577F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Публікаційна активність учених та її роль у рейтингах університету</a:t>
            </a:r>
          </a:p>
        </p:txBody>
      </p:sp>
      <p:sp>
        <p:nvSpPr>
          <p:cNvPr id="36868" name="Прямоугольник 3">
            <a:extLst>
              <a:ext uri="{FF2B5EF4-FFF2-40B4-BE49-F238E27FC236}">
                <a16:creationId xmlns:a16="http://schemas.microsoft.com/office/drawing/2014/main" xmlns="" id="{1BF0E4E9-AC5D-4E0C-84A6-9BA12AAC1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862419"/>
            <a:ext cx="8569325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41338" indent="-541338">
              <a:buNone/>
            </a:pPr>
            <a:r>
              <a:rPr lang="uk-UA" sz="1800" dirty="0"/>
              <a:t>В 2020 році опубліковано 15 монографій (14 з них закордонні, з них 12 розділів), 7 навчальних посібників, 14 електронних видання, 11 методичних посібників, 2 номери міжнародного журналу, 1 програму міжнародної наукових конференції.</a:t>
            </a:r>
            <a:endParaRPr lang="ru-RU" sz="1800" dirty="0"/>
          </a:p>
          <a:p>
            <a:pPr marL="541338" indent="-541338">
              <a:buNone/>
            </a:pPr>
            <a:r>
              <a:rPr lang="uk-UA" sz="1800" dirty="0"/>
              <a:t>Опубліковано статей  229 статті (11 подано)</a:t>
            </a:r>
            <a:endParaRPr lang="ru-RU" sz="1800" dirty="0"/>
          </a:p>
          <a:p>
            <a:pPr marL="541338" indent="-541338">
              <a:buNone/>
            </a:pPr>
            <a:r>
              <a:rPr lang="uk-UA" sz="1800" dirty="0"/>
              <a:t>з них: у фахових виданнях України - 33, (кат. А- 5, Б - 26, В - 2) (подано 3),</a:t>
            </a:r>
            <a:endParaRPr lang="ru-RU" sz="1800" dirty="0"/>
          </a:p>
          <a:p>
            <a:pPr marL="541338" indent="-541338">
              <a:buNone/>
            </a:pPr>
            <a:r>
              <a:rPr lang="uk-UA" sz="1800" dirty="0"/>
              <a:t>у зарубіжних виданнях – 63 (подано 6), </a:t>
            </a:r>
            <a:endParaRPr lang="ru-RU" sz="1800" dirty="0"/>
          </a:p>
          <a:p>
            <a:pPr marL="541338" indent="-541338">
              <a:buNone/>
            </a:pPr>
            <a:r>
              <a:rPr lang="uk-UA" sz="1800" dirty="0" err="1"/>
              <a:t>SCOPUS</a:t>
            </a:r>
            <a:r>
              <a:rPr lang="uk-UA" sz="1800" dirty="0"/>
              <a:t> - 48, </a:t>
            </a:r>
            <a:endParaRPr lang="ru-RU" sz="1800" dirty="0"/>
          </a:p>
          <a:p>
            <a:pPr marL="541338" indent="-541338">
              <a:buNone/>
            </a:pPr>
            <a:r>
              <a:rPr lang="uk-UA" sz="1800" dirty="0" err="1"/>
              <a:t>Web</a:t>
            </a:r>
            <a:r>
              <a:rPr lang="uk-UA" sz="1800" dirty="0"/>
              <a:t> </a:t>
            </a:r>
            <a:r>
              <a:rPr lang="uk-UA" sz="1800" dirty="0" err="1"/>
              <a:t>of</a:t>
            </a:r>
            <a:r>
              <a:rPr lang="uk-UA" sz="1800" dirty="0"/>
              <a:t> </a:t>
            </a:r>
            <a:r>
              <a:rPr lang="uk-UA" sz="1800" dirty="0" err="1"/>
              <a:t>Science</a:t>
            </a:r>
            <a:r>
              <a:rPr lang="uk-UA" sz="1800" dirty="0"/>
              <a:t> - 9.</a:t>
            </a:r>
            <a:endParaRPr lang="ru-RU" sz="1800" dirty="0"/>
          </a:p>
          <a:p>
            <a:pPr marL="541338" indent="-541338">
              <a:buNone/>
            </a:pPr>
            <a:r>
              <a:rPr lang="uk-UA" sz="1800" dirty="0"/>
              <a:t>В інших </a:t>
            </a:r>
            <a:r>
              <a:rPr lang="uk-UA" sz="1800" dirty="0" err="1"/>
              <a:t>наукометричних</a:t>
            </a:r>
            <a:r>
              <a:rPr lang="uk-UA" sz="1800" dirty="0"/>
              <a:t> базах даних - 133</a:t>
            </a:r>
            <a:endParaRPr lang="ru-RU" sz="1800" dirty="0"/>
          </a:p>
        </p:txBody>
      </p:sp>
      <p:pic>
        <p:nvPicPr>
          <p:cNvPr id="9218" name="Picture 2" descr="https://media.springernature.com/w306/springer-static/cover-hires/book/978-3-030-58359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07542"/>
            <a:ext cx="1368152" cy="207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971" y="4149080"/>
            <a:ext cx="346216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https://media.springernature.com/w306/springer-static/cover/book/978-3-030-37618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82" y="2961061"/>
            <a:ext cx="1512168" cy="22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media.springernature.com/w306/springer-static/cover/book/978-981-15-4409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14" y="2984569"/>
            <a:ext cx="1444914" cy="21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37633"/>
            <a:ext cx="1619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39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latin typeface="Bookman Old Style" panose="02050604050505020204" pitchFamily="18" charset="0"/>
              </a:rPr>
              <a:t>На базі Наукової школи </a:t>
            </a:r>
            <a:r>
              <a:rPr lang="ru-RU" sz="2000" b="1" dirty="0" err="1">
                <a:latin typeface="Bookman Old Style" panose="02050604050505020204" pitchFamily="18" charset="0"/>
              </a:rPr>
              <a:t>Мікрохвильові</a:t>
            </a:r>
            <a:r>
              <a:rPr lang="ru-RU" sz="2000" b="1" dirty="0">
                <a:latin typeface="Bookman Old Style" panose="02050604050505020204" pitchFamily="18" charset="0"/>
              </a:rPr>
              <a:t> і </a:t>
            </a:r>
            <a:r>
              <a:rPr lang="ru-RU" sz="2000" b="1" dirty="0" err="1">
                <a:latin typeface="Bookman Old Style" panose="02050604050505020204" pitchFamily="18" charset="0"/>
              </a:rPr>
              <a:t>цифрові</a:t>
            </a:r>
            <a:r>
              <a:rPr lang="ru-RU" sz="2000" b="1" dirty="0">
                <a:latin typeface="Bookman Old Style" panose="02050604050505020204" pitchFamily="18" charset="0"/>
              </a:rPr>
              <a:t> теле- та </a:t>
            </a:r>
            <a:r>
              <a:rPr lang="ru-RU" sz="2000" b="1" dirty="0" err="1">
                <a:latin typeface="Bookman Old Style" panose="02050604050505020204" pitchFamily="18" charset="0"/>
              </a:rPr>
              <a:t>інфокомунікації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(</a:t>
            </a:r>
            <a:r>
              <a:rPr lang="ru-RU" sz="2000" dirty="0" err="1">
                <a:latin typeface="Bookman Old Style" panose="02050604050505020204" pitchFamily="18" charset="0"/>
              </a:rPr>
              <a:t>Керівник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школи</a:t>
            </a:r>
            <a:r>
              <a:rPr lang="ru-RU" sz="2000" dirty="0">
                <a:latin typeface="Bookman Old Style" panose="02050604050505020204" pitchFamily="18" charset="0"/>
              </a:rPr>
              <a:t> – </a:t>
            </a:r>
            <a:r>
              <a:rPr lang="ru-RU" sz="2000" dirty="0" err="1">
                <a:latin typeface="Bookman Old Style" panose="02050604050505020204" pitchFamily="18" charset="0"/>
              </a:rPr>
              <a:t>Ільченко</a:t>
            </a:r>
            <a:r>
              <a:rPr lang="ru-RU" sz="2000" dirty="0">
                <a:latin typeface="Bookman Old Style" panose="02050604050505020204" pitchFamily="18" charset="0"/>
              </a:rPr>
              <a:t> Михайло Юхимович)</a:t>
            </a:r>
            <a:r>
              <a:rPr lang="uk-UA" sz="2000" dirty="0">
                <a:latin typeface="Bookman Old Style" panose="02050604050505020204" pitchFamily="18" charset="0"/>
              </a:rPr>
              <a:t> у 2020 році в </a:t>
            </a:r>
            <a:r>
              <a:rPr lang="uk-UA" sz="2000" dirty="0" err="1">
                <a:latin typeface="Bookman Old Style" panose="02050604050505020204" pitchFamily="18" charset="0"/>
              </a:rPr>
              <a:t>ІТС</a:t>
            </a:r>
            <a:r>
              <a:rPr lang="uk-UA" sz="2000" dirty="0">
                <a:latin typeface="Bookman Old Style" panose="02050604050505020204" pitchFamily="18" charset="0"/>
              </a:rPr>
              <a:t> створено 11 науково-дослідних груп: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64688" cy="1143000"/>
          </a:xfrm>
          <a:solidFill>
            <a:srgbClr val="6BABD3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3600" dirty="0" err="1">
                <a:solidFill>
                  <a:srgbClr val="002060"/>
                </a:solidFill>
              </a:rPr>
              <a:t>Формування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наукової</a:t>
            </a:r>
            <a:r>
              <a:rPr lang="ru-RU" sz="3600" dirty="0">
                <a:solidFill>
                  <a:srgbClr val="002060"/>
                </a:solidFill>
              </a:rPr>
              <a:t> тематики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та </a:t>
            </a:r>
            <a:r>
              <a:rPr lang="ru-RU" sz="3600" dirty="0" err="1">
                <a:solidFill>
                  <a:srgbClr val="002060"/>
                </a:solidFill>
              </a:rPr>
              <a:t>удосконалення</a:t>
            </a:r>
            <a:r>
              <a:rPr lang="ru-RU" sz="3600" dirty="0">
                <a:solidFill>
                  <a:srgbClr val="002060"/>
                </a:solidFill>
              </a:rPr>
              <a:t> менеджменту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55021"/>
              </p:ext>
            </p:extLst>
          </p:nvPr>
        </p:nvGraphicFramePr>
        <p:xfrm>
          <a:off x="434685" y="2463876"/>
          <a:ext cx="8424937" cy="4238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67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41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Big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data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сервіси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обробки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аналізу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д.т.н. проф. Глоба Лариса Сергіівна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Частотно-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вибіркові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пристрої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для систем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телекомунікацій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д.т.н., с.н.с. Захаров Олександр Віталійович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інформаційні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навігаційні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прилади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системи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для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рухомих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об'єктів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к.т.н., доц.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Іванов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Сергій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Вікторович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Безпроводові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телекомунікаційні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системи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д.т.н., проф. Кравчук Сергій Олександрович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Сенсорні телекомунікаційні мережі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д.т.н., проф. Лисенко Олександр Іванович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trike="sngStrike" dirty="0">
                          <a:solidFill>
                            <a:srgbClr val="FF0000"/>
                          </a:solidFill>
                          <a:effectLst/>
                        </a:rPr>
                        <a:t>НГ 6</a:t>
                      </a:r>
                      <a:endParaRPr lang="ru-RU" sz="1200" strike="sngStrik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Якість</a:t>
                      </a: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функціонування</a:t>
                      </a: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 та </a:t>
                      </a: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надійність</a:t>
                      </a: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складних</a:t>
                      </a: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технічних</a:t>
                      </a: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 систем</a:t>
                      </a:r>
                      <a:endParaRPr lang="ru-RU" sz="1200" b="1" strike="sngStrik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д.т.н., проф. Могилевич </a:t>
                      </a: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Дмитро</a:t>
                      </a:r>
                      <a:r>
                        <a:rPr lang="ru-RU" sz="1200" b="1" strike="sng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200" b="1" strike="sngStrike" dirty="0" err="1">
                          <a:solidFill>
                            <a:srgbClr val="FF0000"/>
                          </a:solidFill>
                          <a:effectLst/>
                        </a:rPr>
                        <a:t>Ісакович</a:t>
                      </a:r>
                      <a:endParaRPr lang="ru-RU" sz="1200" b="1" strike="sngStrike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Дослідження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терагерцового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частотного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діапазону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галузі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телекомунікацій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к.т.н. Наритник Теодор Миколайович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Управління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програмно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визначуваними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мережами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д.т.н., проф. Романов Олександр Іванович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Системи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керування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якісттю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надання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послуг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інформаційно-комунікаційних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системах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д.т.н., с.н.с.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Скулиш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Марія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Анатоліївна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НГ 10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Дослідження інформаційних можливостей каналів з багатопозиційними сигналами в перспективних технологіях безпроводового зв'язку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д.т.н. проф.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Уривський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Леонід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Олександрович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5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НГ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</a:rPr>
                        <a:t>Просторово-часова обробка радіосигналів для телекомунікаційних мереж, БПЛА та систем цифрового телебачення.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к.т.н., проф.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Якорнов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Євгеній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</a:rPr>
                        <a:t>Аркадійович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3F74-FF5D-4E3F-8EBB-8CC0DED39C3F}" type="slidenum">
              <a:rPr lang="ru-RU" altLang="uk-UA" smtClean="0"/>
              <a:pPr/>
              <a:t>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6594058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10">
            <a:extLst>
              <a:ext uri="{FF2B5EF4-FFF2-40B4-BE49-F238E27FC236}">
                <a16:creationId xmlns:a16="http://schemas.microsoft.com/office/drawing/2014/main" xmlns="" id="{485C2244-5150-4DD3-A899-CC13314A86D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27187497"/>
              </p:ext>
            </p:extLst>
          </p:nvPr>
        </p:nvGraphicFramePr>
        <p:xfrm>
          <a:off x="144463" y="1430338"/>
          <a:ext cx="8855076" cy="3870497"/>
        </p:xfrm>
        <a:graphic>
          <a:graphicData uri="http://schemas.openxmlformats.org/drawingml/2006/table">
            <a:tbl>
              <a:tblPr/>
              <a:tblGrid>
                <a:gridCol w="4197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6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61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61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61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61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18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Опубліковано  монографій 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Україні           всього одиниць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marL="3135313" marR="0" lvl="0" indent="-31353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Монографій за кордоном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3135313" marR="0" lvl="0" indent="-3135313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всього одиниць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Опубліковано    підручників               </a:t>
                      </a:r>
                      <a:b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  всього одиниць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Опубліковано  навчальних посібників </a:t>
                      </a:r>
                      <a:b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  всього одиниць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інші (брошури, ДСТУ, довідники,    </a:t>
                      </a:r>
                      <a:b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словники, тощо) 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07" marB="4570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19" marR="7619" marT="76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5A95269-534D-4DBF-8521-6A9C7218D3F9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93EB77-B6D0-472A-ABF6-72AC0F781706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Публікаційна активність учених та її роль у рейтингах університету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40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21">
            <a:extLst>
              <a:ext uri="{FF2B5EF4-FFF2-40B4-BE49-F238E27FC236}">
                <a16:creationId xmlns:a16="http://schemas.microsoft.com/office/drawing/2014/main" xmlns="" id="{8555158F-AF94-4CB1-B0B0-96DFE3EF076F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38262603"/>
              </p:ext>
            </p:extLst>
          </p:nvPr>
        </p:nvGraphicFramePr>
        <p:xfrm>
          <a:off x="107950" y="809625"/>
          <a:ext cx="8893175" cy="5303882"/>
        </p:xfrm>
        <a:graphic>
          <a:graphicData uri="http://schemas.openxmlformats.org/drawingml/2006/table">
            <a:tbl>
              <a:tblPr/>
              <a:tblGrid>
                <a:gridCol w="4668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40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10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1" marR="91421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39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публікацій (</a:t>
                      </a: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статей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85725" marR="0" lvl="0" indent="19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 них у  наукових виданнях:  всього (од.)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197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з них у фахових виданнях  кат. Б,В України                           всього ( од.)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0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Опублікованих у </a:t>
                      </a:r>
                      <a:r>
                        <a:rPr kumimoji="0" lang="uk-UA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зарубіжних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виданнях</a:t>
                      </a:r>
                      <a:b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країн ОЕСР: всього (од.)</a:t>
                      </a: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3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Опублікованих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у міжнародних наукометричних </a:t>
                      </a:r>
                      <a:r>
                        <a:rPr kumimoji="0" lang="uk-UA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БД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Scopus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всього (од.)</a:t>
                      </a: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3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Опублікованих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у міжнародних наукометричних </a:t>
                      </a:r>
                      <a:r>
                        <a:rPr kumimoji="0" lang="uk-UA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БД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WoS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: всього (од.)</a:t>
                      </a: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9977">
                <a:tc>
                  <a:txBody>
                    <a:bodyPr/>
                    <a:lstStyle/>
                    <a:p>
                      <a:pPr marL="342900" marR="0" lvl="0" indent="-2571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інших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наукометричних базах 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даних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(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крім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РИНЦ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: всього (од.)</a:t>
                      </a:r>
                    </a:p>
                  </a:txBody>
                  <a:tcPr marL="91447" marR="91447"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uk-UA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FCC9746-6573-496A-BDEE-B4A536F810D9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7DA9DE-F7E6-43C4-AF15-758FA0E3D318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Публікаційна активність учених та її роль у рейтингах університету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41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429">
            <a:extLst>
              <a:ext uri="{FF2B5EF4-FFF2-40B4-BE49-F238E27FC236}">
                <a16:creationId xmlns:a16="http://schemas.microsoft.com/office/drawing/2014/main" xmlns="" id="{AAD9FE23-7753-4CF8-857F-FC1E5ECC58E2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876750601"/>
              </p:ext>
            </p:extLst>
          </p:nvPr>
        </p:nvGraphicFramePr>
        <p:xfrm>
          <a:off x="208755" y="1268760"/>
          <a:ext cx="8715375" cy="3986565"/>
        </p:xfrm>
        <a:graphic>
          <a:graphicData uri="http://schemas.openxmlformats.org/drawingml/2006/table">
            <a:tbl>
              <a:tblPr/>
              <a:tblGrid>
                <a:gridCol w="4780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48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4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4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22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477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63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3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2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Електронні сертифіковані видання,  всього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4_34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5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</a:t>
                      </a: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проведених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наукових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Конференцій міжнародних,</a:t>
                      </a: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всього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869">
                <a:tc>
                  <a:txBody>
                    <a:bodyPr/>
                    <a:lstStyle/>
                    <a:p>
                      <a:pPr marL="342900" marR="0" lvl="0" indent="10969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 них за межами України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86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Взято участь у виставках:  в національних  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869">
                <a:tc>
                  <a:txBody>
                    <a:bodyPr/>
                    <a:lstStyle/>
                    <a:p>
                      <a:pPr marL="342900" marR="0" lvl="0" indent="1936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закордоном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99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spc="-15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експонатів, які демонструвалися  в Україні</a:t>
                      </a:r>
                      <a:endParaRPr kumimoji="0" lang="uk-UA" sz="1800" b="0" i="0" u="none" strike="noStrike" cap="none" spc="-15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820">
                <a:tc>
                  <a:txBody>
                    <a:bodyPr/>
                    <a:lstStyle/>
                    <a:p>
                      <a:pPr marL="536575" marR="0" lvl="0" indent="-536575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які   демонструвалися  закордоном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66" marR="9146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uk-UA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33CF1A5-4875-42F9-A83E-F22CC0158EA6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3C63D4A-DD07-49AC-8A98-FF56387EEC6B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Публікаційна активність учених та її роль у рейтингах університету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42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AA7BC-AA84-4D90-A1B9-A8F39AC57FB2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80E1B5-8F53-42AF-AC72-E5D5394CCE50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Публікаційна активність учених та її роль у рейтингах університету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4000"/>
            <a:ext cx="8856983" cy="428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43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7AA7BC-AA84-4D90-A1B9-A8F39AC57FB2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80E1B5-8F53-42AF-AC72-E5D5394CCE50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Публікаційна активність учених та її роль у рейтингах університету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98514"/>
            <a:ext cx="4294344" cy="39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" y="1196753"/>
            <a:ext cx="5018706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86923"/>
            <a:ext cx="5013176" cy="383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44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5095498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5A856-ED15-49D4-956C-6EBBDA4FD457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B37813-1D3C-4D52-91FE-B3C02FC33357}"/>
              </a:ext>
            </a:extLst>
          </p:cNvPr>
          <p:cNvSpPr txBox="1"/>
          <p:nvPr/>
        </p:nvSpPr>
        <p:spPr>
          <a:xfrm>
            <a:off x="0" y="398463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</a:rPr>
              <a:t>Публікаційна активність учених та її роль у рейтингах університету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52" y="1106488"/>
            <a:ext cx="3886572" cy="34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5136"/>
            <a:ext cx="4740408" cy="427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28" y="2412420"/>
            <a:ext cx="5455863" cy="425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45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5A856-ED15-49D4-956C-6EBBDA4FD457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B37813-1D3C-4D52-91FE-B3C02FC33357}"/>
              </a:ext>
            </a:extLst>
          </p:cNvPr>
          <p:cNvSpPr txBox="1"/>
          <p:nvPr/>
        </p:nvSpPr>
        <p:spPr>
          <a:xfrm>
            <a:off x="0" y="398463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</a:rPr>
              <a:t>Публікаційна активність учених та її роль у рейтингах університету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30" y="764704"/>
            <a:ext cx="4123740" cy="4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248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7" y="2132856"/>
            <a:ext cx="5950633" cy="46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46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7352352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5A856-ED15-49D4-956C-6EBBDA4FD457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B37813-1D3C-4D52-91FE-B3C02FC33357}"/>
              </a:ext>
            </a:extLst>
          </p:cNvPr>
          <p:cNvSpPr txBox="1"/>
          <p:nvPr/>
        </p:nvSpPr>
        <p:spPr>
          <a:xfrm>
            <a:off x="0" y="398463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</a:rPr>
              <a:t>Публікаційна активність учених та її роль у рейтингах університету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130" y="764704"/>
            <a:ext cx="4123740" cy="44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62484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7" y="2132856"/>
            <a:ext cx="5950633" cy="46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47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36668708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5A856-ED15-49D4-956C-6EBBDA4FD457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B37813-1D3C-4D52-91FE-B3C02FC33357}"/>
              </a:ext>
            </a:extLst>
          </p:cNvPr>
          <p:cNvSpPr txBox="1"/>
          <p:nvPr/>
        </p:nvSpPr>
        <p:spPr>
          <a:xfrm>
            <a:off x="0" y="398463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</a:rPr>
              <a:t>Публікаційна активність учених та її роль у рейтингах університету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98573"/>
            <a:ext cx="66103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80235-5498-4D33-A2A2-BDAD865E6935}" type="slidenum">
              <a:rPr lang="ru-RU" altLang="uk-UA" smtClean="0"/>
              <a:pPr/>
              <a:t>48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6901016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07751"/>
            <a:ext cx="7704856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2E5A856-ED15-49D4-956C-6EBBDA4FD457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3.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Формування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та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виконання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kern="0" dirty="0" err="1">
                <a:solidFill>
                  <a:schemeClr val="accent2">
                    <a:lumMod val="25000"/>
                  </a:schemeClr>
                </a:solidFill>
              </a:rPr>
              <a:t>наукової</a:t>
            </a:r>
            <a:r>
              <a:rPr lang="ru-RU" sz="2500" b="1" kern="0" dirty="0">
                <a:solidFill>
                  <a:schemeClr val="accent2">
                    <a:lumMod val="25000"/>
                  </a:schemeClr>
                </a:solidFill>
              </a:rPr>
              <a:t> тематики</a:t>
            </a:r>
            <a:endParaRPr lang="uk-UA" sz="25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B37813-1D3C-4D52-91FE-B3C02FC33357}"/>
              </a:ext>
            </a:extLst>
          </p:cNvPr>
          <p:cNvSpPr txBox="1"/>
          <p:nvPr/>
        </p:nvSpPr>
        <p:spPr>
          <a:xfrm>
            <a:off x="0" y="398463"/>
            <a:ext cx="9144000" cy="40011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3.5. 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</a:rPr>
              <a:t>Публікаційна активність учених та її роль у рейтингах університету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" y="1512601"/>
            <a:ext cx="3258711" cy="206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37009"/>
            <a:ext cx="5040559" cy="22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818071"/>
            <a:ext cx="88569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/>
              <a:t>Представники </a:t>
            </a:r>
            <a:r>
              <a:rPr lang="uk-UA" sz="1600" b="1" dirty="0" err="1"/>
              <a:t>ІТС</a:t>
            </a:r>
            <a:r>
              <a:rPr lang="uk-UA" sz="1600" b="1" dirty="0"/>
              <a:t>, представлених до преміювання </a:t>
            </a:r>
            <a:br>
              <a:rPr lang="uk-UA" sz="1600" b="1" dirty="0"/>
            </a:br>
            <a:r>
              <a:rPr lang="uk-UA" sz="1600" b="1" dirty="0"/>
              <a:t>у 2020 році за публікації в 2019 році у виданнях, що індексуються в міжнародних </a:t>
            </a:r>
            <a:r>
              <a:rPr lang="uk-UA" sz="1600" b="1" dirty="0" err="1"/>
              <a:t>наукометричних</a:t>
            </a:r>
            <a:r>
              <a:rPr lang="uk-UA" sz="1600" b="1" dirty="0"/>
              <a:t> базах даних </a:t>
            </a:r>
            <a:r>
              <a:rPr lang="uk-UA" sz="1600" b="1" dirty="0" err="1"/>
              <a:t>Scopus</a:t>
            </a:r>
            <a:r>
              <a:rPr lang="uk-UA" sz="1600" b="1" dirty="0"/>
              <a:t> та </a:t>
            </a:r>
            <a:r>
              <a:rPr lang="uk-UA" sz="1600" b="1" dirty="0" err="1"/>
              <a:t>Web</a:t>
            </a:r>
            <a:r>
              <a:rPr lang="uk-UA" sz="1600" b="1" dirty="0"/>
              <a:t> </a:t>
            </a:r>
            <a:r>
              <a:rPr lang="uk-UA" sz="1600" b="1" dirty="0" err="1"/>
              <a:t>of</a:t>
            </a:r>
            <a:r>
              <a:rPr lang="uk-UA" sz="1600" b="1" dirty="0"/>
              <a:t> </a:t>
            </a:r>
            <a:r>
              <a:rPr lang="uk-UA" sz="1600" b="1" dirty="0" err="1"/>
              <a:t>Science</a:t>
            </a:r>
            <a:endParaRPr lang="uk-UA" sz="1600" b="1" dirty="0"/>
          </a:p>
          <a:p>
            <a:r>
              <a:rPr lang="uk-UA" sz="800" dirty="0"/>
              <a:t> </a:t>
            </a:r>
            <a:endParaRPr lang="ru-RU" sz="800" dirty="0"/>
          </a:p>
          <a:p>
            <a:r>
              <a:rPr lang="uk-UA" b="1" i="1" dirty="0"/>
              <a:t>Науково-педагогічні працівники</a:t>
            </a:r>
            <a:r>
              <a:rPr lang="uk-UA" b="1" dirty="0"/>
              <a:t>: </a:t>
            </a:r>
            <a:endParaRPr lang="uk-UA" dirty="0"/>
          </a:p>
          <a:p>
            <a:r>
              <a:rPr lang="uk-UA" b="1" dirty="0" err="1"/>
              <a:t>Авдєєнко</a:t>
            </a:r>
            <a:r>
              <a:rPr lang="uk-UA" dirty="0"/>
              <a:t> Гліб Леонідович ; </a:t>
            </a:r>
          </a:p>
          <a:p>
            <a:r>
              <a:rPr lang="uk-UA" b="1" dirty="0"/>
              <a:t>Глоба</a:t>
            </a:r>
            <a:r>
              <a:rPr lang="uk-UA" dirty="0"/>
              <a:t> Лариса Сергіївна ; </a:t>
            </a:r>
          </a:p>
          <a:p>
            <a:r>
              <a:rPr lang="uk-UA" b="1" dirty="0"/>
              <a:t>Ільченко</a:t>
            </a:r>
            <a:r>
              <a:rPr lang="uk-UA" dirty="0"/>
              <a:t> Михайло Юхимович; </a:t>
            </a:r>
          </a:p>
          <a:p>
            <a:r>
              <a:rPr lang="uk-UA" b="1" dirty="0"/>
              <a:t>Наритник</a:t>
            </a:r>
            <a:r>
              <a:rPr lang="uk-UA" dirty="0"/>
              <a:t> Теодор Миколайович; </a:t>
            </a:r>
          </a:p>
          <a:p>
            <a:r>
              <a:rPr lang="uk-UA" b="1" dirty="0"/>
              <a:t>Скулиш</a:t>
            </a:r>
            <a:r>
              <a:rPr lang="uk-UA" dirty="0"/>
              <a:t> Марія Анатоліївна; </a:t>
            </a:r>
          </a:p>
          <a:p>
            <a:r>
              <a:rPr lang="uk-UA" b="1" dirty="0" err="1"/>
              <a:t>Трубін</a:t>
            </a:r>
            <a:r>
              <a:rPr lang="uk-UA" dirty="0"/>
              <a:t> Олександр Олексійович.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8004" y="4926066"/>
            <a:ext cx="3983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Наукові працівники:</a:t>
            </a:r>
            <a:endParaRPr lang="ru-RU" dirty="0"/>
          </a:p>
          <a:p>
            <a:r>
              <a:rPr lang="ru-RU" b="1" dirty="0"/>
              <a:t>Захаров</a:t>
            </a:r>
            <a:r>
              <a:rPr lang="ru-RU" dirty="0"/>
              <a:t> </a:t>
            </a:r>
            <a:r>
              <a:rPr lang="uk-UA" dirty="0"/>
              <a:t>Олександр Віталійович; </a:t>
            </a:r>
          </a:p>
          <a:p>
            <a:r>
              <a:rPr lang="uk-UA" b="1" dirty="0" err="1"/>
              <a:t>Розенко</a:t>
            </a:r>
            <a:r>
              <a:rPr lang="uk-UA" dirty="0"/>
              <a:t> Сергій Олександрович.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49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48" y="-22095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3600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Основні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3600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завдання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з </a:t>
            </a:r>
            <a:r>
              <a:rPr lang="ru-RU" sz="3600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напряму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3600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Формування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3600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наукової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тематики та </a:t>
            </a:r>
            <a:r>
              <a:rPr lang="ru-RU" sz="3600" kern="0" dirty="0" err="1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удосконалення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менеджменту</a:t>
            </a:r>
            <a:r>
              <a:rPr lang="en-US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 </a:t>
            </a:r>
            <a:r>
              <a:rPr lang="ru-RU" sz="3600" kern="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 2021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1889024"/>
            <a:ext cx="910850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Bef>
                <a:spcPts val="600"/>
              </a:spcBef>
            </a:pPr>
            <a:r>
              <a:rPr lang="ru-RU" dirty="0">
                <a:latin typeface="Bookman Old Style" panose="02050604050505020204" pitchFamily="18" charset="0"/>
              </a:rPr>
              <a:t>● </a:t>
            </a:r>
            <a:r>
              <a:rPr lang="ru-RU" dirty="0" err="1">
                <a:latin typeface="Bookman Old Style" panose="02050604050505020204" pitchFamily="18" charset="0"/>
              </a:rPr>
              <a:t>Забезпечити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стабільне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зростання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результативності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участі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науковців</a:t>
            </a:r>
            <a:r>
              <a:rPr lang="ru-RU" dirty="0">
                <a:latin typeface="Bookman Old Style" panose="02050604050505020204" pitchFamily="18" charset="0"/>
              </a:rPr>
              <a:t> КПІ в конкурсах МОН, НФДУ, через </a:t>
            </a:r>
            <a:r>
              <a:rPr lang="ru-RU" dirty="0" err="1">
                <a:latin typeface="Bookman Old Style" panose="02050604050505020204" pitchFamily="18" charset="0"/>
              </a:rPr>
              <a:t>прозоро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</a:p>
          <a:p>
            <a:pPr marL="108000">
              <a:spcBef>
                <a:spcPts val="600"/>
              </a:spcBef>
            </a:pPr>
            <a:r>
              <a:rPr lang="ru-RU" dirty="0">
                <a:latin typeface="Bookman Old Style" panose="02050604050505020204" pitchFamily="18" charset="0"/>
              </a:rPr>
              <a:t>● </a:t>
            </a:r>
            <a:r>
              <a:rPr lang="ru-RU" dirty="0" err="1">
                <a:latin typeface="Bookman Old Style" panose="02050604050505020204" pitchFamily="18" charset="0"/>
              </a:rPr>
              <a:t>Оновити</a:t>
            </a:r>
            <a:r>
              <a:rPr lang="ru-RU" dirty="0">
                <a:latin typeface="Bookman Old Style" panose="02050604050505020204" pitchFamily="18" charset="0"/>
              </a:rPr>
              <a:t> склад і </a:t>
            </a:r>
            <a:r>
              <a:rPr lang="ru-RU" dirty="0" err="1">
                <a:latin typeface="Bookman Old Style" panose="02050604050505020204" pitchFamily="18" charset="0"/>
              </a:rPr>
              <a:t>посилити</a:t>
            </a:r>
            <a:r>
              <a:rPr lang="ru-RU" dirty="0">
                <a:latin typeface="Bookman Old Style" panose="02050604050505020204" pitchFamily="18" charset="0"/>
              </a:rPr>
              <a:t> роль </a:t>
            </a:r>
            <a:r>
              <a:rPr lang="ru-RU" dirty="0" err="1">
                <a:latin typeface="Bookman Old Style" panose="02050604050505020204" pitchFamily="18" charset="0"/>
              </a:rPr>
              <a:t>комплексних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програм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</a:p>
          <a:p>
            <a:pPr marL="108000">
              <a:spcBef>
                <a:spcPts val="600"/>
              </a:spcBef>
            </a:pPr>
            <a:r>
              <a:rPr lang="ru-RU" dirty="0">
                <a:latin typeface="Bookman Old Style" panose="02050604050505020204" pitchFamily="18" charset="0"/>
              </a:rPr>
              <a:t>● </a:t>
            </a:r>
            <a:r>
              <a:rPr lang="ru-RU" dirty="0" err="1">
                <a:latin typeface="Bookman Old Style" panose="02050604050505020204" pitchFamily="18" charset="0"/>
              </a:rPr>
              <a:t>Акцентувати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увагу</a:t>
            </a:r>
            <a:r>
              <a:rPr lang="ru-RU" dirty="0">
                <a:latin typeface="Bookman Old Style" panose="02050604050505020204" pitchFamily="18" charset="0"/>
              </a:rPr>
              <a:t> на </a:t>
            </a:r>
            <a:r>
              <a:rPr lang="ru-RU" dirty="0" err="1">
                <a:latin typeface="Bookman Old Style" panose="02050604050505020204" pitchFamily="18" charset="0"/>
              </a:rPr>
              <a:t>пріоритетні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практичні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дії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керівників</a:t>
            </a:r>
            <a:r>
              <a:rPr lang="ru-RU" dirty="0">
                <a:latin typeface="Bookman Old Style" panose="02050604050505020204" pitchFamily="18" charset="0"/>
              </a:rPr>
              <a:t> науки </a:t>
            </a:r>
            <a:r>
              <a:rPr lang="ru-RU" dirty="0" err="1">
                <a:latin typeface="Bookman Old Style" panose="02050604050505020204" pitchFamily="18" charset="0"/>
              </a:rPr>
              <a:t>всіх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підрозділів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щодо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суттєвого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збільшення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обсягів</a:t>
            </a:r>
            <a:r>
              <a:rPr lang="ru-RU" dirty="0">
                <a:latin typeface="Bookman Old Style" panose="02050604050505020204" pitchFamily="18" charset="0"/>
              </a:rPr>
              <a:t> її </a:t>
            </a:r>
            <a:r>
              <a:rPr lang="ru-RU" dirty="0" err="1">
                <a:latin typeface="Bookman Old Style" panose="02050604050505020204" pitchFamily="18" charset="0"/>
              </a:rPr>
              <a:t>фінансування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спеціального</a:t>
            </a:r>
            <a:r>
              <a:rPr lang="ru-RU" dirty="0">
                <a:latin typeface="Bookman Old Style" panose="02050604050505020204" pitchFamily="18" charset="0"/>
              </a:rPr>
              <a:t> фонду</a:t>
            </a:r>
            <a:r>
              <a:rPr lang="en-US" dirty="0">
                <a:latin typeface="Bookman Old Style" panose="02050604050505020204" pitchFamily="18" charset="0"/>
              </a:rPr>
              <a:t>;</a:t>
            </a:r>
            <a:endParaRPr lang="ru-RU" dirty="0">
              <a:latin typeface="Bookman Old Style" panose="02050604050505020204" pitchFamily="18" charset="0"/>
            </a:endParaRPr>
          </a:p>
          <a:p>
            <a:pPr marL="108000">
              <a:spcBef>
                <a:spcPts val="600"/>
              </a:spcBef>
            </a:pPr>
            <a:r>
              <a:rPr lang="ru-RU" dirty="0">
                <a:latin typeface="Bookman Old Style" panose="02050604050505020204" pitchFamily="18" charset="0"/>
              </a:rPr>
              <a:t>● </a:t>
            </a:r>
            <a:r>
              <a:rPr lang="ru-RU" dirty="0" err="1">
                <a:latin typeface="Bookman Old Style" panose="02050604050505020204" pitchFamily="18" charset="0"/>
              </a:rPr>
              <a:t>Пріоритетно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продовжити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створення</a:t>
            </a:r>
            <a:r>
              <a:rPr lang="ru-RU" dirty="0">
                <a:latin typeface="Bookman Old Style" panose="02050604050505020204" pitchFamily="18" charset="0"/>
              </a:rPr>
              <a:t> і </a:t>
            </a:r>
            <a:r>
              <a:rPr lang="ru-RU" dirty="0" err="1">
                <a:latin typeface="Bookman Old Style" panose="02050604050505020204" pitchFamily="18" charset="0"/>
              </a:rPr>
              <a:t>виведення</a:t>
            </a:r>
            <a:r>
              <a:rPr lang="ru-RU" dirty="0">
                <a:latin typeface="Bookman Old Style" panose="02050604050505020204" pitchFamily="18" charset="0"/>
              </a:rPr>
              <a:t> в космос </a:t>
            </a:r>
            <a:r>
              <a:rPr lang="ru-RU" dirty="0" err="1">
                <a:latin typeface="Bookman Old Style" panose="02050604050505020204" pitchFamily="18" charset="0"/>
              </a:rPr>
              <a:t>космічних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апаратів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класу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мікро</a:t>
            </a:r>
            <a:r>
              <a:rPr lang="ru-RU" dirty="0">
                <a:latin typeface="Bookman Old Style" panose="02050604050505020204" pitchFamily="18" charset="0"/>
              </a:rPr>
              <a:t>- та нано- </a:t>
            </a:r>
            <a:r>
              <a:rPr lang="ru-RU" dirty="0" err="1">
                <a:latin typeface="Bookman Old Style" panose="02050604050505020204" pitchFamily="18" charset="0"/>
              </a:rPr>
              <a:t>серії</a:t>
            </a:r>
            <a:r>
              <a:rPr lang="ru-RU" dirty="0">
                <a:latin typeface="Bookman Old Style" panose="02050604050505020204" pitchFamily="18" charset="0"/>
              </a:rPr>
              <a:t> «</a:t>
            </a:r>
            <a:r>
              <a:rPr lang="en-GB" dirty="0" err="1">
                <a:latin typeface="Bookman Old Style" panose="02050604050505020204" pitchFamily="18" charset="0"/>
              </a:rPr>
              <a:t>polyitan</a:t>
            </a:r>
            <a:r>
              <a:rPr lang="en-GB" dirty="0">
                <a:latin typeface="Bookman Old Style" panose="02050604050505020204" pitchFamily="18" charset="0"/>
              </a:rPr>
              <a:t>» </a:t>
            </a:r>
            <a:r>
              <a:rPr lang="ru-RU" dirty="0">
                <a:latin typeface="Bookman Old Style" panose="02050604050505020204" pitchFamily="18" charset="0"/>
              </a:rPr>
              <a:t>і </a:t>
            </a:r>
            <a:r>
              <a:rPr lang="ru-RU" dirty="0" err="1">
                <a:latin typeface="Bookman Old Style" panose="02050604050505020204" pitchFamily="18" charset="0"/>
              </a:rPr>
              <a:t>здійснювати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пошук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нових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іноземних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партнерів</a:t>
            </a:r>
            <a:r>
              <a:rPr lang="ru-RU" dirty="0">
                <a:latin typeface="Bookman Old Style" panose="02050604050505020204" pitchFamily="18" charset="0"/>
              </a:rPr>
              <a:t> з </a:t>
            </a:r>
            <a:r>
              <a:rPr lang="ru-RU" dirty="0" err="1">
                <a:latin typeface="Bookman Old Style" panose="02050604050505020204" pitchFamily="18" charset="0"/>
              </a:rPr>
              <a:t>розробки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виготовлення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зразків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космічної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техніки</a:t>
            </a:r>
            <a:r>
              <a:rPr lang="ru-RU" dirty="0">
                <a:latin typeface="Bookman Old Style" panose="02050604050505020204" pitchFamily="18" charset="0"/>
              </a:rPr>
              <a:t>; </a:t>
            </a:r>
            <a:endParaRPr lang="en-US" dirty="0">
              <a:latin typeface="Bookman Old Style" panose="02050604050505020204" pitchFamily="18" charset="0"/>
            </a:endParaRPr>
          </a:p>
          <a:p>
            <a:pPr marL="393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err="1">
                <a:latin typeface="Bookman Old Style" panose="02050604050505020204" pitchFamily="18" charset="0"/>
              </a:rPr>
              <a:t>створювати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нові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підтримувати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існуючі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спільні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наукові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лабораторії</a:t>
            </a:r>
            <a:r>
              <a:rPr lang="ru-RU" dirty="0">
                <a:latin typeface="Bookman Old Style" panose="02050604050505020204" pitchFamily="18" charset="0"/>
              </a:rPr>
              <a:t> і центри за </a:t>
            </a:r>
            <a:r>
              <a:rPr lang="ru-RU" dirty="0" err="1">
                <a:latin typeface="Bookman Old Style" panose="02050604050505020204" pitchFamily="18" charset="0"/>
              </a:rPr>
              <a:t>участі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іноземних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українських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компаній</a:t>
            </a:r>
            <a:r>
              <a:rPr lang="ru-RU" dirty="0">
                <a:latin typeface="Bookman Old Style" panose="02050604050505020204" pitchFamily="18" charset="0"/>
              </a:rPr>
              <a:t>;</a:t>
            </a:r>
          </a:p>
          <a:p>
            <a:pPr marL="108000">
              <a:spcBef>
                <a:spcPts val="600"/>
              </a:spcBef>
            </a:pPr>
            <a:r>
              <a:rPr lang="ru-RU" dirty="0">
                <a:latin typeface="Bookman Old Style" panose="02050604050505020204" pitchFamily="18" charset="0"/>
              </a:rPr>
              <a:t>● </a:t>
            </a:r>
            <a:r>
              <a:rPr lang="ru-RU" dirty="0" err="1">
                <a:latin typeface="Bookman Old Style" panose="02050604050505020204" pitchFamily="18" charset="0"/>
              </a:rPr>
              <a:t>Підвищити</a:t>
            </a:r>
            <a:r>
              <a:rPr lang="ru-RU" dirty="0">
                <a:latin typeface="Bookman Old Style" panose="02050604050505020204" pitchFamily="18" charset="0"/>
              </a:rPr>
              <a:t> роль Ради </a:t>
            </a:r>
            <a:r>
              <a:rPr lang="ru-RU" dirty="0" err="1">
                <a:latin typeface="Bookman Old Style" panose="02050604050505020204" pitchFamily="18" charset="0"/>
              </a:rPr>
              <a:t>молодих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вчених</a:t>
            </a:r>
            <a:r>
              <a:rPr lang="ru-RU" dirty="0">
                <a:latin typeface="Bookman Old Style" panose="02050604050505020204" pitchFamily="18" charset="0"/>
              </a:rPr>
              <a:t> КПІ, яка повинна результативно </a:t>
            </a:r>
            <a:r>
              <a:rPr lang="ru-RU" dirty="0" err="1">
                <a:latin typeface="Bookman Old Style" panose="02050604050505020204" pitchFamily="18" charset="0"/>
              </a:rPr>
              <a:t>допомагати</a:t>
            </a:r>
            <a:r>
              <a:rPr lang="ru-RU" dirty="0">
                <a:latin typeface="Bookman Old Style" panose="02050604050505020204" pitchFamily="18" charset="0"/>
              </a:rPr>
              <a:t> молодим </a:t>
            </a:r>
            <a:r>
              <a:rPr lang="ru-RU" dirty="0" err="1">
                <a:latin typeface="Bookman Old Style" panose="02050604050505020204" pitchFamily="18" charset="0"/>
              </a:rPr>
              <a:t>науковцям</a:t>
            </a:r>
            <a:r>
              <a:rPr lang="ru-RU" dirty="0">
                <a:latin typeface="Bookman Old Style" panose="02050604050505020204" pitchFamily="18" charset="0"/>
              </a:rPr>
              <a:t> в </a:t>
            </a:r>
            <a:r>
              <a:rPr lang="ru-RU" dirty="0" err="1">
                <a:latin typeface="Bookman Old Style" panose="02050604050505020204" pitchFamily="18" charset="0"/>
              </a:rPr>
              <a:t>їх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розвитку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інтеграції</a:t>
            </a:r>
            <a:r>
              <a:rPr lang="ru-RU" dirty="0">
                <a:latin typeface="Bookman Old Style" panose="02050604050505020204" pitchFamily="18" charset="0"/>
              </a:rPr>
              <a:t> в </a:t>
            </a:r>
            <a:r>
              <a:rPr lang="ru-RU" dirty="0" err="1">
                <a:latin typeface="Bookman Old Style" panose="02050604050505020204" pitchFamily="18" charset="0"/>
              </a:rPr>
              <a:t>національні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міжнародні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проєкти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  <a:br>
              <a:rPr lang="ru-RU" dirty="0">
                <a:latin typeface="Bookman Old Style" panose="02050604050505020204" pitchFamily="18" charset="0"/>
              </a:rPr>
            </a:b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3F74-FF5D-4E3F-8EBB-8CC0DED39C3F}" type="slidenum">
              <a:rPr lang="ru-RU" altLang="uk-UA" smtClean="0"/>
              <a:pPr/>
              <a:t>5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7993472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4EED627-0057-4A9A-A888-0A1B4ADC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chemeClr val="accent2">
              <a:lumMod val="75000"/>
              <a:alpha val="3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4.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Інноваційна</a:t>
            </a: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діяльність</a:t>
            </a:r>
            <a:endParaRPr lang="uk-UA" sz="25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8B3EB58-4991-4D22-8832-7D7BB27BC9AF}"/>
              </a:ext>
            </a:extLst>
          </p:cNvPr>
          <p:cNvSpPr/>
          <p:nvPr/>
        </p:nvSpPr>
        <p:spPr>
          <a:xfrm>
            <a:off x="2051050" y="579438"/>
            <a:ext cx="360363" cy="31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9340AE-560D-4D0C-8BF3-77A6BA803EC8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4.1. Інноваційні розробки та діяльність</a:t>
            </a:r>
          </a:p>
        </p:txBody>
      </p:sp>
      <p:sp>
        <p:nvSpPr>
          <p:cNvPr id="45061" name="Прямоугольник 1">
            <a:extLst>
              <a:ext uri="{FF2B5EF4-FFF2-40B4-BE49-F238E27FC236}">
                <a16:creationId xmlns:a16="http://schemas.microsoft.com/office/drawing/2014/main" xmlns="" id="{BE75D7BE-3438-451E-A49B-1DD0F2EA6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991" y="1517064"/>
            <a:ext cx="759090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55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uk-UA" sz="2000" dirty="0">
                <a:latin typeface="Bookman Old Style" panose="02050604050505020204" pitchFamily="18" charset="0"/>
              </a:rPr>
              <a:t>Спільно з Інститутом космічних досліджень </a:t>
            </a:r>
            <a:r>
              <a:rPr lang="uk-UA" sz="2000" dirty="0" err="1">
                <a:latin typeface="Bookman Old Style" panose="02050604050505020204" pitchFamily="18" charset="0"/>
              </a:rPr>
              <a:t>НАН</a:t>
            </a:r>
            <a:r>
              <a:rPr lang="uk-UA" sz="2000" dirty="0">
                <a:latin typeface="Bookman Old Style" panose="02050604050505020204" pitchFamily="18" charset="0"/>
              </a:rPr>
              <a:t> і </a:t>
            </a:r>
            <a:r>
              <a:rPr lang="uk-UA" sz="2000" dirty="0" err="1">
                <a:latin typeface="Bookman Old Style" panose="02050604050505020204" pitchFamily="18" charset="0"/>
              </a:rPr>
              <a:t>НКА</a:t>
            </a:r>
            <a:r>
              <a:rPr lang="uk-UA" sz="2000" dirty="0">
                <a:latin typeface="Bookman Old Style" panose="02050604050505020204" pitchFamily="18" charset="0"/>
              </a:rPr>
              <a:t> України подано проект </a:t>
            </a:r>
            <a:r>
              <a:rPr lang="uk-UA" sz="2000" dirty="0" err="1">
                <a:latin typeface="Bookman Old Style" panose="02050604050505020204" pitchFamily="18" charset="0"/>
              </a:rPr>
              <a:t>AI-aided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err="1">
                <a:latin typeface="Bookman Old Style" panose="02050604050505020204" pitchFamily="18" charset="0"/>
              </a:rPr>
              <a:t>Big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err="1">
                <a:latin typeface="Bookman Old Style" panose="02050604050505020204" pitchFamily="18" charset="0"/>
              </a:rPr>
              <a:t>Data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err="1">
                <a:latin typeface="Bookman Old Style" panose="02050604050505020204" pitchFamily="18" charset="0"/>
              </a:rPr>
              <a:t>Analysis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err="1">
                <a:latin typeface="Bookman Old Style" panose="02050604050505020204" pitchFamily="18" charset="0"/>
              </a:rPr>
              <a:t>and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err="1">
                <a:latin typeface="Bookman Old Style" panose="02050604050505020204" pitchFamily="18" charset="0"/>
              </a:rPr>
              <a:t>Transport</a:t>
            </a:r>
            <a:r>
              <a:rPr lang="uk-UA" sz="2000" dirty="0">
                <a:latin typeface="Bookman Old Style" panose="02050604050505020204" pitchFamily="18" charset="0"/>
              </a:rPr>
              <a:t> </a:t>
            </a:r>
            <a:r>
              <a:rPr lang="uk-UA" sz="2000" dirty="0" err="1">
                <a:latin typeface="Bookman Old Style" panose="02050604050505020204" pitchFamily="18" charset="0"/>
              </a:rPr>
              <a:t>Infrastructure</a:t>
            </a:r>
            <a:r>
              <a:rPr lang="uk-UA" sz="2000" dirty="0">
                <a:latin typeface="Bookman Old Style" panose="02050604050505020204" pitchFamily="18" charset="0"/>
              </a:rPr>
              <a:t> (</a:t>
            </a:r>
            <a:r>
              <a:rPr lang="uk-UA" sz="2000" dirty="0" err="1">
                <a:latin typeface="Bookman Old Style" panose="02050604050505020204" pitchFamily="18" charset="0"/>
              </a:rPr>
              <a:t>AIDA-TI</a:t>
            </a:r>
            <a:r>
              <a:rPr lang="uk-UA" sz="2000" dirty="0">
                <a:latin typeface="Bookman Old Style" panose="02050604050505020204" pitchFamily="18" charset="0"/>
              </a:rPr>
              <a:t>) на конкурс (концепт фаза)  оголошений Міністерством освіти та науки Німеччини у квітні 2020-го року. Заявка отримала фінансування. </a:t>
            </a:r>
          </a:p>
          <a:p>
            <a:endParaRPr lang="uk-UA" sz="2000" dirty="0">
              <a:latin typeface="Bookman Old Style" panose="02050604050505020204" pitchFamily="18" charset="0"/>
            </a:endParaRPr>
          </a:p>
          <a:p>
            <a:r>
              <a:rPr lang="uk-UA" sz="2000" dirty="0">
                <a:latin typeface="Bookman Old Style" panose="02050604050505020204" pitchFamily="18" charset="0"/>
              </a:rPr>
              <a:t>Планується розгортання нового українсько-німецького </a:t>
            </a:r>
            <a:r>
              <a:rPr lang="uk-UA" sz="2000" dirty="0" err="1">
                <a:latin typeface="Bookman Old Style" panose="02050604050505020204" pitchFamily="18" charset="0"/>
              </a:rPr>
              <a:t>Excellence</a:t>
            </a:r>
            <a:r>
              <a:rPr lang="uk-UA" sz="2000" dirty="0">
                <a:latin typeface="Bookman Old Style" panose="02050604050505020204" pitchFamily="18" charset="0"/>
              </a:rPr>
              <a:t> центру.  Головною метою проекту є створення та розвиток Німецько-українського центру передового досвіду (для аналізу великих даних та транспортних </a:t>
            </a:r>
            <a:r>
              <a:rPr lang="uk-UA" sz="2000" dirty="0" err="1">
                <a:latin typeface="Bookman Old Style" panose="02050604050505020204" pitchFamily="18" charset="0"/>
              </a:rPr>
              <a:t>інфраструктур</a:t>
            </a:r>
            <a:r>
              <a:rPr lang="uk-UA" sz="2000" dirty="0">
                <a:latin typeface="Bookman Old Style" panose="02050604050505020204" pitchFamily="18" charset="0"/>
              </a:rPr>
              <a:t> за допомогою штучного інтелекту.</a:t>
            </a:r>
          </a:p>
          <a:p>
            <a:pPr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45062" name="AutoShape 10" descr="2019.09.26 Зустріч із заступником керівника Офісу Президента України: особлива увага – розробкам оборонного призначення">
            <a:extLst>
              <a:ext uri="{FF2B5EF4-FFF2-40B4-BE49-F238E27FC236}">
                <a16:creationId xmlns:a16="http://schemas.microsoft.com/office/drawing/2014/main" xmlns="" id="{1FEA2037-E97B-47AD-B45E-2459F99451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828800"/>
            <a:ext cx="6715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50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23C56F7-F14B-499C-9D73-4D9DD971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chemeClr val="accent2">
              <a:lumMod val="75000"/>
              <a:alpha val="3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4.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Інноваційна</a:t>
            </a: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діяльність</a:t>
            </a:r>
            <a:endParaRPr lang="uk-UA" sz="25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EB29C29-3418-491B-81B2-6C5DE041A296}"/>
              </a:ext>
            </a:extLst>
          </p:cNvPr>
          <p:cNvSpPr/>
          <p:nvPr/>
        </p:nvSpPr>
        <p:spPr>
          <a:xfrm>
            <a:off x="2051050" y="579438"/>
            <a:ext cx="360363" cy="31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7BF78A5-6922-4B43-8F4B-268DC61C3166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4.1. Охорона об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єктів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права інтелектуальної власності</a:t>
            </a:r>
          </a:p>
        </p:txBody>
      </p:sp>
      <p:sp>
        <p:nvSpPr>
          <p:cNvPr id="48133" name="Прямоугольник 1">
            <a:extLst>
              <a:ext uri="{FF2B5EF4-FFF2-40B4-BE49-F238E27FC236}">
                <a16:creationId xmlns:a16="http://schemas.microsoft.com/office/drawing/2014/main" xmlns="" id="{1FDB0238-905C-45A8-BECF-683F7375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798513"/>
            <a:ext cx="8983662" cy="55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uk-UA" sz="1800" dirty="0" err="1"/>
              <a:t>Науковцями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ІТС</a:t>
            </a:r>
            <a:r>
              <a:rPr lang="ru-RU" altLang="uk-UA" sz="1800" dirty="0"/>
              <a:t> в 2020 </a:t>
            </a:r>
            <a:r>
              <a:rPr lang="ru-RU" altLang="uk-UA" sz="1800" dirty="0" err="1"/>
              <a:t>році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отримано</a:t>
            </a:r>
            <a:r>
              <a:rPr lang="ru-RU" altLang="uk-UA" sz="1800" dirty="0"/>
              <a:t> 5 </a:t>
            </a:r>
            <a:r>
              <a:rPr lang="ru-RU" altLang="uk-UA" sz="1800" dirty="0" err="1"/>
              <a:t>патентів</a:t>
            </a:r>
            <a:r>
              <a:rPr lang="ru-RU" altLang="uk-UA" sz="1800" dirty="0"/>
              <a:t>, 2 </a:t>
            </a:r>
            <a:r>
              <a:rPr lang="ru-RU" altLang="uk-UA" sz="1800" dirty="0" err="1"/>
              <a:t>патенти</a:t>
            </a:r>
            <a:r>
              <a:rPr lang="ru-RU" altLang="uk-UA" sz="1800" dirty="0"/>
              <a:t> де </a:t>
            </a:r>
            <a:r>
              <a:rPr lang="ru-RU" altLang="uk-UA" sz="1800" dirty="0" err="1"/>
              <a:t>власник</a:t>
            </a:r>
            <a:r>
              <a:rPr lang="ru-RU" altLang="uk-UA" sz="1800" dirty="0"/>
              <a:t> не </a:t>
            </a:r>
            <a:r>
              <a:rPr lang="ru-RU" altLang="uk-UA" sz="1800" dirty="0" err="1"/>
              <a:t>КПІ</a:t>
            </a:r>
            <a:r>
              <a:rPr lang="ru-RU" altLang="uk-UA" sz="1800" dirty="0"/>
              <a:t> (з них 1 </a:t>
            </a:r>
            <a:r>
              <a:rPr lang="ru-RU" altLang="uk-UA" sz="1800" dirty="0" err="1"/>
              <a:t>закордонний</a:t>
            </a:r>
            <a:r>
              <a:rPr lang="ru-RU" altLang="uk-UA" sz="1800" dirty="0"/>
              <a:t>), </a:t>
            </a:r>
            <a:r>
              <a:rPr lang="ru-RU" altLang="uk-UA" sz="1800" dirty="0" err="1"/>
              <a:t>отримано</a:t>
            </a:r>
            <a:r>
              <a:rPr lang="ru-RU" altLang="uk-UA" sz="1800" dirty="0"/>
              <a:t> </a:t>
            </a:r>
            <a:r>
              <a:rPr lang="ru-RU" altLang="uk-UA" sz="1800" dirty="0" err="1"/>
              <a:t>свідоцтва</a:t>
            </a:r>
            <a:r>
              <a:rPr lang="ru-RU" altLang="uk-UA" sz="1800" dirty="0"/>
              <a:t> про </a:t>
            </a:r>
            <a:r>
              <a:rPr lang="ru-RU" altLang="uk-UA" sz="1800" dirty="0" err="1"/>
              <a:t>реєстрацію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авторського</a:t>
            </a:r>
            <a:r>
              <a:rPr lang="ru-RU" altLang="uk-UA" sz="1800" dirty="0"/>
              <a:t> права – 8, подано 4 заявки на </a:t>
            </a:r>
            <a:r>
              <a:rPr lang="ru-RU" altLang="uk-UA" sz="1800" dirty="0" err="1"/>
              <a:t>отримання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охоронних</a:t>
            </a:r>
            <a:r>
              <a:rPr lang="ru-RU" altLang="uk-UA" sz="1800" dirty="0"/>
              <a:t> </a:t>
            </a:r>
            <a:r>
              <a:rPr lang="ru-RU" altLang="uk-UA" sz="1800" dirty="0" err="1"/>
              <a:t>документів</a:t>
            </a:r>
            <a:r>
              <a:rPr lang="ru-RU" altLang="uk-UA" sz="1800" dirty="0"/>
              <a:t>.</a:t>
            </a:r>
            <a:endParaRPr lang="en-US" altLang="uk-UA" sz="1400" b="1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400" b="1" dirty="0">
              <a:solidFill>
                <a:srgbClr val="00B05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400" b="1" dirty="0">
                <a:solidFill>
                  <a:srgbClr val="00B050"/>
                </a:solidFill>
              </a:rPr>
              <a:t>Патенти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uk-UA" sz="1400" dirty="0">
              <a:solidFill>
                <a:srgbClr val="00B050"/>
              </a:solidFill>
            </a:endParaRPr>
          </a:p>
          <a:p>
            <a:pPr marL="177800" indent="-177800">
              <a:buNone/>
            </a:pPr>
            <a:r>
              <a:rPr lang="uk-UA" sz="1400" dirty="0"/>
              <a:t>1. Патент на корисну модель № 145151 (Україна) «</a:t>
            </a:r>
            <a:r>
              <a:rPr lang="uk-UA" sz="1400" dirty="0" err="1"/>
              <a:t>СМУГОПРОПУСКАЮЧИЙ</a:t>
            </a:r>
            <a:r>
              <a:rPr lang="uk-UA" sz="1400" dirty="0"/>
              <a:t> ГРЕБІНЧАСТИЙ ФІЛЬТР», H01P 1/203 (2006.01) // </a:t>
            </a:r>
            <a:r>
              <a:rPr lang="uk-UA" sz="1400" dirty="0" err="1"/>
              <a:t>О.В</a:t>
            </a:r>
            <a:r>
              <a:rPr lang="uk-UA" sz="1400" dirty="0"/>
              <a:t>. Захаров, </a:t>
            </a:r>
            <a:r>
              <a:rPr lang="uk-UA" sz="1400" dirty="0" err="1"/>
              <a:t>С.О</a:t>
            </a:r>
            <a:r>
              <a:rPr lang="uk-UA" sz="1400" dirty="0"/>
              <a:t>. </a:t>
            </a:r>
            <a:r>
              <a:rPr lang="uk-UA" sz="1400" dirty="0" err="1"/>
              <a:t>Розенко</a:t>
            </a:r>
            <a:r>
              <a:rPr lang="uk-UA" sz="1400" dirty="0"/>
              <a:t>, </a:t>
            </a:r>
            <a:r>
              <a:rPr lang="uk-UA" sz="1400" dirty="0" err="1"/>
              <a:t>С.М</a:t>
            </a:r>
            <a:r>
              <a:rPr lang="uk-UA" sz="1400" dirty="0"/>
              <a:t>. </a:t>
            </a:r>
            <a:r>
              <a:rPr lang="uk-UA" sz="1400" dirty="0" err="1"/>
              <a:t>Літвінцев</a:t>
            </a:r>
            <a:r>
              <a:rPr lang="uk-UA" sz="1400" dirty="0"/>
              <a:t>, </a:t>
            </a:r>
            <a:r>
              <a:rPr lang="uk-UA" sz="1400" dirty="0" err="1"/>
              <a:t>Л.С</a:t>
            </a:r>
            <a:r>
              <a:rPr lang="uk-UA" sz="1400" dirty="0"/>
              <a:t>. Пінчук, </a:t>
            </a:r>
            <a:r>
              <a:rPr lang="uk-UA" sz="1400" dirty="0" err="1"/>
              <a:t>Пром</a:t>
            </a:r>
            <a:r>
              <a:rPr lang="uk-UA" sz="1400" dirty="0"/>
              <a:t>. Власність, 2018 р., №22 (25.11.2020 р.). (</a:t>
            </a:r>
            <a:r>
              <a:rPr lang="uk-UA" sz="1400" i="1" dirty="0"/>
              <a:t>очікується перша сплата збору за підтримання чинності</a:t>
            </a:r>
            <a:r>
              <a:rPr lang="uk-UA" sz="1400" dirty="0"/>
              <a:t>).</a:t>
            </a:r>
            <a:endParaRPr lang="ru-RU" sz="1400" dirty="0"/>
          </a:p>
          <a:p>
            <a:pPr marL="177800" indent="-177800">
              <a:buNone/>
            </a:pPr>
            <a:r>
              <a:rPr lang="uk-UA" sz="1400" dirty="0"/>
              <a:t>2. Патент на корисну модель </a:t>
            </a:r>
            <a:r>
              <a:rPr lang="uk-UA" sz="1400" dirty="0" err="1"/>
              <a:t>UA</a:t>
            </a:r>
            <a:r>
              <a:rPr lang="uk-UA" sz="1400" dirty="0"/>
              <a:t> № 140040, </a:t>
            </a:r>
            <a:r>
              <a:rPr lang="uk-UA" sz="1400" dirty="0" err="1"/>
              <a:t>Бюл</a:t>
            </a:r>
            <a:r>
              <a:rPr lang="uk-UA" sz="1400" dirty="0"/>
              <a:t>. № 3 від 10.02.2020, Система забезпечення зв'язку між двома радіорелейними станціями / </a:t>
            </a:r>
            <a:r>
              <a:rPr lang="uk-UA" sz="1400" dirty="0" err="1"/>
              <a:t>М.Ю</a:t>
            </a:r>
            <a:r>
              <a:rPr lang="uk-UA" sz="1400" dirty="0"/>
              <a:t>. Ільченко, </a:t>
            </a:r>
            <a:r>
              <a:rPr lang="uk-UA" sz="1400" dirty="0" err="1"/>
              <a:t>Є.А</a:t>
            </a:r>
            <a:r>
              <a:rPr lang="uk-UA" sz="1400" dirty="0"/>
              <a:t>. </a:t>
            </a:r>
            <a:r>
              <a:rPr lang="uk-UA" sz="1400" dirty="0" err="1"/>
              <a:t>Якорнов</a:t>
            </a:r>
            <a:r>
              <a:rPr lang="uk-UA" sz="1400" dirty="0"/>
              <a:t>, </a:t>
            </a:r>
            <a:r>
              <a:rPr lang="uk-UA" sz="1400" dirty="0" err="1"/>
              <a:t>Г.Л</a:t>
            </a:r>
            <a:r>
              <a:rPr lang="uk-UA" sz="1400" dirty="0"/>
              <a:t>. </a:t>
            </a:r>
            <a:r>
              <a:rPr lang="uk-UA" sz="1400" dirty="0" err="1"/>
              <a:t>Авдєєнко</a:t>
            </a:r>
            <a:r>
              <a:rPr lang="uk-UA" sz="1400" dirty="0"/>
              <a:t>, </a:t>
            </a:r>
            <a:r>
              <a:rPr lang="uk-UA" sz="1400" dirty="0" err="1"/>
              <a:t>О.Ф</a:t>
            </a:r>
            <a:r>
              <a:rPr lang="uk-UA" sz="1400" dirty="0"/>
              <a:t>. Цуканов (</a:t>
            </a:r>
            <a:r>
              <a:rPr lang="uk-UA" sz="1400" dirty="0" err="1"/>
              <a:t>МПК</a:t>
            </a:r>
            <a:r>
              <a:rPr lang="uk-UA" sz="1400" dirty="0"/>
              <a:t> H04B 7/14). (</a:t>
            </a:r>
            <a:r>
              <a:rPr lang="uk-UA" sz="1400" i="1" dirty="0"/>
              <a:t>дію </a:t>
            </a:r>
            <a:r>
              <a:rPr lang="uk-UA" sz="1400" i="1" dirty="0" err="1"/>
              <a:t>патента</a:t>
            </a:r>
            <a:r>
              <a:rPr lang="uk-UA" sz="1400" i="1" dirty="0"/>
              <a:t> припинено, але може бути поновлено</a:t>
            </a:r>
            <a:r>
              <a:rPr lang="uk-UA" sz="1400" dirty="0"/>
              <a:t>).</a:t>
            </a:r>
            <a:endParaRPr lang="ru-RU" sz="1400" dirty="0"/>
          </a:p>
          <a:p>
            <a:pPr marL="177800" indent="-177800">
              <a:buNone/>
            </a:pPr>
            <a:r>
              <a:rPr lang="uk-UA" sz="1400" dirty="0"/>
              <a:t>3. Патент на корисну модель </a:t>
            </a:r>
            <a:r>
              <a:rPr lang="uk-UA" sz="1400" dirty="0" err="1"/>
              <a:t>UA</a:t>
            </a:r>
            <a:r>
              <a:rPr lang="uk-UA" sz="1400" dirty="0"/>
              <a:t> № 138585, </a:t>
            </a:r>
            <a:r>
              <a:rPr lang="uk-UA" sz="1400" dirty="0" err="1"/>
              <a:t>Бюл</a:t>
            </a:r>
            <a:r>
              <a:rPr lang="uk-UA" sz="1400" dirty="0"/>
              <a:t>. № 23 від 10.12.2019, Спосіб визначення координат елементів бездротової сенсорної мережі / Лисенко </a:t>
            </a:r>
            <a:r>
              <a:rPr lang="uk-UA" sz="1400" dirty="0" err="1"/>
              <a:t>О.І</a:t>
            </a:r>
            <a:r>
              <a:rPr lang="uk-UA" sz="1400" dirty="0"/>
              <a:t>., Новиков </a:t>
            </a:r>
            <a:r>
              <a:rPr lang="uk-UA" sz="1400" dirty="0" err="1"/>
              <a:t>В.І</a:t>
            </a:r>
            <a:r>
              <a:rPr lang="uk-UA" sz="1400" dirty="0"/>
              <a:t>., Цуканов </a:t>
            </a:r>
            <a:r>
              <a:rPr lang="uk-UA" sz="1400" dirty="0" err="1"/>
              <a:t>О.Ф</a:t>
            </a:r>
            <a:r>
              <a:rPr lang="uk-UA" sz="1400" dirty="0"/>
              <a:t>., </a:t>
            </a:r>
            <a:r>
              <a:rPr lang="uk-UA" sz="1400" dirty="0" err="1"/>
              <a:t>Якорнов</a:t>
            </a:r>
            <a:r>
              <a:rPr lang="uk-UA" sz="1400" dirty="0"/>
              <a:t> </a:t>
            </a:r>
            <a:r>
              <a:rPr lang="uk-UA" sz="1400" dirty="0" err="1"/>
              <a:t>Є.А</a:t>
            </a:r>
            <a:r>
              <a:rPr lang="uk-UA" sz="1400" dirty="0"/>
              <a:t>. (</a:t>
            </a:r>
            <a:r>
              <a:rPr lang="uk-UA" sz="1400" dirty="0" err="1"/>
              <a:t>МПК</a:t>
            </a:r>
            <a:r>
              <a:rPr lang="uk-UA" sz="1400" dirty="0"/>
              <a:t> (2019.01) G01S 5/00). (</a:t>
            </a:r>
            <a:r>
              <a:rPr lang="uk-UA" sz="1400" i="1" dirty="0"/>
              <a:t>дію </a:t>
            </a:r>
            <a:r>
              <a:rPr lang="uk-UA" sz="1400" i="1" dirty="0" err="1"/>
              <a:t>патента</a:t>
            </a:r>
            <a:r>
              <a:rPr lang="uk-UA" sz="1400" i="1" dirty="0"/>
              <a:t> припинено, але може бути поновлено</a:t>
            </a:r>
            <a:r>
              <a:rPr lang="uk-UA" sz="1400" dirty="0"/>
              <a:t>).</a:t>
            </a:r>
            <a:endParaRPr lang="ru-RU" sz="1400" dirty="0"/>
          </a:p>
          <a:p>
            <a:pPr marL="177800" indent="-177800">
              <a:buNone/>
            </a:pPr>
            <a:r>
              <a:rPr lang="uk-UA" sz="1400" dirty="0"/>
              <a:t>4. Патент на корисну модель № 144798 (Україна), </a:t>
            </a:r>
            <a:r>
              <a:rPr lang="uk-UA" sz="1400" dirty="0" err="1"/>
              <a:t>Бюл</a:t>
            </a:r>
            <a:r>
              <a:rPr lang="uk-UA" sz="1400" dirty="0"/>
              <a:t>. № 10 від 26.10.2020,  «Аналого-цифровий пристрій двоканального </a:t>
            </a:r>
            <a:r>
              <a:rPr lang="uk-UA" sz="1400" dirty="0" err="1"/>
              <a:t>моноімпульсного</a:t>
            </a:r>
            <a:r>
              <a:rPr lang="uk-UA" sz="1400" dirty="0"/>
              <a:t> вимірювання пеленгу джерел радіовипромінювання на несучій частоті вхідних сигналів»/ Ільницький А. І.; </a:t>
            </a:r>
            <a:r>
              <a:rPr lang="uk-UA" sz="1400" i="1" dirty="0"/>
              <a:t>Куценко Р. О.; </a:t>
            </a:r>
            <a:r>
              <a:rPr lang="uk-UA" sz="1400" i="1" dirty="0" err="1"/>
              <a:t>Рудевич</a:t>
            </a:r>
            <a:r>
              <a:rPr lang="uk-UA" sz="1400" i="1" dirty="0"/>
              <a:t> А. Є.</a:t>
            </a:r>
            <a:r>
              <a:rPr lang="uk-UA" sz="1400" dirty="0"/>
              <a:t> (</a:t>
            </a:r>
            <a:r>
              <a:rPr lang="uk-UA" sz="1400" dirty="0" err="1"/>
              <a:t>МПК</a:t>
            </a:r>
            <a:r>
              <a:rPr lang="uk-UA" sz="1400" dirty="0"/>
              <a:t> (2020.01) G01S 3/00). (</a:t>
            </a:r>
            <a:r>
              <a:rPr lang="uk-UA" sz="1400" i="1" dirty="0"/>
              <a:t>із студентами</a:t>
            </a:r>
            <a:r>
              <a:rPr lang="uk-UA" sz="1400" dirty="0"/>
              <a:t>)</a:t>
            </a:r>
            <a:endParaRPr lang="ru-RU" sz="1400" dirty="0"/>
          </a:p>
          <a:p>
            <a:pPr marL="177800" indent="-177800">
              <a:buNone/>
            </a:pPr>
            <a:r>
              <a:rPr lang="uk-UA" sz="1400" dirty="0"/>
              <a:t>5. Патент на корисну модель № 145417 (Україна), </a:t>
            </a:r>
            <a:r>
              <a:rPr lang="uk-UA" sz="1400" dirty="0" err="1"/>
              <a:t>Бюл</a:t>
            </a:r>
            <a:r>
              <a:rPr lang="uk-UA" sz="1400" dirty="0"/>
              <a:t>. № 23 від 10.12.2020,  «Аналого-цифровий пристрій двоканального </a:t>
            </a:r>
            <a:r>
              <a:rPr lang="uk-UA" sz="1400" dirty="0" err="1"/>
              <a:t>моноімпульсного</a:t>
            </a:r>
            <a:r>
              <a:rPr lang="uk-UA" sz="1400" dirty="0"/>
              <a:t> вимірювання несучої частоти джерел радіовипромінювання»/ Ільницький А. І.; </a:t>
            </a:r>
            <a:r>
              <a:rPr lang="uk-UA" sz="1400" i="1" dirty="0"/>
              <a:t>Куценко Р. О.; </a:t>
            </a:r>
            <a:r>
              <a:rPr lang="uk-UA" sz="1400" i="1" dirty="0" err="1"/>
              <a:t>Рудевич</a:t>
            </a:r>
            <a:r>
              <a:rPr lang="uk-UA" sz="1400" i="1" dirty="0"/>
              <a:t> А. Є.</a:t>
            </a:r>
            <a:r>
              <a:rPr lang="uk-UA" sz="1400" dirty="0"/>
              <a:t> (</a:t>
            </a:r>
            <a:r>
              <a:rPr lang="uk-UA" sz="1400" dirty="0" err="1"/>
              <a:t>МПК</a:t>
            </a:r>
            <a:r>
              <a:rPr lang="uk-UA" sz="1400" dirty="0"/>
              <a:t> (2020.01) G01S 3/00). (</a:t>
            </a:r>
            <a:r>
              <a:rPr lang="uk-UA" sz="1400" i="1" dirty="0"/>
              <a:t>із студентами</a:t>
            </a:r>
            <a:r>
              <a:rPr lang="uk-UA" sz="1400" dirty="0"/>
              <a:t>)</a:t>
            </a:r>
            <a:endParaRPr lang="ru-RU" sz="1400" dirty="0"/>
          </a:p>
          <a:p>
            <a:pPr>
              <a:buFontTx/>
              <a:buNone/>
            </a:pPr>
            <a:endParaRPr lang="ru-RU" altLang="uk-UA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51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187579A-594C-47F1-91DD-F79A267B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chemeClr val="accent2">
              <a:lumMod val="75000"/>
              <a:alpha val="3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4.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Інноваційна</a:t>
            </a: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діяльність</a:t>
            </a:r>
            <a:endParaRPr lang="uk-UA" sz="25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029D42-0CB4-4140-AEA3-3A7C78F9B89D}"/>
              </a:ext>
            </a:extLst>
          </p:cNvPr>
          <p:cNvSpPr/>
          <p:nvPr/>
        </p:nvSpPr>
        <p:spPr>
          <a:xfrm>
            <a:off x="2051050" y="579438"/>
            <a:ext cx="360363" cy="31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442AE9-CCEB-4612-856B-D8D418431821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4.2. Охорона об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єктів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права інтелектуальної власності</a:t>
            </a:r>
          </a:p>
        </p:txBody>
      </p:sp>
      <p:sp>
        <p:nvSpPr>
          <p:cNvPr id="49157" name="Прямоугольник 1">
            <a:extLst>
              <a:ext uri="{FF2B5EF4-FFF2-40B4-BE49-F238E27FC236}">
                <a16:creationId xmlns:a16="http://schemas.microsoft.com/office/drawing/2014/main" xmlns="" id="{E2156B97-1868-4BB1-85A4-986656D9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" y="892175"/>
            <a:ext cx="8982075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uk-UA" sz="1400" b="1" dirty="0">
                <a:solidFill>
                  <a:srgbClr val="00B050"/>
                </a:solidFill>
              </a:rPr>
              <a:t>Патенти де власник не КПІ - 2</a:t>
            </a:r>
            <a:endParaRPr lang="ru-RU" sz="1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uk-UA" sz="1400" dirty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/>
              <a:t>1. Патент на корисну модель </a:t>
            </a:r>
            <a:r>
              <a:rPr lang="uk-UA" sz="1400" dirty="0" err="1"/>
              <a:t>UA</a:t>
            </a:r>
            <a:r>
              <a:rPr lang="uk-UA" sz="1400" dirty="0"/>
              <a:t> № 145067, </a:t>
            </a:r>
            <a:r>
              <a:rPr lang="uk-UA" sz="1400" dirty="0" err="1"/>
              <a:t>Бюл</a:t>
            </a:r>
            <a:r>
              <a:rPr lang="uk-UA" sz="1400" dirty="0"/>
              <a:t>. № 22 від 25.11.2020, Спосіб функціонування космічної системи / Матвієнко </a:t>
            </a:r>
            <a:r>
              <a:rPr lang="uk-UA" sz="1400" dirty="0" err="1"/>
              <a:t>С.А</a:t>
            </a:r>
            <a:r>
              <a:rPr lang="uk-UA" sz="1400" dirty="0"/>
              <a:t>., </a:t>
            </a:r>
            <a:r>
              <a:rPr lang="uk-UA" sz="1400" dirty="0" err="1"/>
              <a:t>Капштик</a:t>
            </a:r>
            <a:r>
              <a:rPr lang="uk-UA" sz="1400" dirty="0"/>
              <a:t> С.В., </a:t>
            </a:r>
            <a:r>
              <a:rPr lang="uk-UA" sz="1400" dirty="0" err="1"/>
              <a:t>Рокитський</a:t>
            </a:r>
            <a:r>
              <a:rPr lang="uk-UA" sz="1400" dirty="0"/>
              <a:t> </a:t>
            </a:r>
            <a:r>
              <a:rPr lang="uk-UA" sz="1400" dirty="0" err="1"/>
              <a:t>Є.Л</a:t>
            </a:r>
            <a:r>
              <a:rPr lang="uk-UA" sz="1400" dirty="0"/>
              <a:t>. ( </a:t>
            </a:r>
            <a:r>
              <a:rPr lang="uk-UA" sz="1400" dirty="0" err="1"/>
              <a:t>МПК</a:t>
            </a:r>
            <a:r>
              <a:rPr lang="uk-UA" sz="1400" dirty="0"/>
              <a:t> (2006), B64G 1/00, B64G 1/22 (2006.01), B64G 1/34 (2006.01), B64G 1/44 (2006.01), H04B 7/00, H04B 7/204 (2006.01)). </a:t>
            </a:r>
            <a:endParaRPr lang="ru-RU" sz="1400" dirty="0"/>
          </a:p>
          <a:p>
            <a:pPr>
              <a:spcBef>
                <a:spcPts val="0"/>
              </a:spcBef>
              <a:buNone/>
            </a:pPr>
            <a:r>
              <a:rPr lang="uk-UA" sz="1400" dirty="0"/>
              <a:t> </a:t>
            </a:r>
          </a:p>
          <a:p>
            <a:pPr>
              <a:spcBef>
                <a:spcPts val="0"/>
              </a:spcBef>
              <a:buNone/>
            </a:pPr>
            <a:r>
              <a:rPr lang="uk-UA" sz="1400" dirty="0"/>
              <a:t>2. Патент на винахід № </a:t>
            </a:r>
            <a:r>
              <a:rPr lang="uk-UA" sz="1400" dirty="0" err="1"/>
              <a:t>US</a:t>
            </a:r>
            <a:r>
              <a:rPr lang="uk-UA" sz="1400" dirty="0"/>
              <a:t> 2020/0275249 A1 (</a:t>
            </a:r>
            <a:r>
              <a:rPr lang="uk-UA" sz="1400" dirty="0" err="1"/>
              <a:t>United</a:t>
            </a:r>
            <a:r>
              <a:rPr lang="uk-UA" sz="1400" dirty="0"/>
              <a:t> </a:t>
            </a:r>
            <a:r>
              <a:rPr lang="uk-UA" sz="1400" dirty="0" err="1"/>
              <a:t>States</a:t>
            </a:r>
            <a:r>
              <a:rPr lang="uk-UA" sz="1400" dirty="0"/>
              <a:t>), </a:t>
            </a:r>
            <a:r>
              <a:rPr lang="uk-UA" sz="1400" dirty="0" err="1"/>
              <a:t>Aug</a:t>
            </a:r>
            <a:r>
              <a:rPr lang="uk-UA" sz="1400" dirty="0"/>
              <a:t>. 27 , 2020 «</a:t>
            </a:r>
            <a:r>
              <a:rPr lang="uk-UA" sz="1400" dirty="0" err="1"/>
              <a:t>SYSTEM</a:t>
            </a:r>
            <a:r>
              <a:rPr lang="uk-UA" sz="1400" dirty="0"/>
              <a:t> </a:t>
            </a:r>
            <a:r>
              <a:rPr lang="uk-UA" sz="1400" dirty="0" err="1"/>
              <a:t>AND</a:t>
            </a:r>
            <a:r>
              <a:rPr lang="uk-UA" sz="1400" dirty="0"/>
              <a:t> </a:t>
            </a:r>
            <a:r>
              <a:rPr lang="en-US" sz="1400" dirty="0"/>
              <a:t>METHOD FOR PROVIDING INFORMATION USING NEAR FIELD COMMUNICATION» 1. Sun-Kyung Kim, Busan ( KR ) ; </a:t>
            </a:r>
            <a:r>
              <a:rPr lang="en-US" sz="1400" dirty="0" err="1"/>
              <a:t>Yevhenii</a:t>
            </a:r>
            <a:r>
              <a:rPr lang="en-US" sz="1400" dirty="0"/>
              <a:t> </a:t>
            </a:r>
            <a:r>
              <a:rPr lang="en-US" sz="1400" dirty="0" err="1"/>
              <a:t>YAKISHYN</a:t>
            </a:r>
            <a:r>
              <a:rPr lang="en-US" sz="1400" dirty="0"/>
              <a:t> , Kyiv ( UA ) ; </a:t>
            </a:r>
            <a:r>
              <a:rPr lang="en-US" sz="1400" dirty="0" err="1"/>
              <a:t>Andrii</a:t>
            </a:r>
            <a:r>
              <a:rPr lang="en-US" sz="1400" dirty="0"/>
              <a:t> </a:t>
            </a:r>
            <a:r>
              <a:rPr lang="en-US" sz="1400" dirty="0" err="1"/>
              <a:t>ASTRAKHANTSEV</a:t>
            </a:r>
            <a:r>
              <a:rPr lang="en-US" sz="1400" dirty="0"/>
              <a:t> , Kiev ( UA ) ; </a:t>
            </a:r>
            <a:r>
              <a:rPr lang="en-US" sz="1400" dirty="0" err="1"/>
              <a:t>Mykhaylo</a:t>
            </a:r>
            <a:r>
              <a:rPr lang="en-US" sz="1400" dirty="0"/>
              <a:t> </a:t>
            </a:r>
            <a:r>
              <a:rPr lang="en-US" sz="1400" dirty="0" err="1"/>
              <a:t>KOROBOV</a:t>
            </a:r>
            <a:r>
              <a:rPr lang="en-US" sz="1400" dirty="0"/>
              <a:t> , ( UA ) ; Vladimir </a:t>
            </a:r>
            <a:r>
              <a:rPr lang="en-US" sz="1400" dirty="0" err="1"/>
              <a:t>TUZ</a:t>
            </a:r>
            <a:r>
              <a:rPr lang="en-US" sz="1400" dirty="0"/>
              <a:t> ,  </a:t>
            </a:r>
            <a:r>
              <a:rPr lang="en-US" sz="1400" dirty="0" err="1"/>
              <a:t>Kharkiv</a:t>
            </a:r>
            <a:r>
              <a:rPr lang="en-US" sz="1400" dirty="0"/>
              <a:t> ( UA ) ; </a:t>
            </a:r>
            <a:r>
              <a:rPr lang="en-US" sz="1400" dirty="0" err="1"/>
              <a:t>Kyoung-Jin</a:t>
            </a:r>
            <a:r>
              <a:rPr lang="en-US" sz="1400" dirty="0"/>
              <a:t> Moon, Suwon - </a:t>
            </a:r>
            <a:r>
              <a:rPr lang="en-US" sz="1400" dirty="0" err="1"/>
              <a:t>si</a:t>
            </a:r>
            <a:r>
              <a:rPr lang="en-US" sz="1400" dirty="0"/>
              <a:t> (KR ).</a:t>
            </a:r>
            <a:endParaRPr lang="ru-RU" altLang="uk-UA" sz="14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400" dirty="0"/>
          </a:p>
          <a:p>
            <a:pPr>
              <a:buNone/>
            </a:pPr>
            <a:r>
              <a:rPr lang="uk-UA" sz="1400" b="1" dirty="0">
                <a:solidFill>
                  <a:srgbClr val="00B050"/>
                </a:solidFill>
              </a:rPr>
              <a:t>Свідоцтва про реєстрацію авторського права – 4.</a:t>
            </a:r>
            <a:endParaRPr lang="ru-RU" sz="14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uk-UA" sz="1400" dirty="0"/>
              <a:t>1. Офіційний бюлетень №57 (31.03.2020) </a:t>
            </a:r>
            <a:r>
              <a:rPr lang="uk-UA" sz="1400" dirty="0" err="1"/>
              <a:t>стор</a:t>
            </a:r>
            <a:r>
              <a:rPr lang="uk-UA" sz="1400" dirty="0"/>
              <a:t>. 402-403, свідоцтво №96078 (17.02.2020 р.) про реєстрацію авторського права на твір “Комп’ютерна програма “Когнітивна ІТ платформа ПОЛІЕДР” (“КІТ ПОЛІЕДР”) (“</a:t>
            </a:r>
            <a:r>
              <a:rPr lang="uk-UA" sz="1400" dirty="0" err="1"/>
              <a:t>POLYHEDRON</a:t>
            </a:r>
            <a:r>
              <a:rPr lang="uk-UA" sz="1400" dirty="0"/>
              <a:t>”). Автори: Стрижак </a:t>
            </a:r>
            <a:r>
              <a:rPr lang="uk-UA" sz="1400" dirty="0" err="1"/>
              <a:t>О.В</a:t>
            </a:r>
            <a:r>
              <a:rPr lang="uk-UA" sz="1400" dirty="0"/>
              <a:t>., </a:t>
            </a:r>
            <a:r>
              <a:rPr lang="uk-UA" sz="1400" b="1" dirty="0"/>
              <a:t>Глоба</a:t>
            </a:r>
            <a:r>
              <a:rPr lang="uk-UA" sz="1400" dirty="0"/>
              <a:t> </a:t>
            </a:r>
            <a:r>
              <a:rPr lang="uk-UA" sz="1400" dirty="0" err="1"/>
              <a:t>Л.С</a:t>
            </a:r>
            <a:r>
              <a:rPr lang="uk-UA" sz="1400" dirty="0"/>
              <a:t>., Величко </a:t>
            </a:r>
            <a:r>
              <a:rPr lang="uk-UA" sz="1400" dirty="0" err="1"/>
              <a:t>В.Ю</a:t>
            </a:r>
            <a:r>
              <a:rPr lang="uk-UA" sz="1400" dirty="0"/>
              <a:t>. та ін. </a:t>
            </a:r>
            <a:endParaRPr lang="ru-RU" sz="1400" dirty="0"/>
          </a:p>
          <a:p>
            <a:pPr>
              <a:buNone/>
            </a:pPr>
            <a:r>
              <a:rPr lang="uk-UA" sz="1400" dirty="0"/>
              <a:t>2. Офіційний бюлетень №57 (31.03.2020) с.422-423, свідоцтво №96125 (18.02.2020 р.) про реєстрацію авторського права на твір “Комп’ютерна програма “</a:t>
            </a:r>
            <a:r>
              <a:rPr lang="uk-UA" sz="1400" dirty="0" err="1"/>
              <a:t>Трансдисциплінарна</a:t>
            </a:r>
            <a:r>
              <a:rPr lang="uk-UA" sz="1400" dirty="0"/>
              <a:t> інформаційно-аналітична система ПРИЗМА” (“</a:t>
            </a:r>
            <a:r>
              <a:rPr lang="uk-UA" sz="1400" dirty="0" err="1"/>
              <a:t>ТІАС</a:t>
            </a:r>
            <a:r>
              <a:rPr lang="uk-UA" sz="1400" dirty="0"/>
              <a:t> ПРИЗМА”) Автори: Стрижак </a:t>
            </a:r>
            <a:r>
              <a:rPr lang="uk-UA" sz="1400" dirty="0" err="1"/>
              <a:t>О.В</a:t>
            </a:r>
            <a:r>
              <a:rPr lang="uk-UA" sz="1400" dirty="0"/>
              <a:t>., </a:t>
            </a:r>
            <a:r>
              <a:rPr lang="uk-UA" sz="1400" b="1" dirty="0"/>
              <a:t>Глоба</a:t>
            </a:r>
            <a:r>
              <a:rPr lang="uk-UA" sz="1400" dirty="0"/>
              <a:t> </a:t>
            </a:r>
            <a:r>
              <a:rPr lang="uk-UA" sz="1400" dirty="0" err="1"/>
              <a:t>Л.С</a:t>
            </a:r>
            <a:r>
              <a:rPr lang="uk-UA" sz="1400" dirty="0"/>
              <a:t>., Величко </a:t>
            </a:r>
            <a:r>
              <a:rPr lang="uk-UA" sz="1400" dirty="0" err="1"/>
              <a:t>В.Ю</a:t>
            </a:r>
            <a:r>
              <a:rPr lang="uk-UA" sz="1400" dirty="0"/>
              <a:t>., та ін. </a:t>
            </a:r>
            <a:endParaRPr lang="ru-RU" sz="1400" dirty="0"/>
          </a:p>
          <a:p>
            <a:pPr>
              <a:buNone/>
            </a:pPr>
            <a:r>
              <a:rPr lang="uk-UA" sz="1400" dirty="0"/>
              <a:t>3. Офіційний бюлетень №57 (31.03.2020) с.430, свідоцтво №96130 (18.02.2020 р.) про реєстрацію авторського права на твір "</a:t>
            </a:r>
            <a:r>
              <a:rPr lang="uk-UA" sz="1400" dirty="0" err="1"/>
              <a:t>Трансдисциплінарні</a:t>
            </a:r>
            <a:r>
              <a:rPr lang="uk-UA" sz="1400" dirty="0"/>
              <a:t> онтологічні дослідження </a:t>
            </a:r>
            <a:r>
              <a:rPr lang="uk-UA" sz="1400" dirty="0" err="1"/>
              <a:t>операціональних</a:t>
            </a:r>
            <a:r>
              <a:rPr lang="uk-UA" sz="1400" dirty="0"/>
              <a:t> середовищ і процесів" ("ТОДОС-ПРОЦЕСИ"). Автори: Стрижак </a:t>
            </a:r>
            <a:r>
              <a:rPr lang="uk-UA" sz="1400" dirty="0" err="1"/>
              <a:t>О.В</a:t>
            </a:r>
            <a:r>
              <a:rPr lang="uk-UA" sz="1400" dirty="0"/>
              <a:t>., </a:t>
            </a:r>
            <a:r>
              <a:rPr lang="uk-UA" sz="1400" b="1" dirty="0"/>
              <a:t>Глоба</a:t>
            </a:r>
            <a:r>
              <a:rPr lang="uk-UA" sz="1400" dirty="0"/>
              <a:t> </a:t>
            </a:r>
            <a:r>
              <a:rPr lang="uk-UA" sz="1400" dirty="0" err="1"/>
              <a:t>Л.С</a:t>
            </a:r>
            <a:r>
              <a:rPr lang="uk-UA" sz="1400" dirty="0"/>
              <a:t>., Величко </a:t>
            </a:r>
            <a:r>
              <a:rPr lang="uk-UA" sz="1400" dirty="0" err="1"/>
              <a:t>В.Ю</a:t>
            </a:r>
            <a:r>
              <a:rPr lang="uk-UA" sz="1400" dirty="0"/>
              <a:t>. та ін. </a:t>
            </a:r>
            <a:endParaRPr lang="ru-RU" sz="1400" dirty="0"/>
          </a:p>
          <a:p>
            <a:pPr>
              <a:buNone/>
            </a:pPr>
            <a:r>
              <a:rPr lang="uk-UA" sz="1400" dirty="0"/>
              <a:t>4. Офіційний бюлетень №57 (31.03.2020) с.131, свідоцтво №95413 (17.01.2020 р.) про реєстрацію авторського права на Літературний письмовий твір наукового характеру. Стаття «</a:t>
            </a:r>
            <a:r>
              <a:rPr lang="ru-RU" sz="1400" dirty="0"/>
              <a:t>Оценка стабильности сигналов синхронизации в современных пакетных сетях»</a:t>
            </a:r>
            <a:r>
              <a:rPr lang="uk-UA" sz="1400" dirty="0"/>
              <a:t>. Автори: </a:t>
            </a:r>
            <a:r>
              <a:rPr lang="uk-UA" sz="1400" b="1" dirty="0"/>
              <a:t>Бірюков </a:t>
            </a:r>
            <a:r>
              <a:rPr lang="uk-UA" sz="1400" b="1" dirty="0" err="1"/>
              <a:t>М.Л</a:t>
            </a:r>
            <a:r>
              <a:rPr lang="uk-UA" sz="1400" b="1" dirty="0"/>
              <a:t>., Тріска </a:t>
            </a:r>
            <a:r>
              <a:rPr lang="uk-UA" sz="1400" b="1" dirty="0" err="1"/>
              <a:t>Н.Р</a:t>
            </a:r>
            <a:r>
              <a:rPr lang="uk-UA" sz="1400" b="1" dirty="0"/>
              <a:t>.,</a:t>
            </a:r>
            <a:r>
              <a:rPr lang="uk-UA" sz="1400" dirty="0"/>
              <a:t> </a:t>
            </a:r>
            <a:r>
              <a:rPr lang="uk-UA" sz="1400" dirty="0" err="1"/>
              <a:t>Худинцев</a:t>
            </a:r>
            <a:r>
              <a:rPr lang="uk-UA" sz="1400" dirty="0"/>
              <a:t> </a:t>
            </a:r>
            <a:r>
              <a:rPr lang="uk-UA" sz="1400" dirty="0" err="1"/>
              <a:t>М.М</a:t>
            </a:r>
            <a:r>
              <a:rPr lang="uk-UA" sz="1400" dirty="0"/>
              <a:t>. </a:t>
            </a:r>
            <a:endParaRPr lang="ru-RU" altLang="uk-UA" sz="1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52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187579A-594C-47F1-91DD-F79A267B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chemeClr val="accent2">
              <a:lumMod val="75000"/>
              <a:alpha val="3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4.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Інноваційна</a:t>
            </a: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діяльність</a:t>
            </a:r>
            <a:endParaRPr lang="uk-UA" sz="25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029D42-0CB4-4140-AEA3-3A7C78F9B89D}"/>
              </a:ext>
            </a:extLst>
          </p:cNvPr>
          <p:cNvSpPr/>
          <p:nvPr/>
        </p:nvSpPr>
        <p:spPr>
          <a:xfrm>
            <a:off x="2051050" y="579438"/>
            <a:ext cx="360363" cy="312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442AE9-CCEB-4612-856B-D8D418431821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4.2. Охорона об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єктів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права інтелектуальної власності</a:t>
            </a:r>
          </a:p>
        </p:txBody>
      </p:sp>
      <p:sp>
        <p:nvSpPr>
          <p:cNvPr id="49157" name="Прямоугольник 1">
            <a:extLst>
              <a:ext uri="{FF2B5EF4-FFF2-40B4-BE49-F238E27FC236}">
                <a16:creationId xmlns:a16="http://schemas.microsoft.com/office/drawing/2014/main" xmlns="" id="{E2156B97-1868-4BB1-85A4-986656D95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22" y="892175"/>
            <a:ext cx="8982075" cy="587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uk-UA" sz="1400" b="1" dirty="0">
                <a:solidFill>
                  <a:srgbClr val="00B050"/>
                </a:solidFill>
              </a:rPr>
              <a:t>Свідоцтва про реєстрацію авторського права, що не увійшли до статистики КПІ – 4</a:t>
            </a:r>
          </a:p>
          <a:p>
            <a:pPr>
              <a:buNone/>
            </a:pPr>
            <a:r>
              <a:rPr lang="uk-UA" sz="1200" dirty="0"/>
              <a:t>*** - Офіційний бюлетень «Авторське право і суміжні права №61» ще не опублікований</a:t>
            </a:r>
          </a:p>
          <a:p>
            <a:pPr>
              <a:buNone/>
            </a:pPr>
            <a:r>
              <a:rPr lang="uk-UA" sz="1400" dirty="0"/>
              <a:t>1. Офіційний бюлетень №61 (**.12.2020) </a:t>
            </a:r>
            <a:r>
              <a:rPr lang="uk-UA" sz="1400" dirty="0" err="1"/>
              <a:t>стор</a:t>
            </a:r>
            <a:r>
              <a:rPr lang="uk-UA" sz="1400" dirty="0"/>
              <a:t>. ***-***, свідоцтво №99953 (**.12.2020 р.) про реєстрацію авторського права на твір "Орієнтований підхід безпеки інформації для хмарних обчислень". Автори: Єрмаков </a:t>
            </a:r>
            <a:r>
              <a:rPr lang="uk-UA" sz="1400" dirty="0" err="1"/>
              <a:t>А.В</a:t>
            </a:r>
            <a:r>
              <a:rPr lang="uk-UA" sz="1400" dirty="0"/>
              <a:t>. </a:t>
            </a:r>
          </a:p>
          <a:p>
            <a:pPr>
              <a:buNone/>
            </a:pPr>
            <a:r>
              <a:rPr lang="uk-UA" sz="1400" dirty="0"/>
              <a:t>2. Офіційний бюлетень №61 (**.12.2020) </a:t>
            </a:r>
            <a:r>
              <a:rPr lang="uk-UA" sz="1400" dirty="0" err="1"/>
              <a:t>стор</a:t>
            </a:r>
            <a:r>
              <a:rPr lang="uk-UA" sz="1400" dirty="0"/>
              <a:t>. ***-***, свідоцтво №99954 (**.12.2020 р.) про реєстрацію авторського права на твір "Хмарні середовища в сфері телекомунікацій". Автори: Єрмаков </a:t>
            </a:r>
            <a:r>
              <a:rPr lang="uk-UA" sz="1400" dirty="0" err="1"/>
              <a:t>А.В</a:t>
            </a:r>
            <a:r>
              <a:rPr lang="uk-UA" sz="1400" dirty="0"/>
              <a:t>.</a:t>
            </a:r>
          </a:p>
          <a:p>
            <a:pPr>
              <a:buNone/>
            </a:pPr>
            <a:r>
              <a:rPr lang="uk-UA" sz="1400" dirty="0"/>
              <a:t>3. Офіційний бюлетень №61 (**.12.2020) </a:t>
            </a:r>
            <a:r>
              <a:rPr lang="uk-UA" sz="1400" dirty="0" err="1"/>
              <a:t>стор</a:t>
            </a:r>
            <a:r>
              <a:rPr lang="uk-UA" sz="1400" dirty="0"/>
              <a:t>. ***-***, свідоцтво №99955 (**.12.2020 р.) про реєстрацію авторського права на твір "Методика проведення моніторингу безпеки в телекомунікаційних мережах з застосуванням методів криптографії". Автори: Єрмаков </a:t>
            </a:r>
            <a:r>
              <a:rPr lang="uk-UA" sz="1400" dirty="0" err="1"/>
              <a:t>А.В</a:t>
            </a:r>
            <a:r>
              <a:rPr lang="uk-UA" sz="1400" dirty="0"/>
              <a:t>.</a:t>
            </a:r>
          </a:p>
          <a:p>
            <a:pPr>
              <a:buNone/>
            </a:pPr>
            <a:r>
              <a:rPr lang="uk-UA" sz="1400" dirty="0"/>
              <a:t>4. Офіційний бюлетень №61 (**.12.2020) </a:t>
            </a:r>
            <a:r>
              <a:rPr lang="uk-UA" sz="1400" dirty="0" err="1"/>
              <a:t>стор</a:t>
            </a:r>
            <a:r>
              <a:rPr lang="uk-UA" sz="1400" dirty="0"/>
              <a:t>. ***-***, свідоцтво №99956 (**.12.2020 р.) про реєстрацію авторського права на твір "Модель управління процесом захисту телекомунікаційної мережі передачі даних". Автори: Єрмаков </a:t>
            </a:r>
            <a:r>
              <a:rPr lang="uk-UA" sz="1400" dirty="0" err="1"/>
              <a:t>А.В</a:t>
            </a:r>
            <a:r>
              <a:rPr lang="uk-UA" sz="1400" dirty="0"/>
              <a:t>.</a:t>
            </a:r>
          </a:p>
          <a:p>
            <a:pPr>
              <a:buNone/>
            </a:pPr>
            <a:r>
              <a:rPr lang="uk-UA" sz="1400" b="1" dirty="0">
                <a:solidFill>
                  <a:srgbClr val="00B050"/>
                </a:solidFill>
              </a:rPr>
              <a:t>Заявки </a:t>
            </a:r>
            <a:r>
              <a:rPr lang="uk-UA" sz="1400" b="1" dirty="0" err="1">
                <a:solidFill>
                  <a:srgbClr val="00B050"/>
                </a:solidFill>
              </a:rPr>
              <a:t>ІТС</a:t>
            </a:r>
            <a:r>
              <a:rPr lang="uk-UA" sz="1400" b="1" dirty="0">
                <a:solidFill>
                  <a:srgbClr val="00B050"/>
                </a:solidFill>
              </a:rPr>
              <a:t> 2020 - 4</a:t>
            </a:r>
          </a:p>
          <a:p>
            <a:pPr>
              <a:buNone/>
            </a:pPr>
            <a:r>
              <a:rPr lang="uk-UA" sz="1400" dirty="0"/>
              <a:t>1. Заявка на корисну модель </a:t>
            </a:r>
            <a:r>
              <a:rPr lang="en-GB" sz="1400" dirty="0"/>
              <a:t>u202006592 </a:t>
            </a:r>
            <a:r>
              <a:rPr lang="uk-UA" sz="1400" dirty="0"/>
              <a:t>від 13.10.2020. «Спосіб ортогонального просторово-часового блочного кодування сигналів» Автори: Солодовник В’ячеслав Ігорович, Науменко Микола Іванович, </a:t>
            </a:r>
            <a:r>
              <a:rPr lang="uk-UA" sz="1400" dirty="0" err="1"/>
              <a:t>Уривський</a:t>
            </a:r>
            <a:r>
              <a:rPr lang="uk-UA" sz="1400" dirty="0"/>
              <a:t> Леонід Олександрович, </a:t>
            </a:r>
            <a:r>
              <a:rPr lang="uk-UA" sz="1400" dirty="0" err="1"/>
              <a:t>Осипчук</a:t>
            </a:r>
            <a:r>
              <a:rPr lang="uk-UA" sz="1400" dirty="0"/>
              <a:t> Сергій Олександрович.</a:t>
            </a:r>
          </a:p>
          <a:p>
            <a:pPr>
              <a:buNone/>
            </a:pPr>
            <a:r>
              <a:rPr lang="uk-UA" sz="1400" dirty="0"/>
              <a:t>2. Заявка на корисну модель </a:t>
            </a:r>
            <a:r>
              <a:rPr lang="en-GB" sz="1400" dirty="0"/>
              <a:t>u202006780 </a:t>
            </a:r>
            <a:r>
              <a:rPr lang="uk-UA" sz="1400" dirty="0"/>
              <a:t>від 21.10.2020. «Спосіб ортогонального просторово-частотного Блочного кодування сигналів». Автори: Солодовник В’ячеслав Ігорович, Науменко Микола Іванович, </a:t>
            </a:r>
            <a:r>
              <a:rPr lang="uk-UA" sz="1400" dirty="0" err="1"/>
              <a:t>Уривський</a:t>
            </a:r>
            <a:r>
              <a:rPr lang="uk-UA" sz="1400" dirty="0"/>
              <a:t> Леонід Олександрович, </a:t>
            </a:r>
            <a:r>
              <a:rPr lang="uk-UA" sz="1400" dirty="0" err="1"/>
              <a:t>Осипчук</a:t>
            </a:r>
            <a:r>
              <a:rPr lang="uk-UA" sz="1400" dirty="0"/>
              <a:t> Сергій Олександрович.</a:t>
            </a:r>
          </a:p>
          <a:p>
            <a:pPr>
              <a:buNone/>
            </a:pPr>
            <a:r>
              <a:rPr lang="uk-UA" sz="1400" dirty="0"/>
              <a:t>3. Заявка на винахід </a:t>
            </a:r>
            <a:r>
              <a:rPr lang="en-GB" sz="1400" dirty="0"/>
              <a:t>a202006987 </a:t>
            </a:r>
            <a:r>
              <a:rPr lang="uk-UA" sz="1400" dirty="0"/>
              <a:t>від 02.11.2020. «Спосіб просторової модуляції сигналів та пристрій для його реалізації». Автори: Солодовник В’ячеслав Ігорович, Науменко Микола Іванович, </a:t>
            </a:r>
            <a:r>
              <a:rPr lang="uk-UA" sz="1400" dirty="0" err="1"/>
              <a:t>Уривський</a:t>
            </a:r>
            <a:r>
              <a:rPr lang="uk-UA" sz="1400" dirty="0"/>
              <a:t> Леонід Олександрович, </a:t>
            </a:r>
            <a:r>
              <a:rPr lang="uk-UA" sz="1400" dirty="0" err="1"/>
              <a:t>Осипчук</a:t>
            </a:r>
            <a:r>
              <a:rPr lang="uk-UA" sz="1400" dirty="0"/>
              <a:t> Сергій Олександрович.</a:t>
            </a:r>
          </a:p>
          <a:p>
            <a:pPr>
              <a:buNone/>
            </a:pPr>
            <a:r>
              <a:rPr lang="uk-UA" sz="1400" dirty="0"/>
              <a:t>4. Заявка на патент на корисну модель «Смуго-</a:t>
            </a:r>
            <a:r>
              <a:rPr lang="uk-UA" sz="1400" dirty="0" err="1"/>
              <a:t>пропускаючий</a:t>
            </a:r>
            <a:r>
              <a:rPr lang="uk-UA" sz="1400" dirty="0"/>
              <a:t> решітчастий фільтр», </a:t>
            </a:r>
            <a:r>
              <a:rPr lang="en-GB" sz="1400" dirty="0"/>
              <a:t>u202007336. </a:t>
            </a:r>
            <a:r>
              <a:rPr lang="uk-UA" sz="1400" dirty="0"/>
              <a:t>Автори </a:t>
            </a:r>
            <a:r>
              <a:rPr lang="uk-UA" sz="1400" dirty="0" err="1"/>
              <a:t>О.В</a:t>
            </a:r>
            <a:r>
              <a:rPr lang="uk-UA" sz="1400" dirty="0"/>
              <a:t>. Захаров, </a:t>
            </a:r>
            <a:r>
              <a:rPr lang="uk-UA" sz="1400" dirty="0" err="1"/>
              <a:t>С.О</a:t>
            </a:r>
            <a:r>
              <a:rPr lang="uk-UA" sz="1400" dirty="0"/>
              <a:t>. </a:t>
            </a:r>
            <a:r>
              <a:rPr lang="uk-UA" sz="1400" dirty="0" err="1"/>
              <a:t>Розенко</a:t>
            </a:r>
            <a:r>
              <a:rPr lang="uk-UA" sz="1400" dirty="0"/>
              <a:t>, </a:t>
            </a:r>
            <a:r>
              <a:rPr lang="uk-UA" sz="1400" dirty="0" err="1"/>
              <a:t>С.М</a:t>
            </a:r>
            <a:r>
              <a:rPr lang="uk-UA" sz="1400" dirty="0"/>
              <a:t>. </a:t>
            </a:r>
            <a:r>
              <a:rPr lang="uk-UA" sz="1400" dirty="0" err="1"/>
              <a:t>Літвінцев</a:t>
            </a:r>
            <a:r>
              <a:rPr lang="uk-UA" sz="1400" dirty="0"/>
              <a:t>, </a:t>
            </a:r>
            <a:r>
              <a:rPr lang="uk-UA" sz="1400" dirty="0" err="1"/>
              <a:t>Л.С</a:t>
            </a:r>
            <a:r>
              <a:rPr lang="uk-UA" sz="1400" dirty="0"/>
              <a:t>. Пінчук.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53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7550705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7">
            <a:extLst>
              <a:ext uri="{FF2B5EF4-FFF2-40B4-BE49-F238E27FC236}">
                <a16:creationId xmlns:a16="http://schemas.microsoft.com/office/drawing/2014/main" xmlns="" id="{62AAE382-4677-4FD6-9A8F-7E93E4A55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076158"/>
              </p:ext>
            </p:extLst>
          </p:nvPr>
        </p:nvGraphicFramePr>
        <p:xfrm>
          <a:off x="-42863" y="1052513"/>
          <a:ext cx="9180513" cy="5591577"/>
        </p:xfrm>
        <a:graphic>
          <a:graphicData uri="http://schemas.openxmlformats.org/drawingml/2006/table">
            <a:tbl>
              <a:tblPr/>
              <a:tblGrid>
                <a:gridCol w="50217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7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7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70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43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62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28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</a:t>
                      </a: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поданих заявок на об'єкти права інтелектуальної власності, усього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1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      з них за кордоном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44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отриманих охоронних документів, усього одиниць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не КПІ</a:t>
                      </a:r>
                    </a:p>
                    <a:p>
                      <a:pPr algn="ctr" fontAlgn="ctr"/>
                      <a:endParaRPr lang="uk-UA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  <a:p>
                      <a:pPr algn="ctr" fontAlgn="ctr"/>
                      <a:r>
                        <a:rPr lang="uk-UA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 КПІ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10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                          із них за кордоном 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КПІ</a:t>
                      </a:r>
                    </a:p>
                    <a:p>
                      <a:pPr algn="ctr" fontAlgn="ctr"/>
                      <a:endParaRPr lang="uk-UA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отриманих свідоцтв про реєстрацію авторського права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не </a:t>
                      </a:r>
                      <a:r>
                        <a:rPr kumimoji="0" lang="uk-UA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зарах</a:t>
                      </a:r>
                      <a:r>
                        <a:rPr kumimoji="0" lang="uk-U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 не </a:t>
                      </a:r>
                      <a:r>
                        <a:rPr kumimoji="0" lang="uk-UA" sz="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зарах</a:t>
                      </a:r>
                      <a:endParaRPr lang="uk-UA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Кількість отриманих ліцензій</a:t>
                      </a: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01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Обсяг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фінансування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ліцензії</a:t>
                      </a:r>
                      <a:r>
                        <a:rPr kumimoji="0" lang="ru-RU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тис.грн.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3" marR="91443" marT="45705" marB="457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CDB97276-33B2-49F9-9067-EB75D4D13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chemeClr val="accent2">
              <a:lumMod val="75000"/>
              <a:alpha val="30000"/>
            </a:schemeClr>
          </a:solidFill>
        </p:spPr>
        <p:txBody>
          <a:bodyPr anchor="t"/>
          <a:lstStyle/>
          <a:p>
            <a:pPr>
              <a:defRPr/>
            </a:pP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4.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Інноваційна</a:t>
            </a:r>
            <a:r>
              <a:rPr lang="ru-RU" sz="25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2">
                    <a:lumMod val="25000"/>
                  </a:schemeClr>
                </a:solidFill>
              </a:rPr>
              <a:t>діяльність</a:t>
            </a:r>
            <a:endParaRPr lang="uk-UA" sz="25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01811B-ACEE-482B-B436-6552F494C9BE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4.2. Охорона об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єктів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права інтелектуальної власності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54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1BDFF49-CAB4-4432-A15F-6553ED95A779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500" b="1" kern="0">
                <a:solidFill>
                  <a:schemeClr val="accent2">
                    <a:lumMod val="25000"/>
                  </a:schemeClr>
                </a:solidFill>
              </a:rPr>
              <a:t>4. Інноваційна діяльність</a:t>
            </a:r>
            <a:endParaRPr lang="uk-UA" sz="25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1FFB10-405A-458D-87AD-A723C5F7C79D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4.2. Охорона об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000" dirty="0" err="1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єктів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 права інтелектуальної власності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98513"/>
            <a:ext cx="6708403" cy="582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55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3">
            <a:extLst>
              <a:ext uri="{FF2B5EF4-FFF2-40B4-BE49-F238E27FC236}">
                <a16:creationId xmlns:a16="http://schemas.microsoft.com/office/drawing/2014/main" xmlns="" id="{326A4D6B-32CD-437D-AE14-B59022468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Завдання на 2021 рік з напряму інноваційної діяльності та трансферу технологій:</a:t>
            </a:r>
            <a:endParaRPr lang="uk-UA" altLang="uk-UA" sz="3600" dirty="0">
              <a:solidFill>
                <a:srgbClr val="B9133B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2227" name="TextBox 4">
            <a:extLst>
              <a:ext uri="{FF2B5EF4-FFF2-40B4-BE49-F238E27FC236}">
                <a16:creationId xmlns:a16="http://schemas.microsoft.com/office/drawing/2014/main" xmlns="" id="{74BEEA60-5741-4D32-89DB-972F8E862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16" y="1124744"/>
            <a:ext cx="8712968" cy="55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466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1700" dirty="0"/>
              <a:t>● </a:t>
            </a:r>
            <a:r>
              <a:rPr lang="ru-RU" sz="1700" dirty="0" err="1"/>
              <a:t>забезпечити</a:t>
            </a:r>
            <a:r>
              <a:rPr lang="ru-RU" sz="1700" dirty="0"/>
              <a:t> </a:t>
            </a:r>
            <a:r>
              <a:rPr lang="ru-RU" sz="1700" dirty="0" err="1"/>
              <a:t>проведення</a:t>
            </a:r>
            <a:r>
              <a:rPr lang="ru-RU" sz="1700" dirty="0"/>
              <a:t> низки </a:t>
            </a:r>
            <a:r>
              <a:rPr lang="ru-RU" sz="1700" dirty="0" err="1"/>
              <a:t>заходів</a:t>
            </a:r>
            <a:r>
              <a:rPr lang="ru-RU" sz="1700" dirty="0"/>
              <a:t> в межах Х конкурсу </a:t>
            </a:r>
            <a:r>
              <a:rPr lang="ru-RU" sz="1700" dirty="0" err="1"/>
              <a:t>інноваційних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проєктів</a:t>
            </a:r>
            <a:r>
              <a:rPr lang="ru-RU" sz="1700" dirty="0"/>
              <a:t> “</a:t>
            </a:r>
            <a:r>
              <a:rPr lang="en-GB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Sikorsky Challenge</a:t>
            </a:r>
            <a:r>
              <a:rPr lang="en-GB" sz="1700" dirty="0"/>
              <a:t>”, </a:t>
            </a:r>
            <a:r>
              <a:rPr lang="ru-RU" sz="1700" dirty="0" err="1"/>
              <a:t>зокрема</a:t>
            </a:r>
            <a:r>
              <a:rPr lang="ru-RU" sz="1700" dirty="0"/>
              <a:t> провести </a:t>
            </a:r>
            <a:r>
              <a:rPr lang="ru-RU" sz="1700" dirty="0" err="1"/>
              <a:t>Другий</a:t>
            </a:r>
            <a:r>
              <a:rPr lang="ru-RU" sz="1700" dirty="0"/>
              <a:t> конкурс </a:t>
            </a:r>
            <a:r>
              <a:rPr lang="ru-RU" sz="1700" dirty="0" err="1"/>
              <a:t>оборонних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технологій</a:t>
            </a:r>
            <a:r>
              <a:rPr lang="ru-RU" sz="1700" dirty="0"/>
              <a:t> </a:t>
            </a:r>
            <a:r>
              <a:rPr lang="ru-RU" sz="1700" dirty="0" err="1"/>
              <a:t>спільно</a:t>
            </a:r>
            <a:r>
              <a:rPr lang="ru-RU" sz="1700" dirty="0"/>
              <a:t> з ДК "</a:t>
            </a:r>
            <a:r>
              <a:rPr lang="ru-RU" sz="1700" dirty="0" err="1"/>
              <a:t>Укроборонпром</a:t>
            </a:r>
            <a:r>
              <a:rPr lang="ru-RU" sz="1700" dirty="0"/>
              <a:t>" та </a:t>
            </a:r>
            <a:r>
              <a:rPr lang="ru-RU" sz="1700" dirty="0" err="1"/>
              <a:t>іншими</a:t>
            </a:r>
            <a:r>
              <a:rPr lang="ru-RU" sz="1700" dirty="0"/>
              <a:t> </a:t>
            </a:r>
            <a:r>
              <a:rPr lang="ru-RU" sz="1700" dirty="0" err="1"/>
              <a:t>учасниками</a:t>
            </a:r>
            <a:r>
              <a:rPr lang="ru-RU" sz="1700" dirty="0"/>
              <a:t> </a:t>
            </a:r>
            <a:r>
              <a:rPr lang="ru-RU" sz="1700" dirty="0" err="1"/>
              <a:t>інноваційної</a:t>
            </a:r>
            <a:r>
              <a:rPr lang="ru-RU" sz="1700" dirty="0"/>
              <a:t> </a:t>
            </a:r>
            <a:r>
              <a:rPr lang="ru-RU" sz="1700" dirty="0" err="1"/>
              <a:t>екосистеми</a:t>
            </a:r>
            <a:r>
              <a:rPr lang="ru-RU" sz="1700" dirty="0"/>
              <a:t>;</a:t>
            </a:r>
            <a:br>
              <a:rPr lang="ru-RU" sz="1700" dirty="0"/>
            </a:br>
            <a:r>
              <a:rPr lang="ru-RU" sz="1700" dirty="0"/>
              <a:t>● </a:t>
            </a:r>
            <a:r>
              <a:rPr lang="ru-RU" sz="1700" dirty="0" err="1"/>
              <a:t>дієво</a:t>
            </a:r>
            <a:r>
              <a:rPr lang="ru-RU" sz="1700" dirty="0"/>
              <a:t> </a:t>
            </a:r>
            <a:r>
              <a:rPr lang="ru-RU" sz="1700" dirty="0" err="1"/>
              <a:t>реалізовувати</a:t>
            </a:r>
            <a:r>
              <a:rPr lang="ru-RU" sz="1700" dirty="0"/>
              <a:t> на </a:t>
            </a:r>
            <a:r>
              <a:rPr lang="ru-RU" sz="1700" dirty="0" err="1"/>
              <a:t>практиці</a:t>
            </a:r>
            <a:r>
              <a:rPr lang="ru-RU" sz="1700" dirty="0"/>
              <a:t> </a:t>
            </a:r>
            <a:r>
              <a:rPr lang="ru-RU" sz="1700" dirty="0" err="1"/>
              <a:t>положення</a:t>
            </a:r>
            <a:r>
              <a:rPr lang="ru-RU" sz="1700" dirty="0"/>
              <a:t> "</a:t>
            </a:r>
            <a:r>
              <a:rPr lang="ru-RU" sz="1700" dirty="0" err="1"/>
              <a:t>Політики</a:t>
            </a:r>
            <a:r>
              <a:rPr lang="ru-RU" sz="1700" dirty="0"/>
              <a:t> КПІ </a:t>
            </a:r>
            <a:r>
              <a:rPr lang="ru-RU" sz="1700" dirty="0" err="1"/>
              <a:t>ім</a:t>
            </a:r>
            <a:r>
              <a:rPr lang="ru-RU" sz="1700" dirty="0"/>
              <a:t>. </a:t>
            </a:r>
            <a:r>
              <a:rPr lang="ru-RU" sz="1700" dirty="0" err="1"/>
              <a:t>Ігоря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Сікорського</a:t>
            </a:r>
            <a:r>
              <a:rPr lang="ru-RU" sz="1700" dirty="0"/>
              <a:t> в </a:t>
            </a:r>
            <a:r>
              <a:rPr lang="ru-RU" sz="1700" dirty="0" err="1"/>
              <a:t>сфері</a:t>
            </a:r>
            <a:r>
              <a:rPr lang="ru-RU" sz="1700" dirty="0"/>
              <a:t> </a:t>
            </a:r>
            <a:r>
              <a:rPr lang="ru-RU" sz="1700" dirty="0" err="1"/>
              <a:t>інтелектуальної</a:t>
            </a:r>
            <a:r>
              <a:rPr lang="ru-RU" sz="1700" dirty="0"/>
              <a:t> </a:t>
            </a:r>
            <a:r>
              <a:rPr lang="ru-RU" sz="1700" dirty="0" err="1"/>
              <a:t>власності</a:t>
            </a:r>
            <a:r>
              <a:rPr lang="ru-RU" sz="1700" dirty="0"/>
              <a:t>" і на </a:t>
            </a:r>
            <a:r>
              <a:rPr lang="ru-RU" sz="1700" dirty="0" err="1"/>
              <a:t>цій</a:t>
            </a:r>
            <a:r>
              <a:rPr lang="ru-RU" sz="1700" dirty="0"/>
              <a:t> </a:t>
            </a:r>
            <a:r>
              <a:rPr lang="ru-RU" sz="1700" dirty="0" err="1"/>
              <a:t>основі</a:t>
            </a:r>
            <a:r>
              <a:rPr lang="ru-RU" sz="1700" dirty="0"/>
              <a:t> </a:t>
            </a:r>
            <a:r>
              <a:rPr lang="ru-RU" sz="1700" dirty="0" err="1"/>
              <a:t>вдосконалити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правовідносини</a:t>
            </a:r>
            <a:r>
              <a:rPr lang="ru-RU" sz="1700" dirty="0"/>
              <a:t> у </a:t>
            </a:r>
            <a:r>
              <a:rPr lang="ru-RU" sz="1700" dirty="0" err="1"/>
              <a:t>сфері</a:t>
            </a:r>
            <a:r>
              <a:rPr lang="ru-RU" sz="1700" dirty="0"/>
              <a:t> </a:t>
            </a:r>
            <a:r>
              <a:rPr lang="ru-RU" sz="1700" dirty="0" err="1"/>
              <a:t>інтелектуальної</a:t>
            </a:r>
            <a:r>
              <a:rPr lang="ru-RU" sz="1700" dirty="0"/>
              <a:t> </a:t>
            </a:r>
            <a:r>
              <a:rPr lang="ru-RU" sz="1700" dirty="0" err="1"/>
              <a:t>творчої</a:t>
            </a:r>
            <a:r>
              <a:rPr lang="ru-RU" sz="1700" dirty="0"/>
              <a:t> </a:t>
            </a:r>
            <a:r>
              <a:rPr lang="ru-RU" sz="1700" dirty="0" err="1"/>
              <a:t>діяльності</a:t>
            </a:r>
            <a:r>
              <a:rPr lang="ru-RU" sz="1700" dirty="0"/>
              <a:t>;</a:t>
            </a:r>
            <a:br>
              <a:rPr lang="ru-RU" sz="1700" dirty="0"/>
            </a:br>
            <a:r>
              <a:rPr lang="ru-RU" sz="1700" dirty="0"/>
              <a:t>● </a:t>
            </a:r>
            <a:r>
              <a:rPr lang="ru-RU" sz="1700" dirty="0" err="1"/>
              <a:t>активізувати</a:t>
            </a:r>
            <a:r>
              <a:rPr lang="ru-RU" sz="1700" dirty="0"/>
              <a:t> </a:t>
            </a:r>
            <a:r>
              <a:rPr lang="ru-RU" sz="1700" dirty="0" err="1"/>
              <a:t>спільну</a:t>
            </a:r>
            <a:r>
              <a:rPr lang="ru-RU" sz="1700" dirty="0"/>
              <a:t> роботу </a:t>
            </a:r>
            <a:r>
              <a:rPr lang="ru-RU" sz="1700" dirty="0" err="1"/>
              <a:t>наукових</a:t>
            </a:r>
            <a:r>
              <a:rPr lang="ru-RU" sz="1700" dirty="0"/>
              <a:t> </a:t>
            </a:r>
            <a:r>
              <a:rPr lang="ru-RU" sz="1700" dirty="0" err="1"/>
              <a:t>груп</a:t>
            </a:r>
            <a:r>
              <a:rPr lang="ru-RU" sz="1700" dirty="0"/>
              <a:t> і рад </a:t>
            </a:r>
            <a:r>
              <a:rPr lang="ru-RU" sz="1700" dirty="0" err="1"/>
              <a:t>Комплексних</a:t>
            </a:r>
            <a:r>
              <a:rPr lang="ru-RU" sz="1700" dirty="0"/>
              <a:t> </a:t>
            </a:r>
            <a:r>
              <a:rPr lang="ru-RU" sz="1700" dirty="0" err="1"/>
              <a:t>програм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університету</a:t>
            </a:r>
            <a:r>
              <a:rPr lang="ru-RU" sz="1700" dirty="0"/>
              <a:t> з </a:t>
            </a:r>
            <a:r>
              <a:rPr lang="ru-RU" sz="1700" dirty="0" err="1"/>
              <a:t>Інноваційною</a:t>
            </a:r>
            <a:r>
              <a:rPr lang="ru-RU" sz="1700" dirty="0"/>
              <a:t> </a:t>
            </a:r>
            <a:r>
              <a:rPr lang="ru-RU" sz="1700" dirty="0" err="1"/>
              <a:t>екосистемою</a:t>
            </a:r>
            <a:r>
              <a:rPr lang="ru-RU" sz="1700" dirty="0"/>
              <a:t> "</a:t>
            </a:r>
            <a:r>
              <a:rPr lang="en-GB" sz="1700" dirty="0"/>
              <a:t>Sikorsky Challenge </a:t>
            </a:r>
            <a:r>
              <a:rPr lang="ru-RU" sz="1700" dirty="0"/>
              <a:t>КПІ";</a:t>
            </a:r>
            <a:br>
              <a:rPr lang="ru-RU" sz="1700" dirty="0"/>
            </a:br>
            <a:r>
              <a:rPr lang="ru-RU" sz="1700" dirty="0"/>
              <a:t>● </a:t>
            </a:r>
            <a:r>
              <a:rPr lang="ru-RU" sz="1700" dirty="0" err="1"/>
              <a:t>удосконалити</a:t>
            </a:r>
            <a:r>
              <a:rPr lang="ru-RU" sz="1700" dirty="0"/>
              <a:t> систему </a:t>
            </a:r>
            <a:r>
              <a:rPr lang="ru-RU" sz="1700" dirty="0" err="1"/>
              <a:t>надання</a:t>
            </a:r>
            <a:r>
              <a:rPr lang="ru-RU" sz="1700" dirty="0"/>
              <a:t> </a:t>
            </a:r>
            <a:r>
              <a:rPr lang="ru-RU" sz="1700" dirty="0" err="1"/>
              <a:t>допомоги</a:t>
            </a:r>
            <a:r>
              <a:rPr lang="ru-RU" sz="1700" dirty="0"/>
              <a:t> </a:t>
            </a:r>
            <a:r>
              <a:rPr lang="ru-RU" sz="1700" dirty="0" err="1"/>
              <a:t>вченим</a:t>
            </a:r>
            <a:r>
              <a:rPr lang="ru-RU" sz="1700" dirty="0"/>
              <a:t> </a:t>
            </a:r>
            <a:r>
              <a:rPr lang="ru-RU" sz="1700" dirty="0" err="1"/>
              <a:t>університету</a:t>
            </a:r>
            <a:r>
              <a:rPr lang="ru-RU" sz="1700" dirty="0"/>
              <a:t> </a:t>
            </a:r>
            <a:r>
              <a:rPr lang="ru-RU" sz="1700" dirty="0" err="1"/>
              <a:t>щодо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оформлення</a:t>
            </a:r>
            <a:r>
              <a:rPr lang="ru-RU" sz="1700" dirty="0"/>
              <a:t> </a:t>
            </a:r>
            <a:r>
              <a:rPr lang="ru-RU" sz="1700" dirty="0" err="1"/>
              <a:t>об’єктів</a:t>
            </a:r>
            <a:r>
              <a:rPr lang="ru-RU" sz="1700" dirty="0"/>
              <a:t> права </a:t>
            </a:r>
            <a:r>
              <a:rPr lang="ru-RU" sz="1700" dirty="0" err="1"/>
              <a:t>інтелектуальної</a:t>
            </a:r>
            <a:r>
              <a:rPr lang="ru-RU" sz="1700" dirty="0"/>
              <a:t> </a:t>
            </a:r>
            <a:r>
              <a:rPr lang="ru-RU" sz="1700" dirty="0" err="1"/>
              <a:t>власності</a:t>
            </a:r>
            <a:r>
              <a:rPr lang="ru-RU" sz="1700" dirty="0"/>
              <a:t> та </a:t>
            </a:r>
            <a:r>
              <a:rPr lang="ru-RU" sz="1700" dirty="0" err="1"/>
              <a:t>підтримки</a:t>
            </a:r>
            <a:r>
              <a:rPr lang="ru-RU" sz="1700" dirty="0"/>
              <a:t> </a:t>
            </a:r>
            <a:r>
              <a:rPr lang="ru-RU" sz="1700" dirty="0" err="1"/>
              <a:t>інновацій</a:t>
            </a:r>
            <a:r>
              <a:rPr lang="ru-RU" sz="1700" dirty="0"/>
              <a:t>;</a:t>
            </a:r>
            <a:br>
              <a:rPr lang="ru-RU" sz="1700" dirty="0"/>
            </a:br>
            <a:r>
              <a:rPr lang="ru-RU" sz="1700" dirty="0"/>
              <a:t>● </a:t>
            </a:r>
            <a:r>
              <a:rPr lang="ru-RU" sz="1700" dirty="0" err="1"/>
              <a:t>забезпечити</a:t>
            </a:r>
            <a:r>
              <a:rPr lang="ru-RU" sz="1700" dirty="0"/>
              <a:t> </a:t>
            </a:r>
            <a:r>
              <a:rPr lang="ru-RU" sz="1700" dirty="0" err="1"/>
              <a:t>справедливий</a:t>
            </a:r>
            <a:r>
              <a:rPr lang="ru-RU" sz="1700" dirty="0"/>
              <a:t> </a:t>
            </a:r>
            <a:r>
              <a:rPr lang="ru-RU" sz="1700" dirty="0" err="1"/>
              <a:t>розподіл</a:t>
            </a:r>
            <a:r>
              <a:rPr lang="ru-RU" sz="1700" dirty="0"/>
              <a:t> </a:t>
            </a:r>
            <a:r>
              <a:rPr lang="ru-RU" sz="1700" dirty="0" err="1"/>
              <a:t>надходжень</a:t>
            </a:r>
            <a:r>
              <a:rPr lang="ru-RU" sz="1700" dirty="0"/>
              <a:t> (</a:t>
            </a:r>
            <a:r>
              <a:rPr lang="ru-RU" sz="1700" dirty="0" err="1"/>
              <a:t>роялті</a:t>
            </a:r>
            <a:r>
              <a:rPr lang="ru-RU" sz="1700" dirty="0"/>
              <a:t>) від </a:t>
            </a:r>
            <a:r>
              <a:rPr lang="ru-RU" sz="1700" dirty="0" err="1"/>
              <a:t>комерціалізації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об’єктів</a:t>
            </a:r>
            <a:r>
              <a:rPr lang="ru-RU" sz="1700" dirty="0"/>
              <a:t> </a:t>
            </a:r>
            <a:r>
              <a:rPr lang="ru-RU" sz="1700" dirty="0" err="1"/>
              <a:t>інтелектуальної</a:t>
            </a:r>
            <a:r>
              <a:rPr lang="ru-RU" sz="1700" dirty="0"/>
              <a:t> </a:t>
            </a:r>
            <a:r>
              <a:rPr lang="ru-RU" sz="1700" dirty="0" err="1"/>
              <a:t>власності</a:t>
            </a:r>
            <a:r>
              <a:rPr lang="ru-RU" sz="1700" dirty="0"/>
              <a:t> з </a:t>
            </a:r>
            <a:r>
              <a:rPr lang="ru-RU" sz="1700" dirty="0" err="1"/>
              <a:t>урахуванням</a:t>
            </a:r>
            <a:r>
              <a:rPr lang="ru-RU" sz="1700" dirty="0"/>
              <a:t> </a:t>
            </a:r>
            <a:r>
              <a:rPr lang="ru-RU" sz="1700" dirty="0" err="1"/>
              <a:t>частки</a:t>
            </a:r>
            <a:r>
              <a:rPr lang="ru-RU" sz="1700" dirty="0"/>
              <a:t> </a:t>
            </a:r>
            <a:r>
              <a:rPr lang="ru-RU" sz="1700" dirty="0" err="1"/>
              <a:t>внеску</a:t>
            </a:r>
            <a:r>
              <a:rPr lang="ru-RU" sz="1700" dirty="0"/>
              <a:t> </a:t>
            </a:r>
            <a:r>
              <a:rPr lang="ru-RU" sz="1700" dirty="0" err="1"/>
              <a:t>працівників</a:t>
            </a:r>
            <a:r>
              <a:rPr lang="ru-RU" sz="1700" dirty="0"/>
              <a:t> і</a:t>
            </a:r>
            <a:br>
              <a:rPr lang="ru-RU" sz="1700" dirty="0"/>
            </a:br>
            <a:r>
              <a:rPr lang="ru-RU" sz="1700" dirty="0" err="1"/>
              <a:t>здобувачів</a:t>
            </a:r>
            <a:r>
              <a:rPr lang="ru-RU" sz="1700" dirty="0"/>
              <a:t> </a:t>
            </a:r>
            <a:r>
              <a:rPr lang="ru-RU" sz="1700" dirty="0" err="1"/>
              <a:t>вищої</a:t>
            </a:r>
            <a:r>
              <a:rPr lang="ru-RU" sz="1700" dirty="0"/>
              <a:t> </a:t>
            </a:r>
            <a:r>
              <a:rPr lang="ru-RU" sz="1700" dirty="0" err="1"/>
              <a:t>освіти</a:t>
            </a:r>
            <a:r>
              <a:rPr lang="ru-RU" sz="1700" dirty="0"/>
              <a:t> </a:t>
            </a:r>
            <a:r>
              <a:rPr lang="ru-RU" sz="1700" dirty="0" err="1"/>
              <a:t>Університету</a:t>
            </a:r>
            <a:r>
              <a:rPr lang="ru-RU" sz="1700" dirty="0"/>
              <a:t> та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учасників</a:t>
            </a:r>
            <a:r>
              <a:rPr lang="ru-RU" sz="1700" dirty="0"/>
              <a:t> </a:t>
            </a:r>
            <a:r>
              <a:rPr lang="ru-RU" sz="1700" dirty="0" err="1"/>
              <a:t>інноваційного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 err="1"/>
              <a:t>процесу</a:t>
            </a:r>
            <a:r>
              <a:rPr lang="ru-RU" sz="1700" dirty="0"/>
              <a:t>;</a:t>
            </a:r>
            <a:br>
              <a:rPr lang="ru-RU" sz="1700" dirty="0"/>
            </a:br>
            <a:r>
              <a:rPr lang="ru-RU" sz="1700" dirty="0"/>
              <a:t>● </a:t>
            </a:r>
            <a:r>
              <a:rPr lang="ru-RU" sz="1700" dirty="0" err="1"/>
              <a:t>популяризувати</a:t>
            </a:r>
            <a:r>
              <a:rPr lang="ru-RU" sz="1700" dirty="0"/>
              <a:t> </a:t>
            </a:r>
            <a:r>
              <a:rPr lang="ru-RU" sz="1700" dirty="0" err="1"/>
              <a:t>результати</a:t>
            </a:r>
            <a:r>
              <a:rPr lang="ru-RU" sz="1700" dirty="0"/>
              <a:t> </a:t>
            </a:r>
            <a:r>
              <a:rPr lang="ru-RU" sz="1700" dirty="0" err="1"/>
              <a:t>інтелектуальної</a:t>
            </a:r>
            <a:r>
              <a:rPr lang="ru-RU" sz="1700" dirty="0"/>
              <a:t>, </a:t>
            </a:r>
            <a:r>
              <a:rPr lang="ru-RU" sz="1700" dirty="0" err="1"/>
              <a:t>творчої</a:t>
            </a:r>
            <a:r>
              <a:rPr lang="ru-RU" sz="1700" dirty="0"/>
              <a:t> </a:t>
            </a:r>
            <a:r>
              <a:rPr lang="ru-RU" sz="1700" dirty="0" err="1"/>
              <a:t>діяльності</a:t>
            </a:r>
            <a:r>
              <a:rPr lang="ru-RU" sz="1700" dirty="0"/>
              <a:t> яка проводиться в </a:t>
            </a:r>
            <a:r>
              <a:rPr lang="ru-RU" sz="1700" dirty="0" err="1"/>
              <a:t>Університеті</a:t>
            </a:r>
            <a:r>
              <a:rPr lang="ru-RU" sz="1700" dirty="0"/>
              <a:t>, шляхом </a:t>
            </a:r>
            <a:r>
              <a:rPr lang="ru-RU" sz="1700" dirty="0" err="1"/>
              <a:t>проведення</a:t>
            </a:r>
            <a:r>
              <a:rPr lang="ru-RU" sz="1700" dirty="0"/>
              <a:t> </a:t>
            </a:r>
            <a:r>
              <a:rPr lang="ru-RU" sz="1700" dirty="0" err="1"/>
              <a:t>виставок</a:t>
            </a:r>
            <a:r>
              <a:rPr lang="ru-RU" sz="1700" dirty="0"/>
              <a:t>, </a:t>
            </a:r>
            <a:r>
              <a:rPr lang="ru-RU" sz="1700" dirty="0" err="1"/>
              <a:t>рекламних</a:t>
            </a:r>
            <a:r>
              <a:rPr lang="ru-RU" sz="1700" dirty="0"/>
              <a:t> </a:t>
            </a:r>
            <a:r>
              <a:rPr lang="ru-RU" sz="1700" dirty="0" err="1"/>
              <a:t>кампаній</a:t>
            </a:r>
            <a:r>
              <a:rPr lang="ru-RU" sz="1700" dirty="0"/>
              <a:t> й </a:t>
            </a:r>
            <a:r>
              <a:rPr lang="ru-RU" sz="1700" dirty="0" err="1"/>
              <a:t>інших</a:t>
            </a:r>
            <a:r>
              <a:rPr lang="ru-RU" sz="1700" dirty="0"/>
              <a:t> </a:t>
            </a:r>
            <a:r>
              <a:rPr lang="ru-RU" sz="1700" dirty="0" err="1"/>
              <a:t>заходів</a:t>
            </a:r>
            <a:r>
              <a:rPr lang="ru-RU" sz="1700" dirty="0"/>
              <a:t>;</a:t>
            </a:r>
            <a:br>
              <a:rPr lang="ru-RU" sz="1700" dirty="0"/>
            </a:br>
            <a:r>
              <a:rPr lang="ru-RU" sz="1700" dirty="0"/>
              <a:t>● </a:t>
            </a:r>
            <a:r>
              <a:rPr lang="ru-RU" sz="1700" dirty="0" err="1"/>
              <a:t>поглиблювати</a:t>
            </a:r>
            <a:r>
              <a:rPr lang="ru-RU" sz="1700" dirty="0"/>
              <a:t> </a:t>
            </a:r>
            <a:r>
              <a:rPr lang="ru-RU" sz="1700" dirty="0" err="1"/>
              <a:t>інтеграція</a:t>
            </a:r>
            <a:r>
              <a:rPr lang="ru-RU" sz="1700" dirty="0"/>
              <a:t> з ринком, </a:t>
            </a:r>
            <a:r>
              <a:rPr lang="ru-RU" sz="1700" dirty="0" err="1"/>
              <a:t>зокрема</a:t>
            </a:r>
            <a:r>
              <a:rPr lang="ru-RU" sz="1700" dirty="0"/>
              <a:t> </a:t>
            </a:r>
            <a:r>
              <a:rPr lang="ru-RU" sz="1700" dirty="0" err="1"/>
              <a:t>із</a:t>
            </a:r>
            <a:r>
              <a:rPr lang="ru-RU" sz="1700" dirty="0"/>
              <a:t> </a:t>
            </a:r>
            <a:r>
              <a:rPr lang="ru-RU" sz="1700" dirty="0" err="1"/>
              <a:t>застосуванням</a:t>
            </a:r>
            <a:r>
              <a:rPr lang="ru-RU" sz="1700" dirty="0"/>
              <a:t> </a:t>
            </a:r>
            <a:r>
              <a:rPr lang="ru-RU" sz="1700" dirty="0" err="1"/>
              <a:t>віртуального</a:t>
            </a:r>
            <a:r>
              <a:rPr lang="ru-RU" sz="1700" dirty="0"/>
              <a:t/>
            </a:r>
            <a:br>
              <a:rPr lang="ru-RU" sz="1700" dirty="0"/>
            </a:br>
            <a:r>
              <a:rPr lang="ru-RU" sz="1700" dirty="0"/>
              <a:t>«</a:t>
            </a:r>
            <a:r>
              <a:rPr lang="ru-RU" sz="1700" dirty="0" err="1"/>
              <a:t>Офісу</a:t>
            </a:r>
            <a:r>
              <a:rPr lang="ru-RU" sz="1700" dirty="0"/>
              <a:t> </a:t>
            </a:r>
            <a:r>
              <a:rPr lang="ru-RU" sz="1700" dirty="0" err="1"/>
              <a:t>інновацій</a:t>
            </a:r>
            <a:r>
              <a:rPr lang="ru-RU" sz="1700" dirty="0"/>
              <a:t> та трансферу </a:t>
            </a:r>
            <a:r>
              <a:rPr lang="ru-RU" sz="1700" dirty="0" err="1"/>
              <a:t>технологій</a:t>
            </a:r>
            <a:r>
              <a:rPr lang="ru-RU" sz="1700" dirty="0"/>
              <a:t>» та </a:t>
            </a:r>
            <a:r>
              <a:rPr lang="ru-RU" sz="1700" dirty="0" err="1"/>
              <a:t>дієвої</a:t>
            </a:r>
            <a:r>
              <a:rPr lang="ru-RU" sz="1700" dirty="0"/>
              <a:t> </a:t>
            </a:r>
            <a:r>
              <a:rPr lang="ru-RU" sz="1700" dirty="0" err="1"/>
              <a:t>роботи</a:t>
            </a:r>
            <a:r>
              <a:rPr lang="ru-RU" sz="1700" dirty="0"/>
              <a:t> Центру 4.0 КПІ.</a:t>
            </a:r>
            <a:endParaRPr lang="uk-UA" altLang="uk-UA" sz="1700" baseline="-25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56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8DB3461-CDF4-4F6B-A4CA-81178967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A13C3C-A173-4056-B306-AF055F6569D3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5.1. Кадрове й організаційне забезпечення наукової діяльності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7CEDFF1-36B6-4AF2-91D2-03E8BEC55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74655"/>
              </p:ext>
            </p:extLst>
          </p:nvPr>
        </p:nvGraphicFramePr>
        <p:xfrm>
          <a:off x="395288" y="1125538"/>
          <a:ext cx="8291512" cy="5019534"/>
        </p:xfrm>
        <a:graphic>
          <a:graphicData uri="http://schemas.openxmlformats.org/drawingml/2006/table">
            <a:tbl>
              <a:tblPr/>
              <a:tblGrid>
                <a:gridCol w="4447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8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5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7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7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7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93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5445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Показники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ТК            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ТС</a:t>
                      </a: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ІТМ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НДІ </a:t>
                      </a:r>
                      <a:r>
                        <a:rPr lang="uk-U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Тк</a:t>
                      </a:r>
                      <a:endParaRPr lang="uk-UA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Кіл-</a:t>
                      </a:r>
                      <a:r>
                        <a:rPr lang="uk-U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ть</a:t>
                      </a: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2020</a:t>
                      </a:r>
                    </a:p>
                  </a:txBody>
                  <a:tcPr marL="7648" marR="7648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Кіл-ть</a:t>
                      </a: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uk-U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2019</a:t>
                      </a:r>
                    </a:p>
                  </a:txBody>
                  <a:tcPr marL="7648" marR="7648" marT="7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Чисельність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штатних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науково-педагогічних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працівників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всього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    з них:     докторів наук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                  кандидатів  наук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Чисельність </a:t>
                      </a:r>
                      <a:r>
                        <a:rPr lang="uk-UA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штатних</a:t>
                      </a:r>
                      <a:r>
                        <a:rPr lang="uk-UA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працівників, які виконуюють НДДКР       всього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    з них:     докторів наук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uk-U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                  кандидатів  наук</a:t>
                      </a: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77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Чисельність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штатних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науково-педагогічних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працівників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які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працюють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в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експертних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радах МОН 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України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48" marR="7648" marT="76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57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7">
            <a:extLst>
              <a:ext uri="{FF2B5EF4-FFF2-40B4-BE49-F238E27FC236}">
                <a16:creationId xmlns:a16="http://schemas.microsoft.com/office/drawing/2014/main" xmlns="" id="{CDB70AD3-3317-49E4-94E4-62F4F599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798513"/>
            <a:ext cx="8064127" cy="55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uk-UA" sz="1800" dirty="0"/>
              <a:t>У ході виконання наукових робіт за 2020 рік науковими підрозділами комплексу освоєно об'єми робіт на суму </a:t>
            </a:r>
            <a:r>
              <a:rPr lang="uk-UA" sz="1800" b="1" dirty="0"/>
              <a:t>3828,7</a:t>
            </a:r>
            <a:r>
              <a:rPr lang="uk-UA" sz="1800" dirty="0"/>
              <a:t> </a:t>
            </a:r>
            <a:r>
              <a:rPr lang="uk-UA" sz="1800" dirty="0" err="1"/>
              <a:t>тис.грн</a:t>
            </a:r>
            <a:r>
              <a:rPr lang="uk-UA" sz="1800" dirty="0"/>
              <a:t>. </a:t>
            </a:r>
            <a:br>
              <a:rPr lang="uk-UA" sz="1800" dirty="0"/>
            </a:br>
            <a:endParaRPr lang="uk-UA" sz="1800" dirty="0"/>
          </a:p>
          <a:p>
            <a:pPr>
              <a:buNone/>
            </a:pPr>
            <a:r>
              <a:rPr lang="uk-UA" sz="1800" dirty="0"/>
              <a:t>(</a:t>
            </a:r>
            <a:r>
              <a:rPr lang="uk-UA" sz="1800" i="1" dirty="0"/>
              <a:t>1 фундаментальна, 6 прикладних (2 завершуються, з них 1 сумісна з НДІ </a:t>
            </a:r>
            <a:r>
              <a:rPr lang="uk-UA" sz="1800" i="1" dirty="0" err="1"/>
              <a:t>ЕМCТ</a:t>
            </a:r>
            <a:r>
              <a:rPr lang="uk-UA" sz="1800" i="1" dirty="0"/>
              <a:t>) та 5 </a:t>
            </a:r>
            <a:r>
              <a:rPr lang="uk-UA" sz="1800" i="1" dirty="0" err="1"/>
              <a:t>госпдоговірних</a:t>
            </a:r>
            <a:r>
              <a:rPr lang="uk-UA" sz="1800" i="1" dirty="0"/>
              <a:t> тем </a:t>
            </a:r>
            <a:r>
              <a:rPr lang="uk-UA" sz="1800" dirty="0"/>
              <a:t>(</a:t>
            </a:r>
            <a:r>
              <a:rPr lang="uk-UA" sz="1800" i="1" dirty="0"/>
              <a:t>3 наук. </a:t>
            </a:r>
            <a:r>
              <a:rPr lang="uk-UA" sz="1800" i="1" dirty="0" err="1"/>
              <a:t>тех</a:t>
            </a:r>
            <a:r>
              <a:rPr lang="uk-UA" sz="1800" i="1" dirty="0"/>
              <a:t>. послуги, 2 міжнародні</a:t>
            </a:r>
            <a:r>
              <a:rPr lang="uk-UA" sz="1800" dirty="0"/>
              <a:t>)</a:t>
            </a:r>
            <a:r>
              <a:rPr lang="uk-UA" sz="1800" i="1" dirty="0"/>
              <a:t>. Ініціативних – 11 </a:t>
            </a:r>
            <a:r>
              <a:rPr lang="uk-UA" sz="1800" i="1" dirty="0" err="1"/>
              <a:t>НДР</a:t>
            </a:r>
            <a:r>
              <a:rPr lang="uk-UA" sz="1800" i="1" dirty="0"/>
              <a:t> (з них 7 завершуються).</a:t>
            </a:r>
            <a:endParaRPr lang="ru-RU" sz="1800" dirty="0"/>
          </a:p>
          <a:p>
            <a:pPr>
              <a:buNone/>
            </a:pPr>
            <a:endParaRPr lang="uk-UA" sz="1800" b="1" dirty="0"/>
          </a:p>
          <a:p>
            <a:pPr>
              <a:buNone/>
            </a:pPr>
            <a:r>
              <a:rPr lang="uk-UA" sz="1800" b="1" dirty="0"/>
              <a:t>НДІ Телекомунікацій</a:t>
            </a:r>
            <a:r>
              <a:rPr lang="uk-UA" sz="1800" dirty="0"/>
              <a:t> 1236,0 </a:t>
            </a:r>
            <a:r>
              <a:rPr lang="uk-UA" sz="1800" dirty="0" err="1"/>
              <a:t>тис.грн</a:t>
            </a:r>
            <a:r>
              <a:rPr lang="uk-UA" sz="1800" dirty="0"/>
              <a:t>.: </a:t>
            </a:r>
            <a:r>
              <a:rPr lang="uk-UA" sz="1800" i="1" dirty="0"/>
              <a:t>виконувалось 1 фундаментальна, 3 </a:t>
            </a:r>
            <a:r>
              <a:rPr lang="uk-UA" sz="1800" i="1" dirty="0" err="1"/>
              <a:t>госпдоговірних</a:t>
            </a:r>
            <a:r>
              <a:rPr lang="uk-UA" sz="1800" i="1" dirty="0"/>
              <a:t>.</a:t>
            </a:r>
            <a:endParaRPr lang="ru-RU" sz="1800" dirty="0"/>
          </a:p>
          <a:p>
            <a:pPr>
              <a:buNone/>
            </a:pPr>
            <a:endParaRPr lang="uk-UA" sz="1800" b="1" dirty="0"/>
          </a:p>
          <a:p>
            <a:pPr>
              <a:buNone/>
            </a:pPr>
            <a:r>
              <a:rPr lang="uk-UA" sz="1800" b="1" dirty="0"/>
              <a:t>Кафедрою Телекомунікаційних систем</a:t>
            </a:r>
            <a:r>
              <a:rPr lang="uk-UA" sz="1800" dirty="0"/>
              <a:t> 208,0 </a:t>
            </a:r>
            <a:r>
              <a:rPr lang="uk-UA" sz="1800" dirty="0" err="1"/>
              <a:t>тис.грн</a:t>
            </a:r>
            <a:r>
              <a:rPr lang="uk-UA" sz="1800" dirty="0"/>
              <a:t>.: </a:t>
            </a:r>
            <a:r>
              <a:rPr lang="uk-UA" sz="1800" i="1" dirty="0"/>
              <a:t>виконувалось </a:t>
            </a:r>
            <a:br>
              <a:rPr lang="uk-UA" sz="1800" i="1" dirty="0"/>
            </a:br>
            <a:r>
              <a:rPr lang="uk-UA" sz="1800" i="1" dirty="0"/>
              <a:t>0,5 прикладна та 1 ініціативна роботи.</a:t>
            </a:r>
            <a:endParaRPr lang="ru-RU" sz="1800" dirty="0"/>
          </a:p>
          <a:p>
            <a:pPr>
              <a:buNone/>
            </a:pPr>
            <a:endParaRPr lang="uk-UA" sz="1800" b="1" dirty="0"/>
          </a:p>
          <a:p>
            <a:pPr>
              <a:buNone/>
            </a:pPr>
            <a:r>
              <a:rPr lang="uk-UA" sz="1800" b="1" dirty="0"/>
              <a:t>Кафедрою Інформаційно-телекомунікаційних мереж</a:t>
            </a:r>
            <a:r>
              <a:rPr lang="uk-UA" sz="1800" dirty="0"/>
              <a:t> 789,8 </a:t>
            </a:r>
            <a:r>
              <a:rPr lang="uk-UA" sz="1800" dirty="0" err="1"/>
              <a:t>тис.грн</a:t>
            </a:r>
            <a:r>
              <a:rPr lang="uk-UA" sz="1800" dirty="0"/>
              <a:t>.: </a:t>
            </a:r>
            <a:r>
              <a:rPr lang="uk-UA" sz="1800" i="1" dirty="0"/>
              <a:t>виконувалось 1,5 прикладних,  1 міжнародна та 3 ініціативних роботи.</a:t>
            </a:r>
            <a:endParaRPr lang="ru-RU" sz="1800" dirty="0"/>
          </a:p>
          <a:p>
            <a:pPr>
              <a:buNone/>
            </a:pPr>
            <a:endParaRPr lang="uk-UA" sz="1800" b="1" dirty="0"/>
          </a:p>
          <a:p>
            <a:pPr>
              <a:buNone/>
            </a:pPr>
            <a:r>
              <a:rPr lang="uk-UA" sz="1800" b="1" dirty="0"/>
              <a:t>Кафедрою Телекомунікацій</a:t>
            </a:r>
            <a:r>
              <a:rPr lang="uk-UA" sz="1800" dirty="0"/>
              <a:t> 1594,9 </a:t>
            </a:r>
            <a:r>
              <a:rPr lang="uk-UA" sz="1800" dirty="0" err="1"/>
              <a:t>тис.грн</a:t>
            </a:r>
            <a:r>
              <a:rPr lang="uk-UA" sz="1800" dirty="0"/>
              <a:t>.</a:t>
            </a:r>
            <a:r>
              <a:rPr lang="uk-UA" sz="1800" i="1" dirty="0"/>
              <a:t> виконувалось </a:t>
            </a:r>
            <a:br>
              <a:rPr lang="uk-UA" sz="1800" i="1" dirty="0"/>
            </a:br>
            <a:r>
              <a:rPr lang="uk-UA" sz="1800" i="1" dirty="0"/>
              <a:t>2,5 прикладних,  1 </a:t>
            </a:r>
            <a:r>
              <a:rPr lang="uk-UA" sz="1800" i="1" dirty="0" err="1"/>
              <a:t>госпдоговірна</a:t>
            </a:r>
            <a:r>
              <a:rPr lang="uk-UA" sz="1800" i="1" dirty="0"/>
              <a:t> та 7 ініціативних робіт</a:t>
            </a:r>
            <a:endParaRPr lang="uk-UA" altLang="uk-UA" sz="1800" dirty="0">
              <a:solidFill>
                <a:srgbClr val="7030A0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362D757-06D6-4AC9-BBDA-B1674D3A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CF7B5F-2645-41BE-8DDA-B762B4BD72F0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Бюджет наукової діяльності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58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2B556B2-17AC-4AC2-9674-D4BE6771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DD0F7A-EF44-4D96-96EA-5B9F066F698B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Бюджет наукової діяльності</a:t>
            </a:r>
          </a:p>
        </p:txBody>
      </p:sp>
      <p:graphicFrame>
        <p:nvGraphicFramePr>
          <p:cNvPr id="7" name="Group 523">
            <a:extLst>
              <a:ext uri="{FF2B5EF4-FFF2-40B4-BE49-F238E27FC236}">
                <a16:creationId xmlns:a16="http://schemas.microsoft.com/office/drawing/2014/main" xmlns="" id="{1AA8C232-6885-4EFB-ABCD-76DFB94BB7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847148"/>
              </p:ext>
            </p:extLst>
          </p:nvPr>
        </p:nvGraphicFramePr>
        <p:xfrm>
          <a:off x="247650" y="1412875"/>
          <a:ext cx="8647113" cy="4999038"/>
        </p:xfrm>
        <a:graphic>
          <a:graphicData uri="http://schemas.openxmlformats.org/drawingml/2006/table">
            <a:tbl>
              <a:tblPr/>
              <a:tblGrid>
                <a:gridCol w="4036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91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91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91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3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15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Тк</a:t>
                      </a:r>
                      <a:endParaRPr kumimoji="0" lang="uk-UA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Обсяги фінансування                              </a:t>
                      </a: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фундаментальні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(2201020)               тис. грн.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прикладні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(2201040)               тис. грн.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Державні науково-технічні програми     (2201050)               тис. грн.</a:t>
                      </a:r>
                      <a:endParaRPr kumimoji="0" lang="uk-UA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Державні замовлення                             (2201060)               тис. грн.</a:t>
                      </a:r>
                      <a:endParaRPr kumimoji="0" lang="uk-UA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65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5382" name="TextBox 5">
            <a:extLst>
              <a:ext uri="{FF2B5EF4-FFF2-40B4-BE49-F238E27FC236}">
                <a16:creationId xmlns:a16="http://schemas.microsoft.com/office/drawing/2014/main" xmlns="" id="{581866DF-B7B2-46A8-9792-B39A4DDB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836613"/>
            <a:ext cx="912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000" b="1"/>
              <a:t>Фінансування НДДКР</a:t>
            </a:r>
            <a:endParaRPr lang="uk-UA" altLang="uk-UA" sz="2000" b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59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>
            <a:extLst>
              <a:ext uri="{FF2B5EF4-FFF2-40B4-BE49-F238E27FC236}">
                <a16:creationId xmlns:a16="http://schemas.microsoft.com/office/drawing/2014/main" xmlns="" id="{374FB193-8A8B-48F2-A25D-043C36E3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194911"/>
            <a:ext cx="878497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2000" dirty="0"/>
              <a:t>На сьогодні  в  аспірантурі ІТС  навчається   16  аспірантів </a:t>
            </a:r>
            <a:endParaRPr lang="en-US" altLang="uk-UA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uk-UA" sz="2000" dirty="0"/>
              <a:t>(</a:t>
            </a:r>
            <a:r>
              <a:rPr lang="uk-UA" altLang="uk-UA" sz="2000" dirty="0"/>
              <a:t>7 – каф. ТК, </a:t>
            </a:r>
            <a:endParaRPr lang="en-US" altLang="uk-UA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000" dirty="0"/>
              <a:t>6 – каф. ІТМ, </a:t>
            </a:r>
            <a:endParaRPr lang="en-US" altLang="uk-UA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2000" dirty="0"/>
              <a:t>3 - каф. ТС).</a:t>
            </a:r>
            <a:endParaRPr lang="en-US" altLang="uk-UA" sz="2000" dirty="0"/>
          </a:p>
          <a:p>
            <a:pPr>
              <a:spcBef>
                <a:spcPct val="0"/>
              </a:spcBef>
              <a:buFontTx/>
              <a:buNone/>
            </a:pPr>
            <a:endParaRPr lang="en-US" altLang="uk-UA" sz="2000" dirty="0"/>
          </a:p>
          <a:p>
            <a:pPr>
              <a:buFontTx/>
              <a:buNone/>
            </a:pPr>
            <a:r>
              <a:rPr lang="uk-UA" altLang="uk-UA" sz="2000" b="1" i="1" dirty="0"/>
              <a:t>У 2020 році до аспірантури ІТС зараховано 5 аспірантів:</a:t>
            </a:r>
            <a:endParaRPr lang="uk-UA" altLang="uk-UA" sz="2000" i="1" dirty="0"/>
          </a:p>
          <a:p>
            <a:pPr>
              <a:buFontTx/>
              <a:buNone/>
            </a:pPr>
            <a:r>
              <a:rPr lang="uk-UA" altLang="uk-UA" sz="2000" dirty="0"/>
              <a:t> </a:t>
            </a:r>
          </a:p>
          <a:p>
            <a:pPr>
              <a:buFontTx/>
              <a:buNone/>
            </a:pPr>
            <a:r>
              <a:rPr lang="uk-UA" altLang="uk-UA" sz="1800" dirty="0" err="1"/>
              <a:t>Давидюк</a:t>
            </a:r>
            <a:r>
              <a:rPr lang="uk-UA" altLang="uk-UA" sz="1800" dirty="0"/>
              <a:t> Андрій Миколайович, каф. ІТМ керівник 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., доц. Астраханцев </a:t>
            </a:r>
            <a:r>
              <a:rPr lang="uk-UA" altLang="uk-UA" sz="1800" dirty="0" err="1"/>
              <a:t>А.А</a:t>
            </a:r>
            <a:r>
              <a:rPr lang="uk-UA" altLang="uk-UA" sz="1800" dirty="0"/>
              <a:t>.;</a:t>
            </a:r>
          </a:p>
          <a:p>
            <a:pPr>
              <a:buFontTx/>
              <a:buNone/>
            </a:pPr>
            <a:r>
              <a:rPr lang="uk-UA" altLang="uk-UA" sz="1800" dirty="0"/>
              <a:t>Юдін Михайло Миколайович, каф. </a:t>
            </a:r>
            <a:r>
              <a:rPr lang="uk-UA" altLang="uk-UA" sz="1800" dirty="0" err="1"/>
              <a:t>ТК</a:t>
            </a:r>
            <a:r>
              <a:rPr lang="uk-UA" altLang="uk-UA" sz="1800" dirty="0"/>
              <a:t> керівник 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., доц. </a:t>
            </a:r>
            <a:r>
              <a:rPr lang="uk-UA" altLang="uk-UA" sz="1800" dirty="0" err="1"/>
              <a:t>Міночкин</a:t>
            </a:r>
            <a:r>
              <a:rPr lang="uk-UA" altLang="uk-UA" sz="1800" dirty="0"/>
              <a:t> Д. А.;</a:t>
            </a:r>
          </a:p>
          <a:p>
            <a:pPr>
              <a:buNone/>
            </a:pPr>
            <a:r>
              <a:rPr lang="uk-UA" altLang="uk-UA" sz="1800" dirty="0"/>
              <a:t>Дуля Олександр Олександрович, каф. </a:t>
            </a:r>
            <a:r>
              <a:rPr lang="uk-UA" altLang="uk-UA" sz="1800" dirty="0" err="1"/>
              <a:t>ТК</a:t>
            </a:r>
            <a:r>
              <a:rPr lang="uk-UA" altLang="uk-UA" sz="1800" dirty="0"/>
              <a:t> керівник 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., доц. </a:t>
            </a:r>
            <a:r>
              <a:rPr lang="uk-UA" altLang="uk-UA" sz="1800" dirty="0" err="1"/>
              <a:t>Міночкин</a:t>
            </a:r>
            <a:r>
              <a:rPr lang="uk-UA" altLang="uk-UA" sz="1800" dirty="0"/>
              <a:t> Д. А.;</a:t>
            </a:r>
          </a:p>
          <a:p>
            <a:pPr>
              <a:buFontTx/>
              <a:buNone/>
            </a:pPr>
            <a:r>
              <a:rPr lang="uk-UA" altLang="uk-UA" sz="1800" dirty="0"/>
              <a:t>Бурлака Григорій Юрійович, каф. ТК керівник </a:t>
            </a:r>
            <a:r>
              <a:rPr lang="uk-UA" altLang="uk-UA" sz="1800" dirty="0" err="1"/>
              <a:t>д.т.н</a:t>
            </a:r>
            <a:r>
              <a:rPr lang="uk-UA" altLang="uk-UA" sz="1800" dirty="0"/>
              <a:t>., проф. Романов </a:t>
            </a:r>
            <a:r>
              <a:rPr lang="uk-UA" altLang="uk-UA" sz="1800" dirty="0" err="1"/>
              <a:t>О.І</a:t>
            </a:r>
            <a:r>
              <a:rPr lang="uk-UA" altLang="uk-UA" sz="1800" dirty="0"/>
              <a:t>.;</a:t>
            </a:r>
          </a:p>
          <a:p>
            <a:pPr>
              <a:buFontTx/>
              <a:buNone/>
            </a:pPr>
            <a:r>
              <a:rPr lang="uk-UA" altLang="uk-UA" sz="1800" dirty="0" err="1"/>
              <a:t>Будішевський</a:t>
            </a:r>
            <a:r>
              <a:rPr lang="uk-UA" altLang="uk-UA" sz="1800" dirty="0"/>
              <a:t> Олександр Володимирович, каф. ТС керівник </a:t>
            </a:r>
            <a:r>
              <a:rPr lang="uk-UA" altLang="uk-UA" sz="1800" dirty="0" err="1"/>
              <a:t>д.т.н</a:t>
            </a:r>
            <a:r>
              <a:rPr lang="uk-UA" altLang="uk-UA" sz="1800" dirty="0"/>
              <a:t>., проф. </a:t>
            </a:r>
            <a:br>
              <a:rPr lang="uk-UA" altLang="uk-UA" sz="1800" dirty="0"/>
            </a:br>
            <a:r>
              <a:rPr lang="uk-UA" altLang="uk-UA" sz="1800" dirty="0"/>
              <a:t>                                                                                                       </a:t>
            </a:r>
            <a:r>
              <a:rPr lang="uk-UA" altLang="uk-UA" sz="1800" dirty="0" err="1"/>
              <a:t>Уривський</a:t>
            </a:r>
            <a:r>
              <a:rPr lang="uk-UA" altLang="uk-UA" sz="1800" dirty="0"/>
              <a:t> Л.О.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2000" dirty="0">
              <a:solidFill>
                <a:srgbClr val="7030A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000" dirty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2839EBF-A0E8-4B1F-A1F3-8C53CEFE2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5913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BA152A-222A-41F1-92C2-4F9D5F04300C}"/>
              </a:ext>
            </a:extLst>
          </p:cNvPr>
          <p:cNvSpPr txBox="1"/>
          <p:nvPr/>
        </p:nvSpPr>
        <p:spPr>
          <a:xfrm>
            <a:off x="0" y="404813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1.1. Підготовка наукових і науково-педагогічних кадрів в ІТС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E1C81D7D-A197-44FD-8E04-259D8416EB05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8AD8EA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D45D12-32AC-43FD-A5F5-00D785A8A6EC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Бюджет наукової діяльності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74569D5-4A25-4379-B527-C1AE1BDB3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77392"/>
              </p:ext>
            </p:extLst>
          </p:nvPr>
        </p:nvGraphicFramePr>
        <p:xfrm>
          <a:off x="392113" y="2212975"/>
          <a:ext cx="8647113" cy="3841748"/>
        </p:xfrm>
        <a:graphic>
          <a:graphicData uri="http://schemas.openxmlformats.org/drawingml/2006/table">
            <a:tbl>
              <a:tblPr/>
              <a:tblGrid>
                <a:gridCol w="3972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146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Державний фонд фундаментальних досліджень (</a:t>
                      </a:r>
                      <a:r>
                        <a:rPr kumimoji="0" lang="uk-UA" sz="18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ДФФД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   тис. грн.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7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8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Обсяг фінансування за проектами  </a:t>
                      </a:r>
                      <a:r>
                        <a:rPr kumimoji="0" lang="uk-UA" sz="18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міжнародного</a:t>
                      </a:r>
                      <a:r>
                        <a:rPr kumimoji="0" lang="uk-UA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marR="0" lvl="0" indent="206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співробітництва         тис. грн.</a:t>
                      </a:r>
                      <a:endParaRPr kumimoji="0" lang="uk-UA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276,2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917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 (грантів)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45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Обсяг фінансування за </a:t>
                      </a: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госпдоговорами та </a:t>
                      </a:r>
                      <a:r>
                        <a:rPr kumimoji="0" lang="uk-UA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НТ</a:t>
                      </a:r>
                      <a:r>
                        <a:rPr kumimoji="0" lang="uk-UA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послугами</a:t>
                      </a: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     тис. грн.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146,9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152,9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189,3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917">
                <a:tc>
                  <a:txBody>
                    <a:bodyPr/>
                    <a:lstStyle/>
                    <a:p>
                      <a:pPr marL="342900" marR="0" lvl="0" indent="20638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кількість робіт/послуг</a:t>
                      </a:r>
                      <a:endParaRPr kumimoji="0" lang="uk-UA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31321A32-AD56-4EC4-914D-A50D39978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021086"/>
              </p:ext>
            </p:extLst>
          </p:nvPr>
        </p:nvGraphicFramePr>
        <p:xfrm>
          <a:off x="392113" y="1636713"/>
          <a:ext cx="8647113" cy="579437"/>
        </p:xfrm>
        <a:graphic>
          <a:graphicData uri="http://schemas.openxmlformats.org/drawingml/2006/table">
            <a:tbl>
              <a:tblPr/>
              <a:tblGrid>
                <a:gridCol w="3972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02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0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Показники</a:t>
                      </a:r>
                      <a:endParaRPr kumimoji="0" lang="uk-UA" sz="1600" b="1" i="1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ТК</a:t>
                      </a:r>
                      <a:endParaRPr kumimoji="0" lang="uk-UA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ТС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ІТМ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НДІ Тк</a:t>
                      </a:r>
                      <a:endParaRPr kumimoji="0" lang="uk-UA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2020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ІТС</a:t>
                      </a:r>
                      <a:r>
                        <a:rPr kumimoji="0" lang="uk-UA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2019</a:t>
                      </a:r>
                      <a:endParaRPr kumimoji="0" lang="uk-UA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45" marB="457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6400" name="TextBox 8">
            <a:extLst>
              <a:ext uri="{FF2B5EF4-FFF2-40B4-BE49-F238E27FC236}">
                <a16:creationId xmlns:a16="http://schemas.microsoft.com/office/drawing/2014/main" xmlns="" id="{F9E5FBAC-E96C-4FBB-9488-99AC6E131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981075"/>
            <a:ext cx="912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uk-UA" sz="2000" b="1"/>
              <a:t>Фінансування НДДКР</a:t>
            </a:r>
            <a:endParaRPr lang="uk-UA" altLang="uk-UA" sz="2000" b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60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9E0F0AF-DEA5-4811-910E-D10DFA895B9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8AD8EA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D04379-9A99-4755-BA0D-CFA32ECED845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</a:t>
            </a:r>
            <a:r>
              <a:rPr lang="uk-UA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Бюджет наукової діяльності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9" y="1008689"/>
            <a:ext cx="8693968" cy="47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61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6981491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9E0F0AF-DEA5-4811-910E-D10DFA895B98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8AD8EA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D04379-9A99-4755-BA0D-CFA32ECED845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</a:t>
            </a:r>
            <a:r>
              <a:rPr lang="uk-UA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Бюджет наукової діяльності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26" y="1061947"/>
            <a:ext cx="7166832" cy="548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62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6136569-C551-4270-8DEE-CB9A939F9383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8AD8EA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AF2C15-12FF-42DB-8175-87771DD3F4BC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</a:t>
            </a:r>
            <a:r>
              <a:rPr lang="uk-UA" sz="20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Бюджет наукової діяльності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8068"/>
            <a:ext cx="7923094" cy="5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63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8AB378-3658-4FF3-A799-5F371D072199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8AD8EA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kern="0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kern="0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FBF66A-F111-4D08-9BBF-6F2E720DA948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5.2.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Бюджет наукової діяльності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097"/>
            <a:ext cx="9144000" cy="446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64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09C99E3-6270-47C6-A8DA-72A89A1F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B47CC9-6DD0-4DE8-A6EF-E3122DC93E9E}"/>
              </a:ext>
            </a:extLst>
          </p:cNvPr>
          <p:cNvSpPr txBox="1"/>
          <p:nvPr/>
        </p:nvSpPr>
        <p:spPr>
          <a:xfrm>
            <a:off x="0" y="398463"/>
            <a:ext cx="9144000" cy="708025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5.3. Інформаційно-телекомунікаційне середовище </a:t>
            </a:r>
            <a:b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для наукової та навчальної діяльності ІТС</a:t>
            </a:r>
          </a:p>
        </p:txBody>
      </p:sp>
      <p:sp>
        <p:nvSpPr>
          <p:cNvPr id="60420" name="TextBox 1">
            <a:extLst>
              <a:ext uri="{FF2B5EF4-FFF2-40B4-BE49-F238E27FC236}">
                <a16:creationId xmlns:a16="http://schemas.microsoft.com/office/drawing/2014/main" xmlns="" id="{B6B8B4A7-113C-4BC7-9F13-3B59B023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843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60421" name="TextBox 2">
            <a:extLst>
              <a:ext uri="{FF2B5EF4-FFF2-40B4-BE49-F238E27FC236}">
                <a16:creationId xmlns:a16="http://schemas.microsoft.com/office/drawing/2014/main" xmlns="" id="{34BA66B3-573C-46DC-B6BE-B8A544C0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84313"/>
            <a:ext cx="3384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>
                <a:solidFill>
                  <a:srgbClr val="00B050"/>
                </a:solidFill>
              </a:rPr>
              <a:t>Рейтинг сайтів інститутів/факультетів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uk-UA" sz="1800">
                <a:solidFill>
                  <a:srgbClr val="00B050"/>
                </a:solidFill>
              </a:rPr>
              <a:t>(</a:t>
            </a:r>
            <a:r>
              <a:rPr lang="uk-UA" altLang="uk-UA" sz="1800">
                <a:solidFill>
                  <a:srgbClr val="00B050"/>
                </a:solidFill>
              </a:rPr>
              <a:t>грудень, 2019)</a:t>
            </a:r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xmlns="" id="{160164A7-046B-4170-A1F8-55EB06C0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177925"/>
            <a:ext cx="48196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7">
            <a:extLst>
              <a:ext uri="{FF2B5EF4-FFF2-40B4-BE49-F238E27FC236}">
                <a16:creationId xmlns:a16="http://schemas.microsoft.com/office/drawing/2014/main" xmlns="" id="{915957F4-3B16-4B0E-869C-BA659327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9001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65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09C99E3-6270-47C6-A8DA-72A89A1F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B47CC9-6DD0-4DE8-A6EF-E3122DC93E9E}"/>
              </a:ext>
            </a:extLst>
          </p:cNvPr>
          <p:cNvSpPr txBox="1"/>
          <p:nvPr/>
        </p:nvSpPr>
        <p:spPr>
          <a:xfrm>
            <a:off x="0" y="398463"/>
            <a:ext cx="9144000" cy="708025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5.3. Інформаційно-телекомунікаційне середовище </a:t>
            </a:r>
            <a:b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для наукової та навчальної діяльності ІТС</a:t>
            </a:r>
          </a:p>
        </p:txBody>
      </p:sp>
      <p:sp>
        <p:nvSpPr>
          <p:cNvPr id="60420" name="TextBox 1">
            <a:extLst>
              <a:ext uri="{FF2B5EF4-FFF2-40B4-BE49-F238E27FC236}">
                <a16:creationId xmlns:a16="http://schemas.microsoft.com/office/drawing/2014/main" xmlns="" id="{B6B8B4A7-113C-4BC7-9F13-3B59B023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843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8075"/>
            <a:ext cx="5634211" cy="6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386237" cy="82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6644" y="6453336"/>
            <a:ext cx="2422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https://webometr.kpi.ua/networks</a:t>
            </a:r>
            <a:endParaRPr lang="ru-RU" sz="12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3" y="2132856"/>
            <a:ext cx="883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83" y="2492896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7" y="4802667"/>
            <a:ext cx="6423670" cy="133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66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2467793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09C99E3-6270-47C6-A8DA-72A89A1F3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B47CC9-6DD0-4DE8-A6EF-E3122DC93E9E}"/>
              </a:ext>
            </a:extLst>
          </p:cNvPr>
          <p:cNvSpPr txBox="1"/>
          <p:nvPr/>
        </p:nvSpPr>
        <p:spPr>
          <a:xfrm>
            <a:off x="0" y="398463"/>
            <a:ext cx="9144000" cy="708025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5.3. Інформаційно-телекомунікаційне середовище </a:t>
            </a:r>
            <a:b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для наукової та навчальної діяльності ІТС</a:t>
            </a:r>
          </a:p>
        </p:txBody>
      </p:sp>
      <p:sp>
        <p:nvSpPr>
          <p:cNvPr id="60420" name="TextBox 1">
            <a:extLst>
              <a:ext uri="{FF2B5EF4-FFF2-40B4-BE49-F238E27FC236}">
                <a16:creationId xmlns:a16="http://schemas.microsoft.com/office/drawing/2014/main" xmlns="" id="{B6B8B4A7-113C-4BC7-9F13-3B59B023C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484313"/>
            <a:ext cx="3384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uk-UA" altLang="uk-UA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6453336"/>
            <a:ext cx="2422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https://webometr.kpi.ua/networks</a:t>
            </a:r>
            <a:endParaRPr lang="ru-RU" sz="12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66" y="1208938"/>
            <a:ext cx="1774881" cy="13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17" y="3928616"/>
            <a:ext cx="3668414" cy="225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18" y="3773306"/>
            <a:ext cx="2067098" cy="1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3" y="1916832"/>
            <a:ext cx="3441948" cy="224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5" y="1753450"/>
            <a:ext cx="2164807" cy="16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18" y="1340768"/>
            <a:ext cx="35337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841"/>
            <a:ext cx="4464496" cy="3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5" y="4653136"/>
            <a:ext cx="3863941" cy="16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67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281079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1">
            <a:extLst>
              <a:ext uri="{FF2B5EF4-FFF2-40B4-BE49-F238E27FC236}">
                <a16:creationId xmlns:a16="http://schemas.microsoft.com/office/drawing/2014/main" xmlns="" id="{01B8404C-602C-4DB5-9D94-77B750AD31B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1643" y="1340768"/>
            <a:ext cx="8229600" cy="7064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uk-UA" dirty="0" err="1"/>
              <a:t>Прозорість</a:t>
            </a:r>
            <a:r>
              <a:rPr lang="ru-RU" altLang="uk-UA" dirty="0"/>
              <a:t> </a:t>
            </a:r>
            <a:r>
              <a:rPr lang="ru-RU" altLang="uk-UA" dirty="0" err="1"/>
              <a:t>сайтів</a:t>
            </a:r>
            <a:r>
              <a:rPr lang="ru-RU" altLang="uk-UA" dirty="0"/>
              <a:t> кафедр</a:t>
            </a:r>
            <a:endParaRPr lang="uk-UA" altLang="uk-UA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5301D5A-5679-415B-828B-5C0D46583232}"/>
              </a:ext>
            </a:extLst>
          </p:cNvPr>
          <p:cNvSpPr txBox="1">
            <a:spLocks/>
          </p:cNvSpPr>
          <p:nvPr/>
        </p:nvSpPr>
        <p:spPr bwMode="auto">
          <a:xfrm>
            <a:off x="-11113" y="0"/>
            <a:ext cx="9155113" cy="549275"/>
          </a:xfrm>
          <a:prstGeom prst="rect">
            <a:avLst/>
          </a:prstGeom>
          <a:solidFill>
            <a:srgbClr val="8AD8EA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300" b="1" kern="0">
                <a:solidFill>
                  <a:schemeClr val="accent2">
                    <a:lumMod val="25000"/>
                  </a:schemeClr>
                </a:solidFill>
              </a:rPr>
              <a:t>5. Забезпечення наукових досліджень і підготовки кадрів</a:t>
            </a:r>
            <a:endParaRPr lang="uk-UA" sz="2300" b="1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215685-90C3-4238-8CFA-E02EB2CA5C1D}"/>
              </a:ext>
            </a:extLst>
          </p:cNvPr>
          <p:cNvSpPr txBox="1"/>
          <p:nvPr/>
        </p:nvSpPr>
        <p:spPr>
          <a:xfrm>
            <a:off x="0" y="398463"/>
            <a:ext cx="9144000" cy="708025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5.3. Інформаційно-телекомунікаційне середовище </a:t>
            </a:r>
            <a:b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для наукової та навчальної діяльності ІТС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5963" y="19888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неналежним</a:t>
            </a:r>
            <a:r>
              <a:rPr lang="ru-RU" dirty="0"/>
              <a:t> чином </a:t>
            </a:r>
            <a:r>
              <a:rPr lang="ru-RU" dirty="0" err="1"/>
              <a:t>оформлених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дублетних</a:t>
            </a:r>
            <a:r>
              <a:rPr lang="ru-RU" dirty="0"/>
              <a:t> </a:t>
            </a:r>
            <a:r>
              <a:rPr lang="ru-RU" dirty="0" err="1"/>
              <a:t>профілів</a:t>
            </a:r>
            <a:r>
              <a:rPr lang="ru-RU" dirty="0"/>
              <a:t> </a:t>
            </a:r>
            <a:r>
              <a:rPr lang="ru-RU" dirty="0" err="1"/>
              <a:t>вплинула</a:t>
            </a:r>
            <a:r>
              <a:rPr lang="ru-RU" dirty="0"/>
              <a:t> на </a:t>
            </a:r>
            <a:r>
              <a:rPr lang="ru-RU" dirty="0" err="1"/>
              <a:t>результати</a:t>
            </a:r>
            <a:r>
              <a:rPr lang="ru-RU" dirty="0"/>
              <a:t> кафедр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149738"/>
            <a:ext cx="4176464" cy="56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16216" y="6525344"/>
            <a:ext cx="2574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https://webometr.kpi.ua/tr-2020-4</a:t>
            </a:r>
            <a:endParaRPr lang="ru-RU" sz="12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780928"/>
            <a:ext cx="88868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68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693E31C-3A4B-4325-9851-CF370E1E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A55690F-46C9-4E03-9C06-F5BB46A8590D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 Визнання досягнень науковців ІТС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608" y="1700808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Указом Президента України № 4/2020 від 13.01.2020 р.</a:t>
            </a:r>
            <a:r>
              <a:rPr lang="uk-UA" dirty="0"/>
              <a:t> </a:t>
            </a:r>
          </a:p>
          <a:p>
            <a:r>
              <a:rPr lang="uk-UA" b="1" dirty="0"/>
              <a:t>Державною премією України в галузі науки і техніки 2019, </a:t>
            </a:r>
            <a:r>
              <a:rPr lang="uk-UA" dirty="0"/>
              <a:t>було нагороджено співавтора </a:t>
            </a:r>
            <a:r>
              <a:rPr lang="uk-UA" b="1" dirty="0" err="1"/>
              <a:t>Уривського</a:t>
            </a:r>
            <a:r>
              <a:rPr lang="uk-UA" b="1" dirty="0"/>
              <a:t> Леоніда Олександровича</a:t>
            </a:r>
            <a:r>
              <a:rPr lang="uk-UA" dirty="0"/>
              <a:t> (</a:t>
            </a:r>
            <a:r>
              <a:rPr lang="uk-UA" dirty="0" err="1"/>
              <a:t>д.т.н</a:t>
            </a:r>
            <a:r>
              <a:rPr lang="uk-UA" dirty="0"/>
              <a:t>., проф., каф. </a:t>
            </a:r>
            <a:r>
              <a:rPr lang="uk-UA" dirty="0" err="1"/>
              <a:t>ТС</a:t>
            </a:r>
            <a:r>
              <a:rPr lang="uk-UA" dirty="0"/>
              <a:t>) за роботу «Забезпечення функціональної безпеки критичних інформаційно-керуючих систем. </a:t>
            </a:r>
            <a:endParaRPr lang="ru-RU" dirty="0"/>
          </a:p>
          <a:p>
            <a:r>
              <a:rPr lang="uk-UA" dirty="0"/>
              <a:t>Робота була представлена Національним аерокосмічним університетом імені </a:t>
            </a:r>
            <a:r>
              <a:rPr lang="uk-UA" dirty="0" err="1"/>
              <a:t>М.Є.Жуковського</a:t>
            </a:r>
            <a:r>
              <a:rPr lang="uk-UA" dirty="0"/>
              <a:t> "Харківський авіаційний інститут". Повний список авторів: </a:t>
            </a:r>
            <a:r>
              <a:rPr lang="uk-UA" dirty="0" err="1"/>
              <a:t>д.т.н</a:t>
            </a:r>
            <a:r>
              <a:rPr lang="uk-UA" dirty="0"/>
              <a:t>. Харченко </a:t>
            </a:r>
            <a:r>
              <a:rPr lang="uk-UA" dirty="0" err="1"/>
              <a:t>В.С</a:t>
            </a:r>
            <a:r>
              <a:rPr lang="uk-UA" dirty="0"/>
              <a:t>., д.ф.-</a:t>
            </a:r>
            <a:r>
              <a:rPr lang="uk-UA" dirty="0" err="1"/>
              <a:t>м.н</a:t>
            </a:r>
            <a:r>
              <a:rPr lang="uk-UA" dirty="0"/>
              <a:t>. Яковлев С.В., </a:t>
            </a:r>
            <a:r>
              <a:rPr lang="uk-UA" dirty="0" err="1"/>
              <a:t>д.т.н</a:t>
            </a:r>
            <a:r>
              <a:rPr lang="uk-UA" dirty="0"/>
              <a:t>. </a:t>
            </a:r>
            <a:r>
              <a:rPr lang="uk-UA" dirty="0" err="1"/>
              <a:t>Лукін</a:t>
            </a:r>
            <a:r>
              <a:rPr lang="uk-UA" dirty="0"/>
              <a:t> </a:t>
            </a:r>
            <a:r>
              <a:rPr lang="uk-UA" dirty="0" err="1"/>
              <a:t>В.В</a:t>
            </a:r>
            <a:r>
              <a:rPr lang="uk-UA" dirty="0"/>
              <a:t>., </a:t>
            </a:r>
            <a:r>
              <a:rPr lang="uk-UA" dirty="0" err="1"/>
              <a:t>к.т.н</a:t>
            </a:r>
            <a:r>
              <a:rPr lang="uk-UA" dirty="0"/>
              <a:t>. </a:t>
            </a:r>
            <a:r>
              <a:rPr lang="uk-UA" dirty="0" err="1"/>
              <a:t>Горбачик</a:t>
            </a:r>
            <a:r>
              <a:rPr lang="uk-UA" dirty="0"/>
              <a:t> </a:t>
            </a:r>
            <a:r>
              <a:rPr lang="uk-UA" dirty="0" err="1"/>
              <a:t>О.С</a:t>
            </a:r>
            <a:r>
              <a:rPr lang="uk-UA" dirty="0"/>
              <a:t>., д.ф.-</a:t>
            </a:r>
            <a:r>
              <a:rPr lang="uk-UA" dirty="0" err="1"/>
              <a:t>м.н</a:t>
            </a:r>
            <a:r>
              <a:rPr lang="uk-UA" dirty="0"/>
              <a:t>. </a:t>
            </a:r>
            <a:r>
              <a:rPr lang="uk-UA" dirty="0" err="1"/>
              <a:t>Летичевський</a:t>
            </a:r>
            <a:r>
              <a:rPr lang="uk-UA" dirty="0"/>
              <a:t> </a:t>
            </a:r>
            <a:r>
              <a:rPr lang="uk-UA" dirty="0" err="1"/>
              <a:t>О.О</a:t>
            </a:r>
            <a:r>
              <a:rPr lang="uk-UA" dirty="0"/>
              <a:t>., </a:t>
            </a:r>
            <a:r>
              <a:rPr lang="uk-UA" dirty="0" err="1"/>
              <a:t>к.т.н</a:t>
            </a:r>
            <a:r>
              <a:rPr lang="uk-UA" dirty="0"/>
              <a:t>. </a:t>
            </a:r>
            <a:r>
              <a:rPr lang="uk-UA" dirty="0" err="1"/>
              <a:t>Сіора</a:t>
            </a:r>
            <a:r>
              <a:rPr lang="uk-UA" dirty="0"/>
              <a:t> </a:t>
            </a:r>
            <a:r>
              <a:rPr lang="uk-UA" dirty="0" err="1"/>
              <a:t>О.А</a:t>
            </a:r>
            <a:r>
              <a:rPr lang="uk-UA" dirty="0"/>
              <a:t>., </a:t>
            </a:r>
            <a:r>
              <a:rPr lang="uk-UA" dirty="0" err="1"/>
              <a:t>к.т.н</a:t>
            </a:r>
            <a:r>
              <a:rPr lang="uk-UA" dirty="0"/>
              <a:t>. Сидоренко </a:t>
            </a:r>
            <a:r>
              <a:rPr lang="uk-UA" dirty="0" err="1"/>
              <a:t>М.Ф</a:t>
            </a:r>
            <a:r>
              <a:rPr lang="uk-UA" dirty="0"/>
              <a:t>., </a:t>
            </a:r>
            <a:r>
              <a:rPr lang="uk-UA" dirty="0" err="1"/>
              <a:t>д.т.н</a:t>
            </a:r>
            <a:r>
              <a:rPr lang="uk-UA" dirty="0"/>
              <a:t>. </a:t>
            </a:r>
            <a:r>
              <a:rPr lang="uk-UA" dirty="0" err="1"/>
              <a:t>Уривський</a:t>
            </a:r>
            <a:r>
              <a:rPr lang="uk-UA" dirty="0"/>
              <a:t> </a:t>
            </a:r>
            <a:r>
              <a:rPr lang="uk-UA" dirty="0" err="1"/>
              <a:t>Л.О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 </a:t>
            </a:r>
          </a:p>
          <a:p>
            <a:endParaRPr lang="ru-RU" dirty="0"/>
          </a:p>
          <a:p>
            <a:r>
              <a:rPr lang="uk-UA" b="1" dirty="0"/>
              <a:t>Скулиш Марії Анатоліївні</a:t>
            </a:r>
            <a:r>
              <a:rPr lang="uk-UA" dirty="0"/>
              <a:t> призначено</a:t>
            </a:r>
            <a:r>
              <a:rPr lang="uk-UA" b="1" dirty="0"/>
              <a:t> стипендію Кабінету Міністрів України для молодих вчених</a:t>
            </a:r>
            <a:r>
              <a:rPr lang="uk-UA" dirty="0"/>
              <a:t> за Постановою  президії Комітету з Державних премій України в галузі науки і техніки від 06 листопад 2020 року № 6.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9758"/>
            <a:ext cx="42291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70215"/>
            <a:ext cx="2843287" cy="9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69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D027504-A073-43BF-B943-4AC6A8F4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B5AEC5-23E8-4C34-950C-C2DD44DEB813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1.4. Науково-дослідна робота та інноваційна діяльність молодих учених</a:t>
            </a:r>
          </a:p>
        </p:txBody>
      </p:sp>
      <p:sp>
        <p:nvSpPr>
          <p:cNvPr id="14340" name="Прямоугольник 1">
            <a:extLst>
              <a:ext uri="{FF2B5EF4-FFF2-40B4-BE49-F238E27FC236}">
                <a16:creationId xmlns:a16="http://schemas.microsoft.com/office/drawing/2014/main" xmlns="" id="{ED269DBE-4F9C-43D4-B7FB-E807C65DC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1181887"/>
            <a:ext cx="8352928" cy="475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 </a:t>
            </a:r>
            <a:r>
              <a:rPr lang="uk-UA" altLang="uk-UA" sz="1800" b="1" dirty="0"/>
              <a:t>У звітному році захищено 2 докторські дисертації, прийнято до захисту 2 кандидатські дисертації: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 dirty="0" err="1"/>
              <a:t>Мошинська</a:t>
            </a:r>
            <a:r>
              <a:rPr lang="uk-UA" altLang="uk-UA" sz="1800" b="1" dirty="0"/>
              <a:t> Аліна Валентинівна </a:t>
            </a:r>
            <a:r>
              <a:rPr lang="uk-UA" altLang="uk-UA" sz="1800" dirty="0"/>
              <a:t>на тему «Стратегії передачі інформації в мультисервісних телекомунікаційних системах», за спеціальністю 05.12.02 – «Телекомунікаційні системи та мережі», науковий керівник </a:t>
            </a:r>
            <a:r>
              <a:rPr lang="uk-UA" altLang="uk-UA" sz="1800" dirty="0" err="1"/>
              <a:t>д.т.н</a:t>
            </a:r>
            <a:r>
              <a:rPr lang="uk-UA" altLang="uk-UA" sz="1800" dirty="0"/>
              <a:t>., проф. </a:t>
            </a:r>
            <a:r>
              <a:rPr lang="uk-UA" altLang="uk-UA" sz="1800" dirty="0" err="1"/>
              <a:t>Уривський</a:t>
            </a:r>
            <a:r>
              <a:rPr lang="uk-UA" altLang="uk-UA" sz="1800" dirty="0"/>
              <a:t> </a:t>
            </a:r>
            <a:r>
              <a:rPr lang="uk-UA" altLang="uk-UA" sz="1800" dirty="0" err="1"/>
              <a:t>Л.О</a:t>
            </a:r>
            <a:r>
              <a:rPr lang="uk-UA" altLang="uk-UA" sz="1800" dirty="0"/>
              <a:t>., захищена 21 вересня 2020 р.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800" dirty="0"/>
          </a:p>
          <a:p>
            <a:pPr>
              <a:buNone/>
            </a:pPr>
            <a:r>
              <a:rPr lang="uk-UA" sz="1800" dirty="0"/>
              <a:t>За держбюджетною  </a:t>
            </a:r>
            <a:r>
              <a:rPr lang="uk-UA" sz="1800" dirty="0" err="1"/>
              <a:t>НДР</a:t>
            </a:r>
            <a:r>
              <a:rPr lang="uk-UA" sz="1800" dirty="0"/>
              <a:t> 2021п захищена докторська дисертація </a:t>
            </a:r>
            <a:r>
              <a:rPr lang="uk-UA" sz="1800" b="1" dirty="0" err="1"/>
              <a:t>О.О</a:t>
            </a:r>
            <a:r>
              <a:rPr lang="uk-UA" sz="1800" b="1" dirty="0"/>
              <a:t>. </a:t>
            </a:r>
            <a:r>
              <a:rPr lang="uk-UA" sz="1800" b="1" dirty="0" err="1"/>
              <a:t>Лаврута</a:t>
            </a:r>
            <a:r>
              <a:rPr lang="uk-UA" sz="1800" dirty="0"/>
              <a:t> «тема спеціальна» за спеціальністю 05.13.06 – інформаційні технології. Захист дисертаційної роботи відбувся 15.07.2020 у Харківському національному університеті Повітряних Сил імені Івана </a:t>
            </a:r>
            <a:r>
              <a:rPr lang="uk-UA" sz="1800" dirty="0" err="1"/>
              <a:t>Кожедуба</a:t>
            </a:r>
            <a:r>
              <a:rPr lang="uk-UA" sz="1800" dirty="0"/>
              <a:t>; Наказ № 1188 від 24.09.2020 про присудження наукового ступеня доктора технічних наук.</a:t>
            </a:r>
            <a:endParaRPr lang="ru-RU" sz="1800" dirty="0"/>
          </a:p>
          <a:p>
            <a:pPr>
              <a:buNone/>
            </a:pPr>
            <a:endParaRPr lang="ru-RU" sz="800" dirty="0"/>
          </a:p>
          <a:p>
            <a:pPr>
              <a:buNone/>
            </a:pPr>
            <a:endParaRPr lang="uk-UA" altLang="uk-UA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7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CF9A9DF3-2B4A-49A9-968D-55DD9D35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13" y="0"/>
            <a:ext cx="9155113" cy="549275"/>
          </a:xfrm>
          <a:solidFill>
            <a:srgbClr val="8AD8EA">
              <a:alpha val="30000"/>
            </a:srgbClr>
          </a:solidFill>
        </p:spPr>
        <p:txBody>
          <a:bodyPr anchor="t"/>
          <a:lstStyle/>
          <a:p>
            <a:pPr>
              <a:defRPr/>
            </a:pP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5.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Забезпечення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наукових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досліджень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і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підготовки</a:t>
            </a:r>
            <a:r>
              <a:rPr lang="ru-RU" sz="2300" b="1" dirty="0">
                <a:solidFill>
                  <a:schemeClr val="accent2">
                    <a:lumMod val="25000"/>
                  </a:schemeClr>
                </a:solidFill>
              </a:rPr>
              <a:t> </a:t>
            </a:r>
            <a:r>
              <a:rPr lang="ru-RU" sz="2300" b="1" dirty="0" err="1">
                <a:solidFill>
                  <a:schemeClr val="accent2">
                    <a:lumMod val="25000"/>
                  </a:schemeClr>
                </a:solidFill>
              </a:rPr>
              <a:t>кадрів</a:t>
            </a:r>
            <a:endParaRPr lang="uk-UA" sz="2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DFFDDE-A177-4230-B34C-FFFD8EDA9EFF}"/>
              </a:ext>
            </a:extLst>
          </p:cNvPr>
          <p:cNvSpPr txBox="1"/>
          <p:nvPr/>
        </p:nvSpPr>
        <p:spPr>
          <a:xfrm>
            <a:off x="0" y="398463"/>
            <a:ext cx="9144000" cy="400050"/>
          </a:xfrm>
          <a:prstGeom prst="rect">
            <a:avLst/>
          </a:prstGeom>
          <a:solidFill>
            <a:srgbClr val="6BABD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5.</a:t>
            </a:r>
            <a:r>
              <a:rPr lang="en-US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. Визнання досягнень науковців ІТС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2136338"/>
            <a:ext cx="72368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На засіданні </a:t>
            </a:r>
            <a:r>
              <a:rPr lang="uk-UA" dirty="0" err="1"/>
              <a:t>ВР</a:t>
            </a:r>
            <a:r>
              <a:rPr lang="uk-UA" dirty="0"/>
              <a:t> </a:t>
            </a:r>
            <a:r>
              <a:rPr lang="uk-UA" dirty="0" err="1"/>
              <a:t>ІТС</a:t>
            </a:r>
            <a:r>
              <a:rPr lang="uk-UA" dirty="0"/>
              <a:t> КПІ ім. Ігоря Сікорського №8 від 28.09.2020 р. було одноголосно ухвалено подання кандидатури професора кафедри телекомунікацій Наритника </a:t>
            </a:r>
            <a:r>
              <a:rPr lang="uk-UA" dirty="0" err="1"/>
              <a:t>Т.М</a:t>
            </a:r>
            <a:r>
              <a:rPr lang="uk-UA" dirty="0"/>
              <a:t>. на </a:t>
            </a:r>
            <a:r>
              <a:rPr lang="uk-UA" b="1" dirty="0"/>
              <a:t>здобуття державної стипендії для видатних діячів науки</a:t>
            </a:r>
            <a:r>
              <a:rPr lang="uk-UA" dirty="0"/>
              <a:t>.</a:t>
            </a:r>
            <a:endParaRPr lang="ru-RU" dirty="0"/>
          </a:p>
          <a:p>
            <a:r>
              <a:rPr lang="uk-UA" dirty="0"/>
              <a:t> </a:t>
            </a:r>
            <a:endParaRPr lang="ru-RU" dirty="0"/>
          </a:p>
          <a:p>
            <a:r>
              <a:rPr lang="uk-UA" dirty="0"/>
              <a:t>Студентка </a:t>
            </a:r>
            <a:r>
              <a:rPr lang="uk-UA" dirty="0" err="1"/>
              <a:t>ІТС</a:t>
            </a:r>
            <a:r>
              <a:rPr lang="uk-UA" dirty="0"/>
              <a:t> </a:t>
            </a:r>
            <a:r>
              <a:rPr lang="uk-UA" b="1" dirty="0"/>
              <a:t>Мороз Анастасія Миколаївна</a:t>
            </a:r>
            <a:r>
              <a:rPr lang="uk-UA" dirty="0"/>
              <a:t> (ТІ-91мп) – отримала </a:t>
            </a:r>
            <a:r>
              <a:rPr lang="uk-UA" b="1" dirty="0"/>
              <a:t>стипендію від Президента України</a:t>
            </a:r>
            <a:r>
              <a:rPr lang="uk-UA" dirty="0"/>
              <a:t> у І семестрі 2020/2021 </a:t>
            </a:r>
            <a:r>
              <a:rPr lang="uk-UA" dirty="0" err="1"/>
              <a:t>н.р</a:t>
            </a:r>
            <a:r>
              <a:rPr lang="uk-UA" dirty="0"/>
              <a:t>. (Наказ </a:t>
            </a:r>
            <a:r>
              <a:rPr lang="uk-UA" dirty="0" err="1"/>
              <a:t>МОН</a:t>
            </a:r>
            <a:r>
              <a:rPr lang="uk-UA" dirty="0"/>
              <a:t> №1208 від 29.09.2020 р.)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70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3">
            <a:extLst>
              <a:ext uri="{FF2B5EF4-FFF2-40B4-BE49-F238E27FC236}">
                <a16:creationId xmlns:a16="http://schemas.microsoft.com/office/drawing/2014/main" xmlns="" id="{CBDDD8EC-7058-46C0-828A-C3DECAE3D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0800"/>
            <a:ext cx="9144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Завдання на 2021 рік з напряму </a:t>
            </a:r>
            <a:b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</a:br>
            <a:r>
              <a:rPr lang="ru-RU" altLang="uk-UA" sz="3600" b="1" baseline="-25000" dirty="0" err="1">
                <a:solidFill>
                  <a:srgbClr val="B9133B"/>
                </a:solidFill>
                <a:latin typeface="Bookman Old Style" panose="02050604050505020204" pitchFamily="18" charset="0"/>
              </a:rPr>
              <a:t>покращення</a:t>
            </a:r>
            <a:r>
              <a:rPr lang="ru-RU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3600" b="1" baseline="-25000" dirty="0" err="1">
                <a:solidFill>
                  <a:srgbClr val="B9133B"/>
                </a:solidFill>
                <a:latin typeface="Bookman Old Style" panose="02050604050505020204" pitchFamily="18" charset="0"/>
              </a:rPr>
              <a:t>позицій</a:t>
            </a:r>
            <a:r>
              <a:rPr lang="ru-RU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 </a:t>
            </a:r>
            <a:r>
              <a:rPr lang="ru-RU" altLang="uk-UA" sz="3600" b="1" baseline="-25000" dirty="0" err="1">
                <a:solidFill>
                  <a:srgbClr val="B9133B"/>
                </a:solidFill>
                <a:latin typeface="Bookman Old Style" panose="02050604050505020204" pitchFamily="18" charset="0"/>
              </a:rPr>
              <a:t>університету</a:t>
            </a:r>
            <a:r>
              <a:rPr lang="ru-RU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 в </a:t>
            </a:r>
            <a:br>
              <a:rPr lang="ru-RU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</a:br>
            <a:r>
              <a:rPr lang="ru-RU" altLang="uk-UA" sz="3600" b="1" baseline="-25000" dirty="0" err="1">
                <a:solidFill>
                  <a:srgbClr val="B9133B"/>
                </a:solidFill>
                <a:latin typeface="Bookman Old Style" panose="02050604050505020204" pitchFamily="18" charset="0"/>
              </a:rPr>
              <a:t>світових</a:t>
            </a:r>
            <a:r>
              <a:rPr lang="ru-RU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 і </a:t>
            </a:r>
            <a:r>
              <a:rPr lang="ru-RU" altLang="uk-UA" sz="3600" b="1" baseline="-25000" dirty="0" err="1">
                <a:solidFill>
                  <a:srgbClr val="B9133B"/>
                </a:solidFill>
                <a:latin typeface="Bookman Old Style" panose="02050604050505020204" pitchFamily="18" charset="0"/>
              </a:rPr>
              <a:t>вітчизняних</a:t>
            </a:r>
            <a:r>
              <a:rPr lang="ru-RU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 рейтингах</a:t>
            </a: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:</a:t>
            </a:r>
            <a:endParaRPr lang="uk-UA" altLang="uk-UA" sz="3600" dirty="0">
              <a:solidFill>
                <a:srgbClr val="B9133B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5539" name="TextBox 4">
            <a:extLst>
              <a:ext uri="{FF2B5EF4-FFF2-40B4-BE49-F238E27FC236}">
                <a16:creationId xmlns:a16="http://schemas.microsoft.com/office/drawing/2014/main" xmlns="" id="{8027DD40-C97C-4282-90D0-90398C2D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32" y="1484784"/>
            <a:ext cx="8424936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7338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latin typeface="Bookman Old Style" panose="02050604050505020204" pitchFamily="18" charset="0"/>
              </a:rPr>
              <a:t>● </a:t>
            </a:r>
            <a:r>
              <a:rPr lang="ru-RU" sz="1800" dirty="0" err="1">
                <a:latin typeface="Bookman Old Style" panose="02050604050505020204" pitchFamily="18" charset="0"/>
              </a:rPr>
              <a:t>керівникам</a:t>
            </a:r>
            <a:r>
              <a:rPr lang="ru-RU" sz="1800" dirty="0">
                <a:latin typeface="Bookman Old Style" panose="02050604050505020204" pitchFamily="18" charset="0"/>
              </a:rPr>
              <a:t> науки </a:t>
            </a:r>
            <a:r>
              <a:rPr lang="ru-RU" sz="1800" dirty="0" err="1">
                <a:latin typeface="Bookman Old Style" panose="02050604050505020204" pitchFamily="18" charset="0"/>
              </a:rPr>
              <a:t>всіх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підрозділів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забезпечити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стале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зростання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наукометричних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показників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вчених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кількості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проєктних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пропозицій</a:t>
            </a:r>
            <a:r>
              <a:rPr lang="ru-RU" sz="1800" dirty="0">
                <a:latin typeface="Bookman Old Style" panose="02050604050505020204" pitchFamily="18" charset="0"/>
              </a:rPr>
              <a:t>, що </a:t>
            </a:r>
            <a:r>
              <a:rPr lang="ru-RU" sz="1800" dirty="0" err="1">
                <a:latin typeface="Bookman Old Style" panose="02050604050505020204" pitchFamily="18" charset="0"/>
              </a:rPr>
              <a:t>подаються</a:t>
            </a:r>
            <a:r>
              <a:rPr lang="ru-RU" sz="1800" dirty="0">
                <a:latin typeface="Bookman Old Style" panose="02050604050505020204" pitchFamily="18" charset="0"/>
              </a:rPr>
              <a:t> на </a:t>
            </a:r>
            <a:r>
              <a:rPr lang="ru-RU" sz="1800" dirty="0" err="1">
                <a:latin typeface="Bookman Old Style" panose="02050604050505020204" pitchFamily="18" charset="0"/>
              </a:rPr>
              <a:t>міжнародні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конкурси</a:t>
            </a:r>
            <a:r>
              <a:rPr lang="ru-RU" sz="1800" dirty="0">
                <a:latin typeface="Bookman Old Style" panose="02050604050505020204" pitchFamily="18" charset="0"/>
              </a:rPr>
              <a:t> та </a:t>
            </a:r>
            <a:r>
              <a:rPr lang="ru-RU" sz="1800" dirty="0" err="1">
                <a:latin typeface="Bookman Old Style" panose="02050604050505020204" pitchFamily="18" charset="0"/>
              </a:rPr>
              <a:t>кількості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видань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включених</a:t>
            </a:r>
            <a:r>
              <a:rPr lang="ru-RU" sz="1800" dirty="0">
                <a:latin typeface="Bookman Old Style" panose="02050604050505020204" pitchFamily="18" charset="0"/>
              </a:rPr>
              <a:t> до </a:t>
            </a:r>
            <a:r>
              <a:rPr lang="ru-RU" sz="1800" dirty="0" err="1">
                <a:latin typeface="Bookman Old Style" panose="02050604050505020204" pitchFamily="18" charset="0"/>
              </a:rPr>
              <a:t>провідних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міжнародних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наукометричних</a:t>
            </a:r>
            <a:r>
              <a:rPr lang="ru-RU" sz="1800" dirty="0">
                <a:latin typeface="Bookman Old Style" panose="02050604050505020204" pitchFamily="18" charset="0"/>
              </a:rPr>
              <a:t> баз </a:t>
            </a:r>
            <a:r>
              <a:rPr lang="ru-RU" sz="1800" dirty="0" err="1">
                <a:latin typeface="Bookman Old Style" panose="02050604050505020204" pitchFamily="18" charset="0"/>
              </a:rPr>
              <a:t>даних</a:t>
            </a:r>
            <a:r>
              <a:rPr lang="ru-RU" sz="1800" dirty="0">
                <a:latin typeface="Bookman Old Style" panose="02050604050505020204" pitchFamily="18" charset="0"/>
              </a:rPr>
              <a:t>;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● </a:t>
            </a:r>
            <a:r>
              <a:rPr lang="ru-RU" sz="1800" dirty="0" err="1">
                <a:latin typeface="Bookman Old Style" panose="02050604050505020204" pitchFamily="18" charset="0"/>
              </a:rPr>
              <a:t>науковцям</a:t>
            </a:r>
            <a:r>
              <a:rPr lang="ru-RU" sz="1800" dirty="0">
                <a:latin typeface="Bookman Old Style" panose="02050604050505020204" pitchFamily="18" charset="0"/>
              </a:rPr>
              <a:t> КПІ </a:t>
            </a:r>
            <a:r>
              <a:rPr lang="ru-RU" sz="1800" dirty="0" err="1">
                <a:latin typeface="Bookman Old Style" panose="02050604050505020204" pitchFamily="18" charset="0"/>
              </a:rPr>
              <a:t>пріоритетно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публікувати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свої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наукові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праці</a:t>
            </a:r>
            <a:r>
              <a:rPr lang="ru-RU" sz="1800" dirty="0">
                <a:latin typeface="Bookman Old Style" panose="02050604050505020204" pitchFamily="18" charset="0"/>
              </a:rPr>
              <a:t> в </a:t>
            </a:r>
            <a:r>
              <a:rPr lang="ru-RU" sz="1800" dirty="0" err="1">
                <a:latin typeface="Bookman Old Style" panose="02050604050505020204" pitchFamily="18" charset="0"/>
              </a:rPr>
              <a:t>наукових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виданнях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чи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матеріалах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конференцій</a:t>
            </a:r>
            <a:r>
              <a:rPr lang="ru-RU" sz="1800" dirty="0">
                <a:latin typeface="Bookman Old Style" panose="02050604050505020204" pitchFamily="18" charset="0"/>
              </a:rPr>
              <a:t>, що </a:t>
            </a:r>
            <a:r>
              <a:rPr lang="ru-RU" sz="1800" dirty="0" err="1">
                <a:latin typeface="Bookman Old Style" panose="02050604050505020204" pitchFamily="18" charset="0"/>
              </a:rPr>
              <a:t>індексуються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наукометричними</a:t>
            </a:r>
            <a:r>
              <a:rPr lang="ru-RU" sz="1800" dirty="0">
                <a:latin typeface="Bookman Old Style" panose="02050604050505020204" pitchFamily="18" charset="0"/>
              </a:rPr>
              <a:t> базами </a:t>
            </a:r>
            <a:r>
              <a:rPr lang="en-GB" sz="1800" dirty="0">
                <a:latin typeface="Bookman Old Style" panose="02050604050505020204" pitchFamily="18" charset="0"/>
              </a:rPr>
              <a:t>Scopus </a:t>
            </a:r>
            <a:r>
              <a:rPr lang="ru-RU" sz="1800" dirty="0" err="1">
                <a:latin typeface="Bookman Old Style" panose="02050604050505020204" pitchFamily="18" charset="0"/>
              </a:rPr>
              <a:t>чи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en-GB" sz="1800" dirty="0">
                <a:latin typeface="Bookman Old Style" panose="02050604050505020204" pitchFamily="18" charset="0"/>
              </a:rPr>
              <a:t>Web of Science, </a:t>
            </a:r>
            <a:r>
              <a:rPr lang="ru-RU" sz="1800" dirty="0" err="1">
                <a:latin typeface="Bookman Old Style" panose="02050604050505020204" pitchFamily="18" charset="0"/>
              </a:rPr>
              <a:t>переважно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квартилів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en-GB" sz="1800" dirty="0">
                <a:latin typeface="Bookman Old Style" panose="02050604050505020204" pitchFamily="18" charset="0"/>
              </a:rPr>
              <a:t>Q1 </a:t>
            </a:r>
            <a:r>
              <a:rPr lang="ru-RU" sz="1800" dirty="0">
                <a:latin typeface="Bookman Old Style" panose="02050604050505020204" pitchFamily="18" charset="0"/>
              </a:rPr>
              <a:t>та </a:t>
            </a:r>
            <a:r>
              <a:rPr lang="en-GB" sz="1800" dirty="0">
                <a:latin typeface="Bookman Old Style" panose="02050604050505020204" pitchFamily="18" charset="0"/>
              </a:rPr>
              <a:t>Q2;</a:t>
            </a:r>
            <a:br>
              <a:rPr lang="en-GB" sz="1800" dirty="0">
                <a:latin typeface="Bookman Old Style" panose="02050604050505020204" pitchFamily="18" charset="0"/>
              </a:rPr>
            </a:br>
            <a:r>
              <a:rPr lang="en-GB" sz="1800" dirty="0">
                <a:latin typeface="Bookman Old Style" panose="02050604050505020204" pitchFamily="18" charset="0"/>
              </a:rPr>
              <a:t>● </a:t>
            </a:r>
            <a:r>
              <a:rPr lang="ru-RU" sz="1800" dirty="0" err="1">
                <a:latin typeface="Bookman Old Style" panose="02050604050505020204" pitchFamily="18" charset="0"/>
              </a:rPr>
              <a:t>науковцям</a:t>
            </a:r>
            <a:r>
              <a:rPr lang="ru-RU" sz="1800" dirty="0">
                <a:latin typeface="Bookman Old Style" panose="02050604050505020204" pitchFamily="18" charset="0"/>
              </a:rPr>
              <a:t> КПІ </a:t>
            </a:r>
            <a:r>
              <a:rPr lang="ru-RU" sz="1800" dirty="0" err="1">
                <a:latin typeface="Bookman Old Style" panose="02050604050505020204" pitchFamily="18" charset="0"/>
              </a:rPr>
              <a:t>всіх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рівнів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всіляко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розширювати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власні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наукові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контакти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із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закордонними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колегами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щодо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проведення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спільних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досліджень</a:t>
            </a:r>
            <a:r>
              <a:rPr lang="ru-RU" sz="1800" dirty="0">
                <a:latin typeface="Bookman Old Style" panose="02050604050505020204" pitchFamily="18" charset="0"/>
              </a:rPr>
              <a:t> та </a:t>
            </a:r>
            <a:r>
              <a:rPr lang="ru-RU" sz="1800" dirty="0" err="1">
                <a:latin typeface="Bookman Old Style" panose="02050604050505020204" pitchFamily="18" charset="0"/>
              </a:rPr>
              <a:t>опублікування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їх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результатів</a:t>
            </a:r>
            <a:r>
              <a:rPr lang="ru-RU" sz="1800" dirty="0">
                <a:latin typeface="Bookman Old Style" panose="02050604050505020204" pitchFamily="18" charset="0"/>
              </a:rPr>
              <a:t> у </a:t>
            </a:r>
            <a:r>
              <a:rPr lang="ru-RU" sz="1800" dirty="0" err="1">
                <a:latin typeface="Bookman Old Style" panose="02050604050505020204" pitchFamily="18" charset="0"/>
              </a:rPr>
              <a:t>міжнародних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наукових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виданнях</a:t>
            </a:r>
            <a:r>
              <a:rPr lang="ru-RU" sz="1800" dirty="0">
                <a:latin typeface="Bookman Old Style" panose="02050604050505020204" pitchFamily="18" charset="0"/>
              </a:rPr>
              <a:t>, </a:t>
            </a:r>
            <a:r>
              <a:rPr lang="ru-RU" sz="1800" dirty="0" err="1">
                <a:latin typeface="Bookman Old Style" panose="02050604050505020204" pitchFamily="18" charset="0"/>
              </a:rPr>
              <a:t>що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індексуються</a:t>
            </a:r>
            <a:r>
              <a:rPr lang="ru-RU" sz="1800" dirty="0">
                <a:latin typeface="Bookman Old Style" panose="02050604050505020204" pitchFamily="18" charset="0"/>
              </a:rPr>
              <a:t> в </a:t>
            </a:r>
            <a:r>
              <a:rPr lang="ru-RU" sz="1800" dirty="0" err="1">
                <a:latin typeface="Bookman Old Style" panose="02050604050505020204" pitchFamily="18" charset="0"/>
              </a:rPr>
              <a:t>провідних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світових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наукометричних</a:t>
            </a:r>
            <a:r>
              <a:rPr lang="ru-RU" sz="1800" dirty="0">
                <a:latin typeface="Bookman Old Style" panose="02050604050505020204" pitchFamily="18" charset="0"/>
              </a:rPr>
              <a:t> базах;</a:t>
            </a:r>
            <a:br>
              <a:rPr lang="ru-RU" sz="1800" dirty="0">
                <a:latin typeface="Bookman Old Style" panose="02050604050505020204" pitchFamily="18" charset="0"/>
              </a:rPr>
            </a:br>
            <a:r>
              <a:rPr lang="ru-RU" sz="1800" dirty="0">
                <a:latin typeface="Bookman Old Style" panose="02050604050505020204" pitchFamily="18" charset="0"/>
              </a:rPr>
              <a:t>● </a:t>
            </a:r>
            <a:r>
              <a:rPr lang="ru-RU" sz="1800" dirty="0" err="1">
                <a:latin typeface="Bookman Old Style" panose="02050604050505020204" pitchFamily="18" charset="0"/>
              </a:rPr>
              <a:t>редакційним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колегіям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наукових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видань</a:t>
            </a:r>
            <a:r>
              <a:rPr lang="ru-RU" sz="1800" dirty="0">
                <a:latin typeface="Bookman Old Style" panose="02050604050505020204" pitchFamily="18" charset="0"/>
              </a:rPr>
              <a:t> КПІ </a:t>
            </a:r>
            <a:r>
              <a:rPr lang="ru-RU" sz="1800" dirty="0" err="1">
                <a:latin typeface="Bookman Old Style" panose="02050604050505020204" pitchFamily="18" charset="0"/>
              </a:rPr>
              <a:t>вжити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адекватних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заходів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щодо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відповідності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вимогам</a:t>
            </a:r>
            <a:r>
              <a:rPr lang="ru-RU" sz="1800" dirty="0">
                <a:latin typeface="Bookman Old Style" panose="02050604050505020204" pitchFamily="18" charset="0"/>
              </a:rPr>
              <a:t> баз </a:t>
            </a:r>
            <a:r>
              <a:rPr lang="en-GB" sz="1800" dirty="0">
                <a:latin typeface="Bookman Old Style" panose="02050604050505020204" pitchFamily="18" charset="0"/>
              </a:rPr>
              <a:t>Scopus </a:t>
            </a:r>
            <a:r>
              <a:rPr lang="ru-RU" sz="1800" dirty="0">
                <a:latin typeface="Bookman Old Style" panose="02050604050505020204" pitchFamily="18" charset="0"/>
              </a:rPr>
              <a:t>та </a:t>
            </a:r>
            <a:r>
              <a:rPr lang="en-GB" sz="1800" dirty="0">
                <a:latin typeface="Bookman Old Style" panose="02050604050505020204" pitchFamily="18" charset="0"/>
              </a:rPr>
              <a:t>Web of Science </a:t>
            </a:r>
            <a:r>
              <a:rPr lang="ru-RU" sz="1800" dirty="0">
                <a:latin typeface="Bookman Old Style" panose="02050604050505020204" pitchFamily="18" charset="0"/>
              </a:rPr>
              <a:t>та </a:t>
            </a:r>
            <a:r>
              <a:rPr lang="ru-RU" sz="1800" dirty="0" err="1">
                <a:latin typeface="Bookman Old Style" panose="02050604050505020204" pitchFamily="18" charset="0"/>
              </a:rPr>
              <a:t>подальшої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індексації</a:t>
            </a:r>
            <a:r>
              <a:rPr lang="ru-RU" sz="1800" dirty="0">
                <a:latin typeface="Bookman Old Style" panose="02050604050505020204" pitchFamily="18" charset="0"/>
              </a:rPr>
              <a:t> ними </a:t>
            </a:r>
            <a:r>
              <a:rPr lang="ru-RU" sz="1800" dirty="0" err="1">
                <a:latin typeface="Bookman Old Style" panose="02050604050505020204" pitchFamily="18" charset="0"/>
              </a:rPr>
              <a:t>наукових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праць</a:t>
            </a:r>
            <a:r>
              <a:rPr lang="ru-RU" sz="1800" dirty="0">
                <a:latin typeface="Bookman Old Style" panose="02050604050505020204" pitchFamily="18" charset="0"/>
              </a:rPr>
              <a:t> </a:t>
            </a:r>
            <a:r>
              <a:rPr lang="ru-RU" sz="1800" dirty="0" err="1">
                <a:latin typeface="Bookman Old Style" panose="02050604050505020204" pitchFamily="18" charset="0"/>
              </a:rPr>
              <a:t>університету</a:t>
            </a:r>
            <a:r>
              <a:rPr lang="ru-RU" sz="1800" dirty="0">
                <a:latin typeface="Bookman Old Style" panose="02050604050505020204" pitchFamily="18" charset="0"/>
              </a:rPr>
              <a:t>;</a:t>
            </a:r>
            <a:endParaRPr lang="uk-UA" altLang="uk-UA" sz="1800" baseline="-25000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71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3">
            <a:extLst>
              <a:ext uri="{FF2B5EF4-FFF2-40B4-BE49-F238E27FC236}">
                <a16:creationId xmlns:a16="http://schemas.microsoft.com/office/drawing/2014/main" xmlns="" id="{77981539-D5FF-4875-94D7-58E101973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850" y="-50800"/>
            <a:ext cx="9791700" cy="88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000"/>
              </a:lnSpc>
              <a:spcBef>
                <a:spcPct val="0"/>
              </a:spcBef>
              <a:buFontTx/>
              <a:buNone/>
            </a:pP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Завдання на 2021 рік з напряму </a:t>
            </a:r>
            <a:b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</a:br>
            <a:r>
              <a:rPr lang="uk-UA" altLang="uk-UA" sz="3600" b="1" baseline="-25000" dirty="0">
                <a:solidFill>
                  <a:srgbClr val="B9133B"/>
                </a:solidFill>
                <a:latin typeface="Bookman Old Style" panose="02050604050505020204" pitchFamily="18" charset="0"/>
              </a:rPr>
              <a:t> забезпечення подальшого розвитку університету:</a:t>
            </a:r>
            <a:endParaRPr lang="uk-UA" altLang="uk-UA" sz="3600" dirty="0">
              <a:solidFill>
                <a:srgbClr val="B9133B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2D75F3-9087-4E89-8A09-5C5A8B98F499}"/>
              </a:ext>
            </a:extLst>
          </p:cNvPr>
          <p:cNvSpPr txBox="1"/>
          <p:nvPr/>
        </p:nvSpPr>
        <p:spPr>
          <a:xfrm>
            <a:off x="323528" y="1340768"/>
            <a:ext cx="8747894" cy="468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2000" dirty="0">
                <a:latin typeface="Bookman Old Style" panose="02050604050505020204" pitchFamily="18" charset="0"/>
              </a:rPr>
              <a:t>● максимально </a:t>
            </a:r>
            <a:r>
              <a:rPr lang="ru-RU" sz="2000" dirty="0" err="1">
                <a:latin typeface="Bookman Old Style" panose="02050604050505020204" pitchFamily="18" charset="0"/>
              </a:rPr>
              <a:t>сприяти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підтримувати</a:t>
            </a:r>
            <a:r>
              <a:rPr lang="ru-RU" sz="2000" dirty="0">
                <a:latin typeface="Bookman Old Style" panose="02050604050505020204" pitchFamily="18" charset="0"/>
              </a:rPr>
              <a:t> будь-</a:t>
            </a:r>
            <a:r>
              <a:rPr lang="ru-RU" sz="2000" dirty="0" err="1">
                <a:latin typeface="Bookman Old Style" panose="02050604050505020204" pitchFamily="18" charset="0"/>
              </a:rPr>
              <a:t>які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ініціативи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щодо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розвитку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матеріально-технічної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бази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створення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нових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Центрів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колективного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користування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науковим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обладнанням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оновлення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дослідницького</a:t>
            </a:r>
            <a:r>
              <a:rPr lang="ru-RU" sz="2000" dirty="0">
                <a:latin typeface="Bookman Old Style" panose="02050604050505020204" pitchFamily="18" charset="0"/>
              </a:rPr>
              <a:t> і </a:t>
            </a:r>
            <a:r>
              <a:rPr lang="ru-RU" sz="2000" dirty="0" err="1">
                <a:latin typeface="Bookman Old Style" panose="02050604050505020204" pitchFamily="18" charset="0"/>
              </a:rPr>
              <a:t>технологічного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обладнання</a:t>
            </a:r>
            <a:r>
              <a:rPr lang="ru-RU" sz="2000" dirty="0">
                <a:latin typeface="Bookman Old Style" panose="02050604050505020204" pitchFamily="18" charset="0"/>
              </a:rPr>
              <a:t> для </a:t>
            </a:r>
            <a:r>
              <a:rPr lang="ru-RU" sz="2000" dirty="0" err="1">
                <a:latin typeface="Bookman Old Style" panose="02050604050505020204" pitchFamily="18" charset="0"/>
              </a:rPr>
              <a:t>провадження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наукової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діяльності</a:t>
            </a:r>
            <a:r>
              <a:rPr lang="ru-RU" sz="2000" dirty="0">
                <a:latin typeface="Bookman Old Style" panose="02050604050505020204" pitchFamily="18" charset="0"/>
              </a:rPr>
              <a:t>, в тому </a:t>
            </a:r>
            <a:r>
              <a:rPr lang="ru-RU" sz="2000" dirty="0" err="1">
                <a:latin typeface="Bookman Old Style" panose="02050604050505020204" pitchFamily="18" charset="0"/>
              </a:rPr>
              <a:t>числі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із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залученням</a:t>
            </a:r>
            <a:r>
              <a:rPr lang="ru-RU" sz="2000" dirty="0"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latin typeface="Bookman Old Style" panose="02050604050505020204" pitchFamily="18" charset="0"/>
              </a:rPr>
              <a:t>взаємовигідних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умовах</a:t>
            </a:r>
            <a:r>
              <a:rPr lang="ru-RU" sz="2000" dirty="0">
                <a:latin typeface="Bookman Old Style" panose="02050604050505020204" pitchFamily="18" charset="0"/>
              </a:rPr>
              <a:t> приватного </a:t>
            </a:r>
            <a:r>
              <a:rPr lang="ru-RU" sz="2000" dirty="0" err="1">
                <a:latin typeface="Bookman Old Style" panose="02050604050505020204" pitchFamily="18" charset="0"/>
              </a:rPr>
              <a:t>капіталу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співпраці</a:t>
            </a: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з </a:t>
            </a:r>
            <a:r>
              <a:rPr lang="ru-RU" sz="2000" dirty="0" err="1">
                <a:latin typeface="Bookman Old Style" panose="02050604050505020204" pitchFamily="18" charset="0"/>
              </a:rPr>
              <a:t>вітчизняними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закордонними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компаніями</a:t>
            </a:r>
            <a:r>
              <a:rPr lang="ru-RU" sz="2000" dirty="0">
                <a:latin typeface="Bookman Old Style" panose="02050604050505020204" pitchFamily="18" charset="0"/>
              </a:rPr>
              <a:t>;</a:t>
            </a:r>
          </a:p>
          <a:p>
            <a:pPr>
              <a:spcBef>
                <a:spcPts val="600"/>
              </a:spcBef>
              <a:defRPr/>
            </a:pPr>
            <a:r>
              <a:rPr lang="ru-RU" sz="2000" dirty="0">
                <a:latin typeface="Bookman Old Style" panose="02050604050505020204" pitchFamily="18" charset="0"/>
              </a:rPr>
              <a:t/>
            </a:r>
            <a:br>
              <a:rPr lang="ru-RU" sz="2000" dirty="0">
                <a:latin typeface="Bookman Old Style" panose="02050604050505020204" pitchFamily="18" charset="0"/>
              </a:rPr>
            </a:br>
            <a:r>
              <a:rPr lang="ru-RU" sz="2000" dirty="0">
                <a:latin typeface="Bookman Old Style" panose="02050604050505020204" pitchFamily="18" charset="0"/>
              </a:rPr>
              <a:t>● </a:t>
            </a:r>
            <a:r>
              <a:rPr lang="ru-RU" sz="2000" dirty="0" err="1">
                <a:latin typeface="Bookman Old Style" panose="02050604050505020204" pitchFamily="18" charset="0"/>
              </a:rPr>
              <a:t>забезпечити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подальший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розвиток</a:t>
            </a:r>
            <a:r>
              <a:rPr lang="ru-RU" sz="2000" dirty="0">
                <a:latin typeface="Bookman Old Style" panose="02050604050505020204" pitchFamily="18" charset="0"/>
              </a:rPr>
              <a:t> онлайн-</a:t>
            </a:r>
            <a:r>
              <a:rPr lang="ru-RU" sz="2000" dirty="0" err="1">
                <a:latin typeface="Bookman Old Style" panose="02050604050505020204" pitchFamily="18" charset="0"/>
              </a:rPr>
              <a:t>сервісів</a:t>
            </a:r>
            <a:r>
              <a:rPr lang="ru-RU" sz="2000" dirty="0">
                <a:latin typeface="Bookman Old Style" panose="02050604050505020204" pitchFamily="18" charset="0"/>
              </a:rPr>
              <a:t> НДЧ, </a:t>
            </a:r>
            <a:r>
              <a:rPr lang="ru-RU" sz="2000" dirty="0" err="1">
                <a:latin typeface="Bookman Old Style" panose="02050604050505020204" pitchFamily="18" charset="0"/>
              </a:rPr>
              <a:t>зокрема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інформатизацію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управлінської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діяльності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електронних</a:t>
            </a:r>
            <a:r>
              <a:rPr lang="ru-RU" sz="2000" dirty="0">
                <a:latin typeface="Bookman Old Style" panose="02050604050505020204" pitchFamily="18" charset="0"/>
              </a:rPr>
              <a:t> баз </a:t>
            </a:r>
            <a:r>
              <a:rPr lang="ru-RU" sz="2000" dirty="0" err="1">
                <a:latin typeface="Bookman Old Style" panose="02050604050505020204" pitchFamily="18" charset="0"/>
              </a:rPr>
              <a:t>інноваційних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розробок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патентів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потенціалу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наукових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шкіл</a:t>
            </a:r>
            <a:r>
              <a:rPr lang="ru-RU" sz="2000" dirty="0">
                <a:latin typeface="Bookman Old Style" panose="02050604050505020204" pitchFamily="18" charset="0"/>
              </a:rPr>
              <a:t>; </a:t>
            </a:r>
            <a:r>
              <a:rPr lang="ru-RU" sz="2000" dirty="0" err="1">
                <a:latin typeface="Bookman Old Style" panose="02050604050505020204" pitchFamily="18" charset="0"/>
              </a:rPr>
              <a:t>розвивати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інформатизацію</a:t>
            </a:r>
            <a:r>
              <a:rPr lang="ru-RU" sz="2000" dirty="0">
                <a:latin typeface="Bookman Old Style" panose="02050604050505020204" pitchFamily="18" charset="0"/>
              </a:rPr>
              <a:t> на </a:t>
            </a:r>
            <a:r>
              <a:rPr lang="ru-RU" sz="2000" dirty="0" err="1">
                <a:latin typeface="Bookman Old Style" panose="02050604050505020204" pitchFamily="18" charset="0"/>
              </a:rPr>
              <a:t>основі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університетських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програм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інформатизації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стандартизації</a:t>
            </a:r>
            <a:r>
              <a:rPr lang="ru-RU" sz="2000" dirty="0">
                <a:latin typeface="Bookman Old Style" panose="02050604050505020204" pitchFamily="18" charset="0"/>
              </a:rPr>
              <a:t> з </a:t>
            </a:r>
            <a:r>
              <a:rPr lang="ru-RU" sz="2000" dirty="0" err="1">
                <a:latin typeface="Bookman Old Style" panose="02050604050505020204" pitchFamily="18" charset="0"/>
              </a:rPr>
              <a:t>підвищенням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рівня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інформатизаційної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безпеки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  <a:endParaRPr lang="uk-UA" sz="2000" dirty="0">
              <a:solidFill>
                <a:srgbClr val="7030A0"/>
              </a:solidFill>
              <a:latin typeface="Bookman Old Style" panose="02050604050505020204" pitchFamily="18" charset="0"/>
              <a:cs typeface="Arial" charset="0"/>
            </a:endParaRPr>
          </a:p>
          <a:p>
            <a:pPr>
              <a:spcAft>
                <a:spcPts val="600"/>
              </a:spcAft>
              <a:defRPr/>
            </a:pPr>
            <a:endParaRPr lang="uk-UA" sz="2000" baseline="-25000" dirty="0">
              <a:solidFill>
                <a:srgbClr val="7030A0"/>
              </a:solidFill>
              <a:latin typeface="Bookman Old Style" panose="02050604050505020204" pitchFamily="18" charset="0"/>
              <a:cs typeface="Arial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72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F3323D-DF97-478E-B0D3-8EAE71652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-22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580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F16F477-646E-4FB0-AFD8-6F03B24E6A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567" y="678621"/>
            <a:ext cx="1092677" cy="10926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289A54-17FF-4416-8466-FC26A4531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8" y="764704"/>
            <a:ext cx="897968" cy="9802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9C5B66-BF0E-4334-9FE6-B62E3317085C}"/>
              </a:ext>
            </a:extLst>
          </p:cNvPr>
          <p:cNvSpPr/>
          <p:nvPr/>
        </p:nvSpPr>
        <p:spPr>
          <a:xfrm>
            <a:off x="1763688" y="764704"/>
            <a:ext cx="62221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Дякуємо науковцям </a:t>
            </a:r>
            <a:r>
              <a:rPr lang="uk-UA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ІТС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КПІ ім. Ігоря Сікорського</a:t>
            </a:r>
          </a:p>
          <a:p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результативну роботу 2020 року!</a:t>
            </a:r>
          </a:p>
          <a:p>
            <a:endParaRPr lang="uk-UA" sz="3600" i="0" u="none" strike="noStrik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endParaRPr lang="uk-UA" sz="3600" i="0" u="none" strike="noStrik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uk-UA" sz="360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Сподіваємось на ефективну</a:t>
            </a:r>
          </a:p>
          <a:p>
            <a:r>
              <a:rPr lang="uk-UA" sz="3600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роботу і в 2021 році.</a:t>
            </a:r>
            <a:endParaRPr lang="uk-U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FA66-C9C2-48B3-8606-49977A7433FC}" type="slidenum">
              <a:rPr lang="ru-RU" altLang="uk-UA" smtClean="0"/>
              <a:pPr/>
              <a:t>73</a:t>
            </a:fld>
            <a:endParaRPr lang="ru-RU" altLang="uk-UA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2D027504-A073-43BF-B943-4AC6A8F47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42888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B5AEC5-23E8-4C34-950C-C2DD44DEB813}"/>
              </a:ext>
            </a:extLst>
          </p:cNvPr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1.4. Науково-дослідна робота та інноваційна діяльність молодих учених</a:t>
            </a:r>
          </a:p>
        </p:txBody>
      </p:sp>
      <p:sp>
        <p:nvSpPr>
          <p:cNvPr id="14340" name="Прямоугольник 1">
            <a:extLst>
              <a:ext uri="{FF2B5EF4-FFF2-40B4-BE49-F238E27FC236}">
                <a16:creationId xmlns:a16="http://schemas.microsoft.com/office/drawing/2014/main" xmlns="" id="{ED269DBE-4F9C-43D4-B7FB-E807C65DC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9" y="1268760"/>
            <a:ext cx="8424936" cy="4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Прийнято до захисту кандидатську дисертацію: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 dirty="0"/>
              <a:t>Новікова Валерія Івановича</a:t>
            </a:r>
            <a:r>
              <a:rPr lang="uk-UA" altLang="uk-UA" sz="1800" dirty="0"/>
              <a:t>, тема роботи: «Метод підвищення пропускної здатності мобільних </a:t>
            </a:r>
            <a:r>
              <a:rPr lang="uk-UA" altLang="uk-UA" sz="1800" dirty="0" err="1"/>
              <a:t>безпроводових</a:t>
            </a:r>
            <a:r>
              <a:rPr lang="uk-UA" altLang="uk-UA" sz="1800" dirty="0"/>
              <a:t> сенсорних мереж на основі використання телекомунікаційних </a:t>
            </a:r>
            <a:r>
              <a:rPr lang="uk-UA" altLang="uk-UA" sz="1800" dirty="0" err="1"/>
              <a:t>аероплатформ</a:t>
            </a:r>
            <a:r>
              <a:rPr lang="uk-UA" altLang="uk-UA" sz="1800" dirty="0"/>
              <a:t>» (науковий керівник </a:t>
            </a:r>
            <a:r>
              <a:rPr lang="uk-UA" altLang="uk-UA" sz="1800" dirty="0" err="1"/>
              <a:t>д.т.н</a:t>
            </a:r>
            <a:r>
              <a:rPr lang="uk-UA" altLang="uk-UA" sz="1800" dirty="0"/>
              <a:t>., проф. Лисенко </a:t>
            </a:r>
            <a:r>
              <a:rPr lang="uk-UA" altLang="uk-UA" sz="1800" dirty="0" err="1"/>
              <a:t>О.І</a:t>
            </a:r>
            <a:r>
              <a:rPr lang="uk-UA" altLang="uk-UA" sz="1800" dirty="0"/>
              <a:t>.), захист планується у березні 2021 р. на засіданні спеціалізованої вченої ради Д 26.002.14 в КПІ ім. Ігоря Сікорського за спеціальністю 05.12.02 – Телекомунікаційні системи та мережі.</a:t>
            </a:r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endParaRPr lang="uk-UA" altLang="uk-UA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dirty="0"/>
              <a:t>Прийнято до захисту кандидатську дисертацію: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uk-UA" altLang="uk-UA" sz="1800" b="1" dirty="0" err="1"/>
              <a:t>Авдєєнка</a:t>
            </a:r>
            <a:r>
              <a:rPr lang="uk-UA" altLang="uk-UA" sz="1800" b="1" dirty="0"/>
              <a:t> Гліба Леонідовича</a:t>
            </a:r>
            <a:r>
              <a:rPr lang="uk-UA" altLang="uk-UA" sz="1800" dirty="0"/>
              <a:t>, тема роботи: «Методи просторової обробки сигналів в радіотехнічних системах при прийманні електромагнітних хвиль зі сферичними фазовими фронтами», (науковий керівник </a:t>
            </a:r>
            <a:r>
              <a:rPr lang="uk-UA" altLang="uk-UA" sz="1800" dirty="0" err="1"/>
              <a:t>к.т.н</a:t>
            </a:r>
            <a:r>
              <a:rPr lang="uk-UA" altLang="uk-UA" sz="1800" dirty="0"/>
              <a:t>., проф. </a:t>
            </a:r>
            <a:r>
              <a:rPr lang="uk-UA" altLang="uk-UA" sz="1800" dirty="0" err="1"/>
              <a:t>Якорнов</a:t>
            </a:r>
            <a:r>
              <a:rPr lang="uk-UA" altLang="uk-UA" sz="1800" dirty="0"/>
              <a:t> </a:t>
            </a:r>
            <a:r>
              <a:rPr lang="uk-UA" altLang="uk-UA" sz="1800" dirty="0" err="1"/>
              <a:t>Є.А</a:t>
            </a:r>
            <a:r>
              <a:rPr lang="uk-UA" altLang="uk-UA" sz="1800" dirty="0"/>
              <a:t>.), захист планується у березні 2021 р. на засіданні спеціалізованої вченої ради Д 26.002.14 в КПІ ім. Ігоря Сікорського за спеціальністю 05.12.17 – радіотехнічні та телевізійні системи.</a:t>
            </a:r>
          </a:p>
          <a:p>
            <a:pPr>
              <a:buNone/>
            </a:pPr>
            <a:endParaRPr lang="uk-UA" altLang="uk-UA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8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328926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65650DA-124D-4AE3-95AD-60402A570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5913"/>
            <a:ext cx="9148763" cy="1052513"/>
          </a:xfrm>
          <a:prstGeom prst="rect">
            <a:avLst/>
          </a:prstGeom>
          <a:solidFill>
            <a:srgbClr val="C591C1">
              <a:alpha val="3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uk-UA" sz="2400" b="1" kern="0" dirty="0">
                <a:solidFill>
                  <a:schemeClr val="accent2">
                    <a:lumMod val="25000"/>
                  </a:schemeClr>
                </a:solidFill>
              </a:rPr>
              <a:t>1. Підготовка наукових кадрів і творча діяльність молоді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131CF1-B279-4A3F-A8C8-BB16A75E4516}"/>
              </a:ext>
            </a:extLst>
          </p:cNvPr>
          <p:cNvSpPr txBox="1"/>
          <p:nvPr/>
        </p:nvSpPr>
        <p:spPr>
          <a:xfrm>
            <a:off x="0" y="404813"/>
            <a:ext cx="9144000" cy="400050"/>
          </a:xfrm>
          <a:prstGeom prst="rect">
            <a:avLst/>
          </a:prstGeom>
          <a:solidFill>
            <a:srgbClr val="C591C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chemeClr val="accent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1.1. Підготовка наукових і науково-педагогічних кадрів в КПІ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11" y="908720"/>
            <a:ext cx="7377978" cy="565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2B814-3AAB-44BC-A506-68DB89EF09C4}" type="slidenum">
              <a:rPr lang="ru-RU" altLang="uk-UA" smtClean="0"/>
              <a:pPr/>
              <a:t>9</a:t>
            </a:fld>
            <a:endParaRPr lang="ru-RU" altLang="uk-UA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Звіт з наук. роботи за 2019.potx" id="{CAAC394D-4BC0-4C66-903C-E346559CAA4A}" vid="{CE0A2431-6742-415D-9554-9D337EA35F3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A49C6CE42DBA2499EC16B4A43A22739" ma:contentTypeVersion="0" ma:contentTypeDescription="Створення нового документа." ma:contentTypeScope="" ma:versionID="e41f22bec504a08ebd32612595411f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0cebb24628af8e57c4c5575463c9c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E7AD99-9F4E-4899-B53A-C760E37C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6FFC6D1-0029-427E-AB75-944FBE88B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00D25-D966-47D3-9DA7-CEC6CCE9DF0F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10999</TotalTime>
  <Words>5676</Words>
  <Application>Microsoft Office PowerPoint</Application>
  <PresentationFormat>Экран (4:3)</PresentationFormat>
  <Paragraphs>1186</Paragraphs>
  <Slides>73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4" baseType="lpstr">
      <vt:lpstr>Оформление по умолчанию</vt:lpstr>
      <vt:lpstr>Презентация PowerPoint</vt:lpstr>
      <vt:lpstr>Презентация PowerPoint</vt:lpstr>
      <vt:lpstr>Формування наукової тематики  та удосконалення менеджменту</vt:lpstr>
      <vt:lpstr>Формування наукової тематики  та удосконалення менеджменту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Підготовка наукових кадрів і творча діяльність молоді</vt:lpstr>
      <vt:lpstr>1. Підготовка наукових кадрів і творча діяльність молоді</vt:lpstr>
      <vt:lpstr>1. Підготовка наукових кадрів і творча діяльність молоді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Інноваційна діяльність</vt:lpstr>
      <vt:lpstr>4. Інноваційна діяльність</vt:lpstr>
      <vt:lpstr>4. Інноваційна діяльність</vt:lpstr>
      <vt:lpstr>4. Інноваційна діяльність</vt:lpstr>
      <vt:lpstr>4. Інноваційна діяльність</vt:lpstr>
      <vt:lpstr>Презентация PowerPoint</vt:lpstr>
      <vt:lpstr>Презентация PowerPoint</vt:lpstr>
      <vt:lpstr>5. Забезпечення наукових досліджень і підготовки кадрів</vt:lpstr>
      <vt:lpstr>5. Забезпечення наукових досліджень і підготовки кадрів</vt:lpstr>
      <vt:lpstr>5. Забезпечення наукових досліджень і підготовки кадрів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5. Забезпечення наукових досліджень і підготовки кадрів</vt:lpstr>
      <vt:lpstr>5. Забезпечення наукових досліджень і підготовки кадрів</vt:lpstr>
      <vt:lpstr>5. Забезпечення наукових досліджень і підготовки кадрів</vt:lpstr>
      <vt:lpstr>Презентация PowerPoint</vt:lpstr>
      <vt:lpstr>5. Забезпечення наукових досліджень і підготовки кадрів</vt:lpstr>
      <vt:lpstr>5. Забезпечення наукових досліджень і підготовки кадрів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ПОКАЗНИКИ  наукової діяльності    Інституту телекомунікаційних систем     2014/13 р.</dc:title>
  <dc:creator>valera</dc:creator>
  <cp:lastModifiedBy>123</cp:lastModifiedBy>
  <cp:revision>695</cp:revision>
  <dcterms:created xsi:type="dcterms:W3CDTF">2015-01-23T13:54:29Z</dcterms:created>
  <dcterms:modified xsi:type="dcterms:W3CDTF">2021-03-18T14:49:29Z</dcterms:modified>
</cp:coreProperties>
</file>