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8" r:id="rId3"/>
    <p:sldId id="279" r:id="rId4"/>
    <p:sldId id="280" r:id="rId5"/>
    <p:sldId id="277" r:id="rId6"/>
    <p:sldId id="27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\Desktop\4%20&#1082;&#1091;&#1088;&#1089;%20&#1091;&#1089;&#1087;&#1110;&#1096;&#1085;&#1110;&#1089;&#1090;&#1100;%20&#1087;&#1086;%20&#1082;&#1072;&#1092;&#1077;&#1076;&#1088;&#1072;&#108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'[4 курс успішність по кафедрам.xlsx]ПО ІТС ЗАГАЛЬНА'!$A$3</c:f>
              <c:strCache>
                <c:ptCount val="1"/>
                <c:pt idx="0">
                  <c:v>ТК</c:v>
                </c:pt>
              </c:strCache>
            </c:strRef>
          </c:tx>
          <c:invertIfNegative val="0"/>
          <c:cat>
            <c:strRef>
              <c:f>'[4 курс успішність по кафедрам.xlsx]ПО ІТС ЗАГАЛЬНА'!$B$2:$F$2</c:f>
              <c:strCache>
                <c:ptCount val="5"/>
                <c:pt idx="0">
                  <c:v>95-100/відмінно</c:v>
                </c:pt>
                <c:pt idx="1">
                  <c:v>85-94/д.добре</c:v>
                </c:pt>
                <c:pt idx="2">
                  <c:v>75-84/добре</c:v>
                </c:pt>
                <c:pt idx="3">
                  <c:v>65-74/задовільно</c:v>
                </c:pt>
                <c:pt idx="4">
                  <c:v>60-64/достатньо</c:v>
                </c:pt>
              </c:strCache>
            </c:strRef>
          </c:cat>
          <c:val>
            <c:numRef>
              <c:f>'[4 курс успішність по кафедрам.xlsx]ПО ІТС ЗАГАЛЬНА'!$B$3:$F$3</c:f>
              <c:numCache>
                <c:formatCode>General</c:formatCode>
                <c:ptCount val="5"/>
                <c:pt idx="0">
                  <c:v>93</c:v>
                </c:pt>
                <c:pt idx="1">
                  <c:v>46</c:v>
                </c:pt>
                <c:pt idx="2">
                  <c:v>9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B3-4FA5-9EFE-0A571F94AC89}"/>
            </c:ext>
          </c:extLst>
        </c:ser>
        <c:ser>
          <c:idx val="1"/>
          <c:order val="1"/>
          <c:tx>
            <c:strRef>
              <c:f>'[4 курс успішність по кафедрам.xlsx]ПО ІТС ЗАГАЛЬНА'!$A$4</c:f>
              <c:strCache>
                <c:ptCount val="1"/>
                <c:pt idx="0">
                  <c:v>ТС</c:v>
                </c:pt>
              </c:strCache>
            </c:strRef>
          </c:tx>
          <c:invertIfNegative val="0"/>
          <c:cat>
            <c:strRef>
              <c:f>'[4 курс успішність по кафедрам.xlsx]ПО ІТС ЗАГАЛЬНА'!$B$2:$F$2</c:f>
              <c:strCache>
                <c:ptCount val="5"/>
                <c:pt idx="0">
                  <c:v>95-100/відмінно</c:v>
                </c:pt>
                <c:pt idx="1">
                  <c:v>85-94/д.добре</c:v>
                </c:pt>
                <c:pt idx="2">
                  <c:v>75-84/добре</c:v>
                </c:pt>
                <c:pt idx="3">
                  <c:v>65-74/задовільно</c:v>
                </c:pt>
                <c:pt idx="4">
                  <c:v>60-64/достатньо</c:v>
                </c:pt>
              </c:strCache>
            </c:strRef>
          </c:cat>
          <c:val>
            <c:numRef>
              <c:f>'[4 курс успішність по кафедрам.xlsx]ПО ІТС ЗАГАЛЬНА'!$B$4:$F$4</c:f>
              <c:numCache>
                <c:formatCode>General</c:formatCode>
                <c:ptCount val="5"/>
                <c:pt idx="0">
                  <c:v>26</c:v>
                </c:pt>
                <c:pt idx="1">
                  <c:v>18</c:v>
                </c:pt>
                <c:pt idx="2">
                  <c:v>22</c:v>
                </c:pt>
                <c:pt idx="3">
                  <c:v>16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B3-4FA5-9EFE-0A571F94AC89}"/>
            </c:ext>
          </c:extLst>
        </c:ser>
        <c:ser>
          <c:idx val="2"/>
          <c:order val="2"/>
          <c:tx>
            <c:strRef>
              <c:f>'[4 курс успішність по кафедрам.xlsx]ПО ІТС ЗАГАЛЬНА'!$A$5</c:f>
              <c:strCache>
                <c:ptCount val="1"/>
                <c:pt idx="0">
                  <c:v>ІТМ</c:v>
                </c:pt>
              </c:strCache>
            </c:strRef>
          </c:tx>
          <c:invertIfNegative val="0"/>
          <c:cat>
            <c:strRef>
              <c:f>'[4 курс успішність по кафедрам.xlsx]ПО ІТС ЗАГАЛЬНА'!$B$2:$F$2</c:f>
              <c:strCache>
                <c:ptCount val="5"/>
                <c:pt idx="0">
                  <c:v>95-100/відмінно</c:v>
                </c:pt>
                <c:pt idx="1">
                  <c:v>85-94/д.добре</c:v>
                </c:pt>
                <c:pt idx="2">
                  <c:v>75-84/добре</c:v>
                </c:pt>
                <c:pt idx="3">
                  <c:v>65-74/задовільно</c:v>
                </c:pt>
                <c:pt idx="4">
                  <c:v>60-64/достатньо</c:v>
                </c:pt>
              </c:strCache>
            </c:strRef>
          </c:cat>
          <c:val>
            <c:numRef>
              <c:f>'[4 курс успішність по кафедрам.xlsx]ПО ІТС ЗАГАЛЬНА'!$B$5:$F$5</c:f>
              <c:numCache>
                <c:formatCode>General</c:formatCode>
                <c:ptCount val="5"/>
                <c:pt idx="0">
                  <c:v>34</c:v>
                </c:pt>
                <c:pt idx="1">
                  <c:v>30</c:v>
                </c:pt>
                <c:pt idx="2">
                  <c:v>29</c:v>
                </c:pt>
                <c:pt idx="3">
                  <c:v>21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B3-4FA5-9EFE-0A571F94AC89}"/>
            </c:ext>
          </c:extLst>
        </c:ser>
        <c:ser>
          <c:idx val="3"/>
          <c:order val="3"/>
          <c:tx>
            <c:strRef>
              <c:f>'[4 курс успішність по кафедрам.xlsx]ПО ІТС ЗАГАЛЬНА'!$A$6</c:f>
              <c:strCache>
                <c:ptCount val="1"/>
                <c:pt idx="0">
                  <c:v>ВСЬОГО по ІТС :</c:v>
                </c:pt>
              </c:strCache>
            </c:strRef>
          </c:tx>
          <c:invertIfNegative val="0"/>
          <c:cat>
            <c:strRef>
              <c:f>'[4 курс успішність по кафедрам.xlsx]ПО ІТС ЗАГАЛЬНА'!$B$2:$F$2</c:f>
              <c:strCache>
                <c:ptCount val="5"/>
                <c:pt idx="0">
                  <c:v>95-100/відмінно</c:v>
                </c:pt>
                <c:pt idx="1">
                  <c:v>85-94/д.добре</c:v>
                </c:pt>
                <c:pt idx="2">
                  <c:v>75-84/добре</c:v>
                </c:pt>
                <c:pt idx="3">
                  <c:v>65-74/задовільно</c:v>
                </c:pt>
                <c:pt idx="4">
                  <c:v>60-64/достатньо</c:v>
                </c:pt>
              </c:strCache>
            </c:strRef>
          </c:cat>
          <c:val>
            <c:numRef>
              <c:f>'[4 курс успішність по кафедрам.xlsx]ПО ІТС ЗАГАЛЬНА'!$B$6:$F$6</c:f>
              <c:numCache>
                <c:formatCode>General</c:formatCode>
                <c:ptCount val="5"/>
                <c:pt idx="0">
                  <c:v>153</c:v>
                </c:pt>
                <c:pt idx="1">
                  <c:v>94</c:v>
                </c:pt>
                <c:pt idx="2">
                  <c:v>60</c:v>
                </c:pt>
                <c:pt idx="3">
                  <c:v>43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B3-4FA5-9EFE-0A571F94AC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6665728"/>
        <c:axId val="136675712"/>
      </c:barChart>
      <c:catAx>
        <c:axId val="13666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6675712"/>
        <c:crosses val="autoZero"/>
        <c:auto val="1"/>
        <c:lblAlgn val="ctr"/>
        <c:lblOffset val="100"/>
        <c:noMultiLvlLbl val="0"/>
      </c:catAx>
      <c:valAx>
        <c:axId val="136675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66657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1" y="3454169"/>
            <a:ext cx="10939548" cy="2240049"/>
          </a:xfrm>
        </p:spPr>
        <p:txBody>
          <a:bodyPr>
            <a:normAutofit/>
          </a:bodyPr>
          <a:lstStyle/>
          <a:p>
            <a:pPr lvl="0" algn="ctr"/>
            <a:r>
              <a:rPr lang="uk-UA" dirty="0"/>
              <a:t>Результати складання сесії студентами 4-ого курсу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2508" y="6257858"/>
            <a:ext cx="8915399" cy="600142"/>
          </a:xfrm>
        </p:spPr>
        <p:txBody>
          <a:bodyPr/>
          <a:lstStyle/>
          <a:p>
            <a:pPr algn="ctr"/>
            <a:r>
              <a:rPr lang="ru-RU" dirty="0" smtClean="0"/>
              <a:t>26.04.2021</a:t>
            </a:r>
            <a:endParaRPr lang="ru-RU" dirty="0"/>
          </a:p>
        </p:txBody>
      </p:sp>
      <p:pic>
        <p:nvPicPr>
          <p:cNvPr id="4" name="Picture 5" descr="F:\FOTO\An-Жизнь ИТС\Дни первок.в ИТС\30.08.19.р\День_первокурсника-2019\IMG_30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6"/>
          <a:stretch>
            <a:fillRect/>
          </a:stretch>
        </p:blipFill>
        <p:spPr bwMode="auto">
          <a:xfrm>
            <a:off x="2592851" y="205134"/>
            <a:ext cx="637540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its_NEW_CVET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5786" y="68609"/>
            <a:ext cx="2300288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83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4109" y="624110"/>
            <a:ext cx="9800503" cy="1280890"/>
          </a:xfrm>
        </p:spPr>
        <p:txBody>
          <a:bodyPr/>
          <a:lstStyle/>
          <a:p>
            <a:pPr algn="ctr"/>
            <a:r>
              <a:rPr lang="ru-RU" b="1" dirty="0" err="1"/>
              <a:t>Літня</a:t>
            </a:r>
            <a:r>
              <a:rPr lang="ru-RU" b="1" dirty="0"/>
              <a:t> </a:t>
            </a:r>
            <a:r>
              <a:rPr lang="ru-RU" b="1" dirty="0" err="1"/>
              <a:t>сесія</a:t>
            </a:r>
            <a:r>
              <a:rPr lang="ru-RU" b="1" dirty="0"/>
              <a:t> 4 курсу</a:t>
            </a:r>
            <a:endParaRPr lang="uk-UA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850349"/>
              </p:ext>
            </p:extLst>
          </p:nvPr>
        </p:nvGraphicFramePr>
        <p:xfrm>
          <a:off x="1579418" y="1803863"/>
          <a:ext cx="8952807" cy="4488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5645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1528" y="341477"/>
            <a:ext cx="8911687" cy="1280890"/>
          </a:xfrm>
        </p:spPr>
        <p:txBody>
          <a:bodyPr/>
          <a:lstStyle/>
          <a:p>
            <a:pPr algn="ctr"/>
            <a:r>
              <a:rPr lang="ru-RU" b="1" dirty="0" err="1"/>
              <a:t>Літня</a:t>
            </a:r>
            <a:r>
              <a:rPr lang="ru-RU" b="1" dirty="0"/>
              <a:t> </a:t>
            </a:r>
            <a:r>
              <a:rPr lang="ru-RU" b="1" dirty="0" err="1"/>
              <a:t>сесія</a:t>
            </a:r>
            <a:r>
              <a:rPr lang="ru-RU" b="1" dirty="0"/>
              <a:t> 4 курсу</a:t>
            </a: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177432"/>
              </p:ext>
            </p:extLst>
          </p:nvPr>
        </p:nvGraphicFramePr>
        <p:xfrm>
          <a:off x="272848" y="1993077"/>
          <a:ext cx="4981257" cy="1012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3734">
                  <a:extLst>
                    <a:ext uri="{9D8B030D-6E8A-4147-A177-3AD203B41FA5}">
                      <a16:colId xmlns:a16="http://schemas.microsoft.com/office/drawing/2014/main" val="1050674428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1394239732"/>
                    </a:ext>
                  </a:extLst>
                </a:gridCol>
                <a:gridCol w="689957">
                  <a:extLst>
                    <a:ext uri="{9D8B030D-6E8A-4147-A177-3AD203B41FA5}">
                      <a16:colId xmlns:a16="http://schemas.microsoft.com/office/drawing/2014/main" val="636101806"/>
                    </a:ext>
                  </a:extLst>
                </a:gridCol>
                <a:gridCol w="681643">
                  <a:extLst>
                    <a:ext uri="{9D8B030D-6E8A-4147-A177-3AD203B41FA5}">
                      <a16:colId xmlns:a16="http://schemas.microsoft.com/office/drawing/2014/main" val="2661118637"/>
                    </a:ext>
                  </a:extLst>
                </a:gridCol>
                <a:gridCol w="698269">
                  <a:extLst>
                    <a:ext uri="{9D8B030D-6E8A-4147-A177-3AD203B41FA5}">
                      <a16:colId xmlns:a16="http://schemas.microsoft.com/office/drawing/2014/main" val="650429007"/>
                    </a:ext>
                  </a:extLst>
                </a:gridCol>
                <a:gridCol w="789709">
                  <a:extLst>
                    <a:ext uri="{9D8B030D-6E8A-4147-A177-3AD203B41FA5}">
                      <a16:colId xmlns:a16="http://schemas.microsoft.com/office/drawing/2014/main" val="589212869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51573552"/>
                    </a:ext>
                  </a:extLst>
                </a:gridCol>
              </a:tblGrid>
              <a:tr h="393528"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група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95-100</a:t>
                      </a:r>
                    </a:p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відмінно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85-94</a:t>
                      </a:r>
                    </a:p>
                    <a:p>
                      <a:pPr algn="l" fontAlgn="b"/>
                      <a:r>
                        <a:rPr lang="uk-UA" sz="1100" u="none" strike="noStrike" dirty="0" err="1" smtClean="0">
                          <a:effectLst/>
                        </a:rPr>
                        <a:t>д.добре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75-84</a:t>
                      </a:r>
                    </a:p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добре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65-74</a:t>
                      </a:r>
                    </a:p>
                    <a:p>
                      <a:pPr algn="l" fontAlgn="b"/>
                      <a:r>
                        <a:rPr lang="uk-UA" sz="900" u="none" strike="noStrike" dirty="0" smtClean="0">
                          <a:effectLst/>
                        </a:rPr>
                        <a:t>задовільно</a:t>
                      </a:r>
                      <a:endParaRPr lang="uk-UA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60-64</a:t>
                      </a:r>
                    </a:p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достатньо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9615684"/>
                  </a:ext>
                </a:extLst>
              </a:tr>
              <a:tr h="190500">
                <a:tc rowSpan="2">
                  <a:txBody>
                    <a:bodyPr/>
                    <a:lstStyle/>
                    <a:p>
                      <a:pPr algn="ctr" fontAlgn="auto"/>
                      <a:r>
                        <a:rPr lang="uk-UA" sz="1800" b="1" u="none" strike="noStrike" dirty="0" err="1" smtClean="0">
                          <a:solidFill>
                            <a:srgbClr val="FF0000"/>
                          </a:solidFill>
                          <a:effectLst/>
                        </a:rPr>
                        <a:t>ІТМ</a:t>
                      </a:r>
                      <a:endParaRPr lang="uk-UA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ТІ-71</a:t>
                      </a:r>
                      <a:endParaRPr lang="uk-U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20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17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14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5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0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552666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ТІ-72</a:t>
                      </a:r>
                      <a:endParaRPr lang="uk-U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14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13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15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16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14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8640719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Всього: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>
                          <a:effectLst/>
                        </a:rPr>
                        <a:t>34</a:t>
                      </a:r>
                      <a:endParaRPr lang="uk-U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>
                          <a:effectLst/>
                        </a:rPr>
                        <a:t>30</a:t>
                      </a:r>
                      <a:endParaRPr lang="uk-U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>
                          <a:effectLst/>
                        </a:rPr>
                        <a:t>29</a:t>
                      </a:r>
                      <a:endParaRPr lang="uk-U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>
                          <a:effectLst/>
                        </a:rPr>
                        <a:t>21</a:t>
                      </a:r>
                      <a:endParaRPr lang="uk-U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dirty="0">
                          <a:effectLst/>
                        </a:rPr>
                        <a:t>14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65200976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978111"/>
              </p:ext>
            </p:extLst>
          </p:nvPr>
        </p:nvGraphicFramePr>
        <p:xfrm>
          <a:off x="742488" y="3259916"/>
          <a:ext cx="4356100" cy="2636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358588163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521163876"/>
                    </a:ext>
                  </a:extLst>
                </a:gridCol>
                <a:gridCol w="882477">
                  <a:extLst>
                    <a:ext uri="{9D8B030D-6E8A-4147-A177-3AD203B41FA5}">
                      <a16:colId xmlns:a16="http://schemas.microsoft.com/office/drawing/2014/main" val="1252085626"/>
                    </a:ext>
                  </a:extLst>
                </a:gridCol>
                <a:gridCol w="1346662">
                  <a:extLst>
                    <a:ext uri="{9D8B030D-6E8A-4147-A177-3AD203B41FA5}">
                      <a16:colId xmlns:a16="http://schemas.microsoft.com/office/drawing/2014/main" val="3248096663"/>
                    </a:ext>
                  </a:extLst>
                </a:gridCol>
                <a:gridCol w="460086">
                  <a:extLst>
                    <a:ext uri="{9D8B030D-6E8A-4147-A177-3AD203B41FA5}">
                      <a16:colId xmlns:a16="http://schemas.microsoft.com/office/drawing/2014/main" val="3737385898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</a:rPr>
                        <a:t>ТІ-71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</a:rPr>
                        <a:t>відмінники навчання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8363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09551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Смаглюк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Володимир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Олександрович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       5,00   </a:t>
                      </a:r>
                      <a:endParaRPr lang="uk-UA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66239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Ушаков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Сергій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Михайлович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         5,00   </a:t>
                      </a:r>
                      <a:endParaRPr lang="uk-UA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48046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082082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</a:rPr>
                        <a:t>ТІ-72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</a:rPr>
                        <a:t>відмінники навчання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6617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99433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Папушой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Ольга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Костянтинівна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4,88</a:t>
                      </a:r>
                      <a:endParaRPr lang="uk-UA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55637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Якубовська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Катерина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Андріївна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4,88</a:t>
                      </a:r>
                      <a:endParaRPr lang="uk-UA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346846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571566"/>
              </p:ext>
            </p:extLst>
          </p:nvPr>
        </p:nvGraphicFramePr>
        <p:xfrm>
          <a:off x="6052127" y="1993077"/>
          <a:ext cx="5552439" cy="115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6731">
                  <a:extLst>
                    <a:ext uri="{9D8B030D-6E8A-4147-A177-3AD203B41FA5}">
                      <a16:colId xmlns:a16="http://schemas.microsoft.com/office/drawing/2014/main" val="3073688963"/>
                    </a:ext>
                  </a:extLst>
                </a:gridCol>
                <a:gridCol w="659964">
                  <a:extLst>
                    <a:ext uri="{9D8B030D-6E8A-4147-A177-3AD203B41FA5}">
                      <a16:colId xmlns:a16="http://schemas.microsoft.com/office/drawing/2014/main" val="2156231446"/>
                    </a:ext>
                  </a:extLst>
                </a:gridCol>
                <a:gridCol w="773084">
                  <a:extLst>
                    <a:ext uri="{9D8B030D-6E8A-4147-A177-3AD203B41FA5}">
                      <a16:colId xmlns:a16="http://schemas.microsoft.com/office/drawing/2014/main" val="573371651"/>
                    </a:ext>
                  </a:extLst>
                </a:gridCol>
                <a:gridCol w="789709">
                  <a:extLst>
                    <a:ext uri="{9D8B030D-6E8A-4147-A177-3AD203B41FA5}">
                      <a16:colId xmlns:a16="http://schemas.microsoft.com/office/drawing/2014/main" val="1523346554"/>
                    </a:ext>
                  </a:extLst>
                </a:gridCol>
                <a:gridCol w="939338">
                  <a:extLst>
                    <a:ext uri="{9D8B030D-6E8A-4147-A177-3AD203B41FA5}">
                      <a16:colId xmlns:a16="http://schemas.microsoft.com/office/drawing/2014/main" val="1206960685"/>
                    </a:ext>
                  </a:extLst>
                </a:gridCol>
                <a:gridCol w="939338">
                  <a:extLst>
                    <a:ext uri="{9D8B030D-6E8A-4147-A177-3AD203B41FA5}">
                      <a16:colId xmlns:a16="http://schemas.microsoft.com/office/drawing/2014/main" val="902966002"/>
                    </a:ext>
                  </a:extLst>
                </a:gridCol>
                <a:gridCol w="964275">
                  <a:extLst>
                    <a:ext uri="{9D8B030D-6E8A-4147-A177-3AD203B41FA5}">
                      <a16:colId xmlns:a16="http://schemas.microsoft.com/office/drawing/2014/main" val="204118946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група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95-100</a:t>
                      </a:r>
                    </a:p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відмінно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85-94</a:t>
                      </a:r>
                    </a:p>
                    <a:p>
                      <a:pPr algn="l" fontAlgn="b"/>
                      <a:r>
                        <a:rPr lang="uk-UA" sz="1100" u="none" strike="noStrike" dirty="0" err="1" smtClean="0">
                          <a:effectLst/>
                        </a:rPr>
                        <a:t>д.добре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75-84</a:t>
                      </a:r>
                    </a:p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добре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65-74</a:t>
                      </a:r>
                    </a:p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задовільно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60-64</a:t>
                      </a:r>
                    </a:p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достатньо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0583646"/>
                  </a:ext>
                </a:extLst>
              </a:tr>
              <a:tr h="190500">
                <a:tc rowSpan="3">
                  <a:txBody>
                    <a:bodyPr/>
                    <a:lstStyle/>
                    <a:p>
                      <a:pPr algn="ctr" fontAlgn="auto"/>
                      <a:r>
                        <a:rPr lang="uk-UA" sz="1800" b="1" u="none" strike="noStrike" dirty="0" err="1">
                          <a:solidFill>
                            <a:srgbClr val="0070C0"/>
                          </a:solidFill>
                          <a:effectLst/>
                        </a:rPr>
                        <a:t>ТС</a:t>
                      </a:r>
                      <a:endParaRPr lang="uk-UA" sz="18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ТС-71</a:t>
                      </a:r>
                      <a:endParaRPr lang="uk-U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14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14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10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778632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ТС-72</a:t>
                      </a:r>
                      <a:endParaRPr lang="uk-U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10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5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8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5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4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674377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ТС-п71</a:t>
                      </a:r>
                      <a:endParaRPr lang="uk-U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0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0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512213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Всього: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>
                          <a:effectLst/>
                        </a:rPr>
                        <a:t>26</a:t>
                      </a:r>
                      <a:endParaRPr lang="uk-U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>
                          <a:effectLst/>
                        </a:rPr>
                        <a:t>18</a:t>
                      </a:r>
                      <a:endParaRPr lang="uk-U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>
                          <a:effectLst/>
                        </a:rPr>
                        <a:t>22</a:t>
                      </a:r>
                      <a:endParaRPr lang="uk-U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>
                          <a:effectLst/>
                        </a:rPr>
                        <a:t>16</a:t>
                      </a:r>
                      <a:endParaRPr lang="uk-U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dirty="0">
                          <a:effectLst/>
                        </a:rPr>
                        <a:t>6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6140899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723011"/>
              </p:ext>
            </p:extLst>
          </p:nvPr>
        </p:nvGraphicFramePr>
        <p:xfrm>
          <a:off x="6658070" y="3412116"/>
          <a:ext cx="4470399" cy="2636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4615">
                  <a:extLst>
                    <a:ext uri="{9D8B030D-6E8A-4147-A177-3AD203B41FA5}">
                      <a16:colId xmlns:a16="http://schemas.microsoft.com/office/drawing/2014/main" val="790974038"/>
                    </a:ext>
                  </a:extLst>
                </a:gridCol>
                <a:gridCol w="934113">
                  <a:extLst>
                    <a:ext uri="{9D8B030D-6E8A-4147-A177-3AD203B41FA5}">
                      <a16:colId xmlns:a16="http://schemas.microsoft.com/office/drawing/2014/main" val="2799827675"/>
                    </a:ext>
                  </a:extLst>
                </a:gridCol>
                <a:gridCol w="809261">
                  <a:extLst>
                    <a:ext uri="{9D8B030D-6E8A-4147-A177-3AD203B41FA5}">
                      <a16:colId xmlns:a16="http://schemas.microsoft.com/office/drawing/2014/main" val="1449302445"/>
                    </a:ext>
                  </a:extLst>
                </a:gridCol>
                <a:gridCol w="1275019">
                  <a:extLst>
                    <a:ext uri="{9D8B030D-6E8A-4147-A177-3AD203B41FA5}">
                      <a16:colId xmlns:a16="http://schemas.microsoft.com/office/drawing/2014/main" val="1691473416"/>
                    </a:ext>
                  </a:extLst>
                </a:gridCol>
                <a:gridCol w="867391">
                  <a:extLst>
                    <a:ext uri="{9D8B030D-6E8A-4147-A177-3AD203B41FA5}">
                      <a16:colId xmlns:a16="http://schemas.microsoft.com/office/drawing/2014/main" val="369611827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</a:rPr>
                        <a:t>ТС-71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</a:rPr>
                        <a:t>відмінники навчання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281437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11242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Криклива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>
                          <a:effectLst/>
                        </a:rPr>
                        <a:t>Анастасія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Владиславівна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4,88</a:t>
                      </a:r>
                      <a:endParaRPr lang="uk-UA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842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Лобода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Роман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Ігорович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                5,00   </a:t>
                      </a:r>
                      <a:endParaRPr lang="uk-UA" sz="1100" b="1" i="1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02371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uk-UA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0091071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</a:rPr>
                        <a:t>ТС-72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</a:rPr>
                        <a:t>відмінники навчання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uk-UA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75618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uk-UA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6305541"/>
                  </a:ext>
                </a:extLst>
              </a:tr>
              <a:tr h="214138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000" u="none" strike="noStrike" dirty="0">
                          <a:effectLst/>
                        </a:rPr>
                        <a:t>Березовський</a:t>
                      </a:r>
                      <a:endParaRPr lang="uk-UA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Ігор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Миколайович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                 5,00   </a:t>
                      </a:r>
                      <a:endParaRPr lang="uk-UA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6419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Тєльчарова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Діана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Олександрівна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4,88</a:t>
                      </a:r>
                      <a:endParaRPr lang="uk-UA" sz="11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8759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47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155" y="125346"/>
            <a:ext cx="8911687" cy="1280890"/>
          </a:xfrm>
        </p:spPr>
        <p:txBody>
          <a:bodyPr/>
          <a:lstStyle/>
          <a:p>
            <a:pPr algn="ctr"/>
            <a:r>
              <a:rPr lang="ru-RU" b="1" dirty="0" err="1"/>
              <a:t>Літня</a:t>
            </a:r>
            <a:r>
              <a:rPr lang="ru-RU" b="1" dirty="0"/>
              <a:t> </a:t>
            </a:r>
            <a:r>
              <a:rPr lang="ru-RU" b="1" dirty="0" err="1"/>
              <a:t>сесія</a:t>
            </a:r>
            <a:r>
              <a:rPr lang="ru-RU" b="1" dirty="0"/>
              <a:t> 4 курсу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388030"/>
              </p:ext>
            </p:extLst>
          </p:nvPr>
        </p:nvGraphicFramePr>
        <p:xfrm>
          <a:off x="3165562" y="942686"/>
          <a:ext cx="5867400" cy="1154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267385528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09053101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811414997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784557591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1359214236"/>
                    </a:ext>
                  </a:extLst>
                </a:gridCol>
                <a:gridCol w="1155700">
                  <a:extLst>
                    <a:ext uri="{9D8B030D-6E8A-4147-A177-3AD203B41FA5}">
                      <a16:colId xmlns:a16="http://schemas.microsoft.com/office/drawing/2014/main" val="381373017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 smtClean="0">
                          <a:effectLst/>
                        </a:rPr>
                        <a:t>Група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 dirty="0" smtClean="0">
                          <a:effectLst/>
                        </a:rPr>
                        <a:t>95-100</a:t>
                      </a:r>
                    </a:p>
                    <a:p>
                      <a:pPr algn="ctr" fontAlgn="b"/>
                      <a:r>
                        <a:rPr lang="uk-UA" sz="1100" u="none" strike="noStrike" dirty="0" smtClean="0">
                          <a:effectLst/>
                        </a:rPr>
                        <a:t>відмінно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 dirty="0" smtClean="0">
                          <a:effectLst/>
                        </a:rPr>
                        <a:t>85-94</a:t>
                      </a:r>
                    </a:p>
                    <a:p>
                      <a:pPr algn="ctr" fontAlgn="b"/>
                      <a:r>
                        <a:rPr lang="uk-UA" sz="1100" u="none" strike="noStrike" dirty="0" err="1" smtClean="0">
                          <a:effectLst/>
                        </a:rPr>
                        <a:t>д.добре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 dirty="0" smtClean="0">
                          <a:effectLst/>
                        </a:rPr>
                        <a:t>75-84</a:t>
                      </a:r>
                    </a:p>
                    <a:p>
                      <a:pPr algn="ctr" fontAlgn="b"/>
                      <a:r>
                        <a:rPr lang="uk-UA" sz="1100" u="none" strike="noStrike" dirty="0" smtClean="0">
                          <a:effectLst/>
                        </a:rPr>
                        <a:t>добре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 dirty="0" smtClean="0">
                          <a:effectLst/>
                        </a:rPr>
                        <a:t>65-74</a:t>
                      </a:r>
                    </a:p>
                    <a:p>
                      <a:pPr algn="ctr" fontAlgn="b"/>
                      <a:r>
                        <a:rPr lang="uk-UA" sz="1100" u="none" strike="noStrike" dirty="0" smtClean="0">
                          <a:effectLst/>
                        </a:rPr>
                        <a:t>задовільно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 dirty="0" smtClean="0">
                          <a:effectLst/>
                        </a:rPr>
                        <a:t>60-64</a:t>
                      </a:r>
                    </a:p>
                    <a:p>
                      <a:pPr algn="ctr" fontAlgn="b"/>
                      <a:r>
                        <a:rPr lang="uk-UA" sz="1100" u="none" strike="noStrike" dirty="0" smtClean="0">
                          <a:effectLst/>
                        </a:rPr>
                        <a:t>достатньо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31573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ТЗ-71</a:t>
                      </a:r>
                      <a:endParaRPr lang="uk-U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27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 dirty="0">
                          <a:effectLst/>
                        </a:rPr>
                        <a:t>16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0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 dirty="0">
                          <a:effectLst/>
                        </a:rPr>
                        <a:t>0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17281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ТЗ-72</a:t>
                      </a:r>
                      <a:endParaRPr lang="uk-U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42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8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3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52108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ТМ-71</a:t>
                      </a:r>
                      <a:endParaRPr lang="uk-UA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24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6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4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0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754332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Всього: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>
                          <a:effectLst/>
                        </a:rPr>
                        <a:t>93</a:t>
                      </a:r>
                      <a:endParaRPr lang="uk-U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>
                          <a:effectLst/>
                        </a:rPr>
                        <a:t>46</a:t>
                      </a:r>
                      <a:endParaRPr lang="uk-U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>
                          <a:effectLst/>
                        </a:rPr>
                        <a:t>9</a:t>
                      </a:r>
                      <a:endParaRPr lang="uk-U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>
                          <a:effectLst/>
                        </a:rPr>
                        <a:t>6</a:t>
                      </a:r>
                      <a:endParaRPr lang="uk-UA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dirty="0">
                          <a:effectLst/>
                        </a:rPr>
                        <a:t>2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8452234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721969"/>
              </p:ext>
            </p:extLst>
          </p:nvPr>
        </p:nvGraphicFramePr>
        <p:xfrm>
          <a:off x="7358380" y="2331642"/>
          <a:ext cx="4241800" cy="3981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4638">
                  <a:extLst>
                    <a:ext uri="{9D8B030D-6E8A-4147-A177-3AD203B41FA5}">
                      <a16:colId xmlns:a16="http://schemas.microsoft.com/office/drawing/2014/main" val="3820898474"/>
                    </a:ext>
                  </a:extLst>
                </a:gridCol>
                <a:gridCol w="876956">
                  <a:extLst>
                    <a:ext uri="{9D8B030D-6E8A-4147-A177-3AD203B41FA5}">
                      <a16:colId xmlns:a16="http://schemas.microsoft.com/office/drawing/2014/main" val="4286839236"/>
                    </a:ext>
                  </a:extLst>
                </a:gridCol>
                <a:gridCol w="762571">
                  <a:extLst>
                    <a:ext uri="{9D8B030D-6E8A-4147-A177-3AD203B41FA5}">
                      <a16:colId xmlns:a16="http://schemas.microsoft.com/office/drawing/2014/main" val="2272489841"/>
                    </a:ext>
                  </a:extLst>
                </a:gridCol>
                <a:gridCol w="1153388">
                  <a:extLst>
                    <a:ext uri="{9D8B030D-6E8A-4147-A177-3AD203B41FA5}">
                      <a16:colId xmlns:a16="http://schemas.microsoft.com/office/drawing/2014/main" val="1693210254"/>
                    </a:ext>
                  </a:extLst>
                </a:gridCol>
                <a:gridCol w="864247">
                  <a:extLst>
                    <a:ext uri="{9D8B030D-6E8A-4147-A177-3AD203B41FA5}">
                      <a16:colId xmlns:a16="http://schemas.microsoft.com/office/drawing/2014/main" val="3102880002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 dirty="0" err="1">
                          <a:effectLst/>
                        </a:rPr>
                        <a:t>ТЗ</a:t>
                      </a:r>
                      <a:r>
                        <a:rPr lang="uk-UA" sz="1600" u="none" strike="noStrike" dirty="0">
                          <a:effectLst/>
                        </a:rPr>
                        <a:t>-72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 dirty="0">
                          <a:effectLst/>
                        </a:rPr>
                        <a:t>відмінники навчання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842913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07542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1.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Волох 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Максим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Андрійович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                 4,88   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027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2.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Кушніренко 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Ігор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Вадимович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                 4,88   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5580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3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Лапа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Єгор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Олегович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                 5,00   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54257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4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Марінов 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Інтон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Ігорович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                 5,00   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19812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5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Нікішин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Василь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Юрійович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                 4,88   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86352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6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Роспутній 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Валентин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Валерійович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                 5,00   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515601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7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Сколець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Сергій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Степанович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                 5,00   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18182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8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Сливка 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Андрій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Русланович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                 5,00   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1534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9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Топорков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Михайло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Анатолійович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                 5,00   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881162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10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Яцика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Марина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Миколаївна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4,88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768171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354659"/>
              </p:ext>
            </p:extLst>
          </p:nvPr>
        </p:nvGraphicFramePr>
        <p:xfrm>
          <a:off x="1506220" y="2405864"/>
          <a:ext cx="4241800" cy="2293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4638">
                  <a:extLst>
                    <a:ext uri="{9D8B030D-6E8A-4147-A177-3AD203B41FA5}">
                      <a16:colId xmlns:a16="http://schemas.microsoft.com/office/drawing/2014/main" val="2589133920"/>
                    </a:ext>
                  </a:extLst>
                </a:gridCol>
                <a:gridCol w="876956">
                  <a:extLst>
                    <a:ext uri="{9D8B030D-6E8A-4147-A177-3AD203B41FA5}">
                      <a16:colId xmlns:a16="http://schemas.microsoft.com/office/drawing/2014/main" val="2465692079"/>
                    </a:ext>
                  </a:extLst>
                </a:gridCol>
                <a:gridCol w="880979">
                  <a:extLst>
                    <a:ext uri="{9D8B030D-6E8A-4147-A177-3AD203B41FA5}">
                      <a16:colId xmlns:a16="http://schemas.microsoft.com/office/drawing/2014/main" val="3060180330"/>
                    </a:ext>
                  </a:extLst>
                </a:gridCol>
                <a:gridCol w="1034980">
                  <a:extLst>
                    <a:ext uri="{9D8B030D-6E8A-4147-A177-3AD203B41FA5}">
                      <a16:colId xmlns:a16="http://schemas.microsoft.com/office/drawing/2014/main" val="277143710"/>
                    </a:ext>
                  </a:extLst>
                </a:gridCol>
                <a:gridCol w="864247">
                  <a:extLst>
                    <a:ext uri="{9D8B030D-6E8A-4147-A177-3AD203B41FA5}">
                      <a16:colId xmlns:a16="http://schemas.microsoft.com/office/drawing/2014/main" val="2875208372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</a:rPr>
                        <a:t>ТЗ-71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</a:rPr>
                        <a:t>відмінники навчання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895778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87379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1.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Галицький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>
                          <a:effectLst/>
                        </a:rPr>
                        <a:t>Ілля 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>
                          <a:effectLst/>
                        </a:rPr>
                        <a:t>Іванович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                 4,88   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46836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2.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Корнієнко 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Надія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Ігорівна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                 5,00   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93760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3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Мельник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Богдан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Геннадійович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4,88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31917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4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Мілевський 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Олександр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>
                          <a:effectLst/>
                        </a:rPr>
                        <a:t>Андрійович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4,88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646871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5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Нсер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Анжела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Махер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                 5,00   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0060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6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Тарасенко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Назар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Анатолійович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auto"/>
                      <a:r>
                        <a:rPr lang="uk-UA" sz="1100" u="none" strike="noStrike" dirty="0">
                          <a:effectLst/>
                        </a:rPr>
                        <a:t>4,88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6730016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234309"/>
              </p:ext>
            </p:extLst>
          </p:nvPr>
        </p:nvGraphicFramePr>
        <p:xfrm>
          <a:off x="1506220" y="5162537"/>
          <a:ext cx="4241800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4638">
                  <a:extLst>
                    <a:ext uri="{9D8B030D-6E8A-4147-A177-3AD203B41FA5}">
                      <a16:colId xmlns:a16="http://schemas.microsoft.com/office/drawing/2014/main" val="3321651693"/>
                    </a:ext>
                  </a:extLst>
                </a:gridCol>
                <a:gridCol w="876956">
                  <a:extLst>
                    <a:ext uri="{9D8B030D-6E8A-4147-A177-3AD203B41FA5}">
                      <a16:colId xmlns:a16="http://schemas.microsoft.com/office/drawing/2014/main" val="643024326"/>
                    </a:ext>
                  </a:extLst>
                </a:gridCol>
                <a:gridCol w="872666">
                  <a:extLst>
                    <a:ext uri="{9D8B030D-6E8A-4147-A177-3AD203B41FA5}">
                      <a16:colId xmlns:a16="http://schemas.microsoft.com/office/drawing/2014/main" val="3716326588"/>
                    </a:ext>
                  </a:extLst>
                </a:gridCol>
                <a:gridCol w="1043293">
                  <a:extLst>
                    <a:ext uri="{9D8B030D-6E8A-4147-A177-3AD203B41FA5}">
                      <a16:colId xmlns:a16="http://schemas.microsoft.com/office/drawing/2014/main" val="1325671871"/>
                    </a:ext>
                  </a:extLst>
                </a:gridCol>
                <a:gridCol w="864247">
                  <a:extLst>
                    <a:ext uri="{9D8B030D-6E8A-4147-A177-3AD203B41FA5}">
                      <a16:colId xmlns:a16="http://schemas.microsoft.com/office/drawing/2014/main" val="2838586352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uk-UA" sz="1400" b="1" u="none" strike="noStrike" dirty="0" err="1">
                          <a:effectLst/>
                        </a:rPr>
                        <a:t>ТМ</a:t>
                      </a:r>
                      <a:r>
                        <a:rPr lang="uk-UA" sz="1400" b="1" u="none" strike="noStrike" dirty="0">
                          <a:effectLst/>
                        </a:rPr>
                        <a:t>-71</a:t>
                      </a:r>
                      <a:endParaRPr lang="uk-U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uk-UA" sz="1600" u="none" strike="noStrike">
                          <a:effectLst/>
                        </a:rPr>
                        <a:t>відмінники навчання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58837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99784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1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Мулик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Андрій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Вікторович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 dirty="0">
                          <a:effectLst/>
                        </a:rPr>
                        <a:t>4,88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48496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2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Нагорна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Маргарита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Миколаївна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 dirty="0">
                          <a:effectLst/>
                        </a:rPr>
                        <a:t>4,88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42046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3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Онопрієнко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Андрій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 dirty="0">
                          <a:effectLst/>
                        </a:rPr>
                        <a:t>Андрійович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 dirty="0">
                          <a:effectLst/>
                        </a:rPr>
                        <a:t>4,88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07539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>
                          <a:effectLst/>
                        </a:rPr>
                        <a:t>4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Собко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Тетяна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100" u="none" strike="noStrike">
                          <a:effectLst/>
                        </a:rPr>
                        <a:t>Анатоліївна</a:t>
                      </a:r>
                      <a:endParaRPr lang="uk-UA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100" u="none" strike="noStrike" dirty="0">
                          <a:effectLst/>
                        </a:rPr>
                        <a:t>5</a:t>
                      </a:r>
                      <a:endParaRPr lang="uk-U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66968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6534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1" y="624110"/>
            <a:ext cx="10133012" cy="1280890"/>
          </a:xfrm>
        </p:spPr>
        <p:txBody>
          <a:bodyPr/>
          <a:lstStyle/>
          <a:p>
            <a:r>
              <a:rPr lang="uk-UA" dirty="0" smtClean="0"/>
              <a:t>    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Графіку навчального процесу:</a:t>
            </a:r>
            <a:endParaRPr lang="uk-U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9338" y="1601585"/>
            <a:ext cx="10232765" cy="45498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Проведення другого </a:t>
            </a:r>
            <a:r>
              <a:rPr lang="uk-UA" sz="2800" dirty="0">
                <a:solidFill>
                  <a:srgbClr val="0070C0"/>
                </a:solidFill>
              </a:rPr>
              <a:t>календарного контролю:  з 5.05.21 по </a:t>
            </a:r>
            <a:r>
              <a:rPr lang="uk-UA" sz="2800" dirty="0" err="1">
                <a:solidFill>
                  <a:srgbClr val="0070C0"/>
                </a:solidFill>
              </a:rPr>
              <a:t>20.05.21р</a:t>
            </a:r>
            <a:r>
              <a:rPr lang="uk-UA" sz="28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endParaRPr lang="uk-UA" sz="2800" dirty="0"/>
          </a:p>
          <a:p>
            <a:pPr marL="0" indent="0">
              <a:buNone/>
            </a:pPr>
            <a:r>
              <a:rPr lang="uk-UA" sz="2800" dirty="0" smtClean="0"/>
              <a:t>Семестровий контроль:  24.05 – 5.06.21 р.</a:t>
            </a:r>
          </a:p>
          <a:p>
            <a:pPr marL="0" indent="0">
              <a:buNone/>
            </a:pPr>
            <a:endParaRPr lang="uk-UA" sz="2800" dirty="0"/>
          </a:p>
          <a:p>
            <a:pPr marL="0" indent="0">
              <a:buNone/>
            </a:pPr>
            <a:r>
              <a:rPr lang="uk-UA" sz="2800" dirty="0" smtClean="0"/>
              <a:t>Екзаменаційна сесія: 7.06 </a:t>
            </a:r>
            <a:r>
              <a:rPr lang="uk-UA" sz="2800" dirty="0"/>
              <a:t>– </a:t>
            </a:r>
            <a:r>
              <a:rPr lang="uk-UA" sz="2800" dirty="0" smtClean="0"/>
              <a:t>19.06.21 р.  </a:t>
            </a:r>
          </a:p>
          <a:p>
            <a:pPr marL="0" indent="0">
              <a:buNone/>
            </a:pPr>
            <a:endParaRPr lang="uk-UA" sz="2800" dirty="0"/>
          </a:p>
          <a:p>
            <a:pPr marL="0" indent="0">
              <a:buNone/>
            </a:pPr>
            <a:r>
              <a:rPr lang="uk-UA" sz="2800" dirty="0" smtClean="0"/>
              <a:t>Перескладання 21</a:t>
            </a:r>
            <a:r>
              <a:rPr lang="uk-UA" sz="2800" dirty="0"/>
              <a:t>.06 – </a:t>
            </a:r>
            <a:r>
              <a:rPr lang="uk-UA" sz="2800" dirty="0" smtClean="0"/>
              <a:t>26</a:t>
            </a:r>
            <a:r>
              <a:rPr lang="uk-UA" sz="2800" dirty="0"/>
              <a:t>.06.21 р. 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5706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952" y="1526771"/>
            <a:ext cx="10939347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9600" dirty="0" smtClean="0"/>
              <a:t>ДЯКУЮ </a:t>
            </a:r>
          </a:p>
          <a:p>
            <a:pPr marL="0" indent="0" algn="ctr">
              <a:buNone/>
            </a:pPr>
            <a:r>
              <a:rPr lang="uk-UA" sz="9600" dirty="0" smtClean="0"/>
              <a:t>ЗА УВАГУ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98989452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1359</TotalTime>
  <Words>344</Words>
  <Application>Microsoft Office PowerPoint</Application>
  <PresentationFormat>Широкоэкранный</PresentationFormat>
  <Paragraphs>270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Легкий дым</vt:lpstr>
      <vt:lpstr>Результати складання сесії студентами 4-ого курсу</vt:lpstr>
      <vt:lpstr>Літня сесія 4 курсу</vt:lpstr>
      <vt:lpstr>Літня сесія 4 курсу</vt:lpstr>
      <vt:lpstr>Літня сесія 4 курсу</vt:lpstr>
      <vt:lpstr>    Графіку навчального процесу: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 підготовки до проведення весняної сесії в дистанційному режимі</dc:title>
  <dc:creator>Admin</dc:creator>
  <cp:lastModifiedBy>Admin</cp:lastModifiedBy>
  <cp:revision>23</cp:revision>
  <dcterms:created xsi:type="dcterms:W3CDTF">2020-05-23T11:12:44Z</dcterms:created>
  <dcterms:modified xsi:type="dcterms:W3CDTF">2021-04-24T16:45:13Z</dcterms:modified>
</cp:coreProperties>
</file>