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2" r:id="rId17"/>
    <p:sldId id="277" r:id="rId18"/>
    <p:sldId id="278" r:id="rId19"/>
    <p:sldId id="273" r:id="rId20"/>
    <p:sldId id="26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00"/>
    <a:srgbClr val="00ADEF"/>
    <a:srgbClr val="BBDDDE"/>
    <a:srgbClr val="1A3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4" autoAdjust="0"/>
    <p:restoredTop sz="90772"/>
  </p:normalViewPr>
  <p:slideViewPr>
    <p:cSldViewPr snapToObjects="1" showGuides="1">
      <p:cViewPr varScale="1">
        <p:scale>
          <a:sx n="72" d="100"/>
          <a:sy n="72" d="100"/>
        </p:scale>
        <p:origin x="6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ia Kryvoshapka" userId="53b0ee76-b1be-4aee-b981-85aa56f52901" providerId="ADAL" clId="{F7409894-312A-456B-BAE8-583DF0486155}"/>
    <pc:docChg chg="undo custSel modSld">
      <pc:chgData name="Nadiia Kryvoshapka" userId="53b0ee76-b1be-4aee-b981-85aa56f52901" providerId="ADAL" clId="{F7409894-312A-456B-BAE8-583DF0486155}" dt="2021-04-22T13:23:44.020" v="237" actId="207"/>
      <pc:docMkLst>
        <pc:docMk/>
      </pc:docMkLst>
      <pc:sldChg chg="addSp modSp mod">
        <pc:chgData name="Nadiia Kryvoshapka" userId="53b0ee76-b1be-4aee-b981-85aa56f52901" providerId="ADAL" clId="{F7409894-312A-456B-BAE8-583DF0486155}" dt="2021-04-22T13:23:44.020" v="237" actId="207"/>
        <pc:sldMkLst>
          <pc:docMk/>
          <pc:sldMk cId="3253333674" sldId="271"/>
        </pc:sldMkLst>
        <pc:spChg chg="mod">
          <ac:chgData name="Nadiia Kryvoshapka" userId="53b0ee76-b1be-4aee-b981-85aa56f52901" providerId="ADAL" clId="{F7409894-312A-456B-BAE8-583DF0486155}" dt="2021-04-22T13:23:44.020" v="237" actId="207"/>
          <ac:spMkLst>
            <pc:docMk/>
            <pc:sldMk cId="3253333674" sldId="271"/>
            <ac:spMk id="2" creationId="{91725296-5F15-4C37-95CA-A1BD0D57D1B7}"/>
          </ac:spMkLst>
        </pc:spChg>
        <pc:spChg chg="mod">
          <ac:chgData name="Nadiia Kryvoshapka" userId="53b0ee76-b1be-4aee-b981-85aa56f52901" providerId="ADAL" clId="{F7409894-312A-456B-BAE8-583DF0486155}" dt="2021-04-22T13:16:38.318" v="107" actId="113"/>
          <ac:spMkLst>
            <pc:docMk/>
            <pc:sldMk cId="3253333674" sldId="271"/>
            <ac:spMk id="3" creationId="{DF068075-5790-4AC6-914C-A51CA5692A06}"/>
          </ac:spMkLst>
        </pc:spChg>
        <pc:spChg chg="add mod">
          <ac:chgData name="Nadiia Kryvoshapka" userId="53b0ee76-b1be-4aee-b981-85aa56f52901" providerId="ADAL" clId="{F7409894-312A-456B-BAE8-583DF0486155}" dt="2021-04-22T13:11:20.004" v="30" actId="164"/>
          <ac:spMkLst>
            <pc:docMk/>
            <pc:sldMk cId="3253333674" sldId="271"/>
            <ac:spMk id="6" creationId="{772CC590-6446-4D27-B0B9-F77C38D28AB9}"/>
          </ac:spMkLst>
        </pc:spChg>
        <pc:spChg chg="add mod">
          <ac:chgData name="Nadiia Kryvoshapka" userId="53b0ee76-b1be-4aee-b981-85aa56f52901" providerId="ADAL" clId="{F7409894-312A-456B-BAE8-583DF0486155}" dt="2021-04-22T13:16:47.475" v="115" actId="113"/>
          <ac:spMkLst>
            <pc:docMk/>
            <pc:sldMk cId="3253333674" sldId="271"/>
            <ac:spMk id="9" creationId="{52E54831-AEDF-4CD2-826C-7A6E16B68E60}"/>
          </ac:spMkLst>
        </pc:spChg>
        <pc:grpChg chg="add mod">
          <ac:chgData name="Nadiia Kryvoshapka" userId="53b0ee76-b1be-4aee-b981-85aa56f52901" providerId="ADAL" clId="{F7409894-312A-456B-BAE8-583DF0486155}" dt="2021-04-22T13:16:24.709" v="105" actId="1038"/>
          <ac:grpSpMkLst>
            <pc:docMk/>
            <pc:sldMk cId="3253333674" sldId="271"/>
            <ac:grpSpMk id="7" creationId="{B09EFEB7-62C5-4AB6-A830-5882DA8D6E13}"/>
          </ac:grpSpMkLst>
        </pc:grpChg>
        <pc:picChg chg="mod modCrop">
          <ac:chgData name="Nadiia Kryvoshapka" userId="53b0ee76-b1be-4aee-b981-85aa56f52901" providerId="ADAL" clId="{F7409894-312A-456B-BAE8-583DF0486155}" dt="2021-04-22T13:11:20.004" v="30" actId="164"/>
          <ac:picMkLst>
            <pc:docMk/>
            <pc:sldMk cId="3253333674" sldId="271"/>
            <ac:picMk id="5" creationId="{4CD51771-CA98-4D91-B332-6E19A024B2BA}"/>
          </ac:picMkLst>
        </pc:picChg>
      </pc:sldChg>
      <pc:sldChg chg="addSp delSp modSp mod">
        <pc:chgData name="Nadiia Kryvoshapka" userId="53b0ee76-b1be-4aee-b981-85aa56f52901" providerId="ADAL" clId="{F7409894-312A-456B-BAE8-583DF0486155}" dt="2021-04-22T13:22:16.303" v="229" actId="1036"/>
        <pc:sldMkLst>
          <pc:docMk/>
          <pc:sldMk cId="1325386700" sldId="272"/>
        </pc:sldMkLst>
        <pc:spChg chg="mod">
          <ac:chgData name="Nadiia Kryvoshapka" userId="53b0ee76-b1be-4aee-b981-85aa56f52901" providerId="ADAL" clId="{F7409894-312A-456B-BAE8-583DF0486155}" dt="2021-04-22T13:21:55.569" v="197" actId="1036"/>
          <ac:spMkLst>
            <pc:docMk/>
            <pc:sldMk cId="1325386700" sldId="272"/>
            <ac:spMk id="2" creationId="{BE3C5A1E-65B4-4A35-A001-6B9C484EA49E}"/>
          </ac:spMkLst>
        </pc:spChg>
        <pc:spChg chg="mod">
          <ac:chgData name="Nadiia Kryvoshapka" userId="53b0ee76-b1be-4aee-b981-85aa56f52901" providerId="ADAL" clId="{F7409894-312A-456B-BAE8-583DF0486155}" dt="2021-04-22T13:22:01.194" v="207" actId="1036"/>
          <ac:spMkLst>
            <pc:docMk/>
            <pc:sldMk cId="1325386700" sldId="272"/>
            <ac:spMk id="3" creationId="{89904383-C264-43A8-8091-21A7403A5780}"/>
          </ac:spMkLst>
        </pc:spChg>
        <pc:spChg chg="add del mod">
          <ac:chgData name="Nadiia Kryvoshapka" userId="53b0ee76-b1be-4aee-b981-85aa56f52901" providerId="ADAL" clId="{F7409894-312A-456B-BAE8-583DF0486155}" dt="2021-04-22T13:20:11.131" v="152" actId="478"/>
          <ac:spMkLst>
            <pc:docMk/>
            <pc:sldMk cId="1325386700" sldId="272"/>
            <ac:spMk id="6" creationId="{F15A8DED-33BD-4DDD-95A3-00502F218619}"/>
          </ac:spMkLst>
        </pc:spChg>
        <pc:spChg chg="add mod">
          <ac:chgData name="Nadiia Kryvoshapka" userId="53b0ee76-b1be-4aee-b981-85aa56f52901" providerId="ADAL" clId="{F7409894-312A-456B-BAE8-583DF0486155}" dt="2021-04-22T13:22:16.303" v="229" actId="1036"/>
          <ac:spMkLst>
            <pc:docMk/>
            <pc:sldMk cId="1325386700" sldId="272"/>
            <ac:spMk id="8" creationId="{C091B571-032B-4B7F-AB08-67AF90CDCB14}"/>
          </ac:spMkLst>
        </pc:spChg>
        <pc:picChg chg="mod modCrop">
          <ac:chgData name="Nadiia Kryvoshapka" userId="53b0ee76-b1be-4aee-b981-85aa56f52901" providerId="ADAL" clId="{F7409894-312A-456B-BAE8-583DF0486155}" dt="2021-04-22T13:22:04.944" v="217" actId="1036"/>
          <ac:picMkLst>
            <pc:docMk/>
            <pc:sldMk cId="1325386700" sldId="272"/>
            <ac:picMk id="5" creationId="{49263E69-E4FD-447C-BFA4-DC13432E5712}"/>
          </ac:picMkLst>
        </pc:picChg>
      </pc:sldChg>
      <pc:sldChg chg="addSp modSp mod">
        <pc:chgData name="Nadiia Kryvoshapka" userId="53b0ee76-b1be-4aee-b981-85aa56f52901" providerId="ADAL" clId="{F7409894-312A-456B-BAE8-583DF0486155}" dt="2021-04-22T13:18:58.537" v="143" actId="1076"/>
        <pc:sldMkLst>
          <pc:docMk/>
          <pc:sldMk cId="1901890155" sldId="276"/>
        </pc:sldMkLst>
        <pc:spChg chg="mod">
          <ac:chgData name="Nadiia Kryvoshapka" userId="53b0ee76-b1be-4aee-b981-85aa56f52901" providerId="ADAL" clId="{F7409894-312A-456B-BAE8-583DF0486155}" dt="2021-04-22T13:18:31.865" v="135" actId="1076"/>
          <ac:spMkLst>
            <pc:docMk/>
            <pc:sldMk cId="1901890155" sldId="276"/>
            <ac:spMk id="2" creationId="{91725296-5F15-4C37-95CA-A1BD0D57D1B7}"/>
          </ac:spMkLst>
        </pc:spChg>
        <pc:spChg chg="mod">
          <ac:chgData name="Nadiia Kryvoshapka" userId="53b0ee76-b1be-4aee-b981-85aa56f52901" providerId="ADAL" clId="{F7409894-312A-456B-BAE8-583DF0486155}" dt="2021-04-22T13:18:27.334" v="134" actId="1076"/>
          <ac:spMkLst>
            <pc:docMk/>
            <pc:sldMk cId="1901890155" sldId="276"/>
            <ac:spMk id="3" creationId="{DF068075-5790-4AC6-914C-A51CA5692A06}"/>
          </ac:spMkLst>
        </pc:spChg>
        <pc:spChg chg="mod">
          <ac:chgData name="Nadiia Kryvoshapka" userId="53b0ee76-b1be-4aee-b981-85aa56f52901" providerId="ADAL" clId="{F7409894-312A-456B-BAE8-583DF0486155}" dt="2021-04-22T13:17:00.990" v="117" actId="164"/>
          <ac:spMkLst>
            <pc:docMk/>
            <pc:sldMk cId="1901890155" sldId="276"/>
            <ac:spMk id="6" creationId="{14AF6F66-5141-484D-B92A-D385F60AB2CB}"/>
          </ac:spMkLst>
        </pc:spChg>
        <pc:spChg chg="add mod">
          <ac:chgData name="Nadiia Kryvoshapka" userId="53b0ee76-b1be-4aee-b981-85aa56f52901" providerId="ADAL" clId="{F7409894-312A-456B-BAE8-583DF0486155}" dt="2021-04-22T13:18:58.537" v="143" actId="1076"/>
          <ac:spMkLst>
            <pc:docMk/>
            <pc:sldMk cId="1901890155" sldId="276"/>
            <ac:spMk id="8" creationId="{DE2E384E-5891-46A9-B279-48C66C85C228}"/>
          </ac:spMkLst>
        </pc:spChg>
        <pc:grpChg chg="add mod">
          <ac:chgData name="Nadiia Kryvoshapka" userId="53b0ee76-b1be-4aee-b981-85aa56f52901" providerId="ADAL" clId="{F7409894-312A-456B-BAE8-583DF0486155}" dt="2021-04-22T13:18:18.303" v="131" actId="1076"/>
          <ac:grpSpMkLst>
            <pc:docMk/>
            <pc:sldMk cId="1901890155" sldId="276"/>
            <ac:grpSpMk id="4" creationId="{A10FB909-40FC-4B17-BF98-7ECFD88AF44A}"/>
          </ac:grpSpMkLst>
        </pc:grpChg>
        <pc:picChg chg="mod modCrop">
          <ac:chgData name="Nadiia Kryvoshapka" userId="53b0ee76-b1be-4aee-b981-85aa56f52901" providerId="ADAL" clId="{F7409894-312A-456B-BAE8-583DF0486155}" dt="2021-04-22T13:17:00.990" v="117" actId="164"/>
          <ac:picMkLst>
            <pc:docMk/>
            <pc:sldMk cId="1901890155" sldId="276"/>
            <ac:picMk id="5" creationId="{4CD51771-CA98-4D91-B332-6E19A024B2BA}"/>
          </ac:picMkLst>
        </pc:picChg>
      </pc:sldChg>
      <pc:sldChg chg="addSp modSp">
        <pc:chgData name="Nadiia Kryvoshapka" userId="53b0ee76-b1be-4aee-b981-85aa56f52901" providerId="ADAL" clId="{F7409894-312A-456B-BAE8-583DF0486155}" dt="2021-04-22T13:22:37.897" v="230" actId="164"/>
        <pc:sldMkLst>
          <pc:docMk/>
          <pc:sldMk cId="1857858945" sldId="277"/>
        </pc:sldMkLst>
        <pc:spChg chg="add mod">
          <ac:chgData name="Nadiia Kryvoshapka" userId="53b0ee76-b1be-4aee-b981-85aa56f52901" providerId="ADAL" clId="{F7409894-312A-456B-BAE8-583DF0486155}" dt="2021-04-22T13:22:37.897" v="230" actId="164"/>
          <ac:spMkLst>
            <pc:docMk/>
            <pc:sldMk cId="1857858945" sldId="277"/>
            <ac:spMk id="6" creationId="{E3F9A9C5-BA43-421C-BBEF-664887A25798}"/>
          </ac:spMkLst>
        </pc:spChg>
        <pc:grpChg chg="add mod">
          <ac:chgData name="Nadiia Kryvoshapka" userId="53b0ee76-b1be-4aee-b981-85aa56f52901" providerId="ADAL" clId="{F7409894-312A-456B-BAE8-583DF0486155}" dt="2021-04-22T13:22:37.897" v="230" actId="164"/>
          <ac:grpSpMkLst>
            <pc:docMk/>
            <pc:sldMk cId="1857858945" sldId="277"/>
            <ac:grpSpMk id="4" creationId="{633885FB-4262-4800-979C-0542F0C4C816}"/>
          </ac:grpSpMkLst>
        </pc:grpChg>
        <pc:picChg chg="mod">
          <ac:chgData name="Nadiia Kryvoshapka" userId="53b0ee76-b1be-4aee-b981-85aa56f52901" providerId="ADAL" clId="{F7409894-312A-456B-BAE8-583DF0486155}" dt="2021-04-22T13:22:37.897" v="230" actId="164"/>
          <ac:picMkLst>
            <pc:docMk/>
            <pc:sldMk cId="1857858945" sldId="277"/>
            <ac:picMk id="5" creationId="{49263E69-E4FD-447C-BFA4-DC13432E5712}"/>
          </ac:picMkLst>
        </pc:picChg>
      </pc:sldChg>
      <pc:sldChg chg="addSp modSp mod">
        <pc:chgData name="Nadiia Kryvoshapka" userId="53b0ee76-b1be-4aee-b981-85aa56f52901" providerId="ADAL" clId="{F7409894-312A-456B-BAE8-583DF0486155}" dt="2021-04-22T13:22:58.568" v="235" actId="1036"/>
        <pc:sldMkLst>
          <pc:docMk/>
          <pc:sldMk cId="557860787" sldId="278"/>
        </pc:sldMkLst>
        <pc:spChg chg="mod">
          <ac:chgData name="Nadiia Kryvoshapka" userId="53b0ee76-b1be-4aee-b981-85aa56f52901" providerId="ADAL" clId="{F7409894-312A-456B-BAE8-583DF0486155}" dt="2021-04-22T13:22:58.568" v="235" actId="1036"/>
          <ac:spMkLst>
            <pc:docMk/>
            <pc:sldMk cId="557860787" sldId="278"/>
            <ac:spMk id="2" creationId="{BE3C5A1E-65B4-4A35-A001-6B9C484EA49E}"/>
          </ac:spMkLst>
        </pc:spChg>
        <pc:spChg chg="add mod">
          <ac:chgData name="Nadiia Kryvoshapka" userId="53b0ee76-b1be-4aee-b981-85aa56f52901" providerId="ADAL" clId="{F7409894-312A-456B-BAE8-583DF0486155}" dt="2021-04-22T13:22:49.381" v="231" actId="164"/>
          <ac:spMkLst>
            <pc:docMk/>
            <pc:sldMk cId="557860787" sldId="278"/>
            <ac:spMk id="6" creationId="{5B043278-162E-4233-B967-83760C6A544A}"/>
          </ac:spMkLst>
        </pc:spChg>
        <pc:grpChg chg="add mod">
          <ac:chgData name="Nadiia Kryvoshapka" userId="53b0ee76-b1be-4aee-b981-85aa56f52901" providerId="ADAL" clId="{F7409894-312A-456B-BAE8-583DF0486155}" dt="2021-04-22T13:22:49.381" v="231" actId="164"/>
          <ac:grpSpMkLst>
            <pc:docMk/>
            <pc:sldMk cId="557860787" sldId="278"/>
            <ac:grpSpMk id="4" creationId="{0237B758-48F8-41BA-B159-712E5D17E03A}"/>
          </ac:grpSpMkLst>
        </pc:grpChg>
        <pc:picChg chg="mod">
          <ac:chgData name="Nadiia Kryvoshapka" userId="53b0ee76-b1be-4aee-b981-85aa56f52901" providerId="ADAL" clId="{F7409894-312A-456B-BAE8-583DF0486155}" dt="2021-04-22T13:22:49.381" v="231" actId="164"/>
          <ac:picMkLst>
            <pc:docMk/>
            <pc:sldMk cId="557860787" sldId="278"/>
            <ac:picMk id="5" creationId="{49263E69-E4FD-447C-BFA4-DC13432E57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C8C2-FAC0-44F3-9051-292001682CC3}" type="datetimeFigureOut">
              <a:rPr lang="ru-UA" smtClean="0"/>
              <a:t>22.04.2021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AE0B1-9618-4A93-BCBD-B3ACAEB3EF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488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E0B1-9618-4A93-BCBD-B3ACAEB3EF16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177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E0B1-9618-4A93-BCBD-B3ACAEB3EF16}" type="slidenum">
              <a:rPr lang="ru-UA" smtClean="0"/>
              <a:t>17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87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E0B1-9618-4A93-BCBD-B3ACAEB3EF16}" type="slidenum">
              <a:rPr lang="ru-UA" smtClean="0"/>
              <a:t>18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279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lor1_shape2"/>
          <p:cNvSpPr/>
          <p:nvPr userDrawn="1"/>
        </p:nvSpPr>
        <p:spPr>
          <a:xfrm>
            <a:off x="4123078" y="0"/>
            <a:ext cx="8064980" cy="6858000"/>
          </a:xfrm>
          <a:prstGeom prst="parallelogram">
            <a:avLst>
              <a:gd name="adj" fmla="val 53571"/>
            </a:avLst>
          </a:prstGeom>
          <a:solidFill>
            <a:srgbClr val="BB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hidden_shape"/>
          <p:cNvSpPr/>
          <p:nvPr userDrawn="1"/>
        </p:nvSpPr>
        <p:spPr>
          <a:xfrm>
            <a:off x="0" y="943429"/>
            <a:ext cx="12192000" cy="3695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color1_shape1"/>
          <p:cNvCxnSpPr/>
          <p:nvPr userDrawn="1"/>
        </p:nvCxnSpPr>
        <p:spPr>
          <a:xfrm>
            <a:off x="1084191" y="2579409"/>
            <a:ext cx="3629241" cy="0"/>
          </a:xfrm>
          <a:prstGeom prst="line">
            <a:avLst/>
          </a:prstGeom>
          <a:ln w="38100">
            <a:solidFill>
              <a:srgbClr val="BBD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98006" y="1312055"/>
            <a:ext cx="6768597" cy="1191323"/>
          </a:xfrm>
          <a:prstGeom prst="rect">
            <a:avLst/>
          </a:prstGeom>
        </p:spPr>
        <p:txBody>
          <a:bodyPr anchor="ctr"/>
          <a:lstStyle>
            <a:lvl1pPr>
              <a:defRPr lang="ru-RU" sz="3600" b="1" kern="1200" cap="non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name</a:t>
            </a:r>
            <a:endParaRPr lang="ru-RU" dirty="0"/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8005" y="2694151"/>
            <a:ext cx="9677400" cy="108049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ru-RU" sz="2800" kern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  <a:endParaRPr lang="ru-RU" dirty="0"/>
          </a:p>
        </p:txBody>
      </p:sp>
      <p:pic>
        <p:nvPicPr>
          <p:cNvPr id="10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lor1_shape1"/>
          <p:cNvSpPr/>
          <p:nvPr userDrawn="1"/>
        </p:nvSpPr>
        <p:spPr>
          <a:xfrm>
            <a:off x="4123078" y="0"/>
            <a:ext cx="8064980" cy="6858000"/>
          </a:xfrm>
          <a:prstGeom prst="parallelogram">
            <a:avLst>
              <a:gd name="adj" fmla="val 53571"/>
            </a:avLst>
          </a:prstGeom>
          <a:solidFill>
            <a:srgbClr val="BB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hidden_shape"/>
          <p:cNvSpPr/>
          <p:nvPr userDrawn="1"/>
        </p:nvSpPr>
        <p:spPr>
          <a:xfrm>
            <a:off x="0" y="491043"/>
            <a:ext cx="12192000" cy="595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19437"/>
            <a:ext cx="10526545" cy="793317"/>
          </a:xfrm>
          <a:prstGeom prst="rect">
            <a:avLst/>
          </a:prstGeom>
        </p:spPr>
        <p:txBody>
          <a:bodyPr anchor="ctr"/>
          <a:lstStyle>
            <a:lvl1pPr>
              <a:defRPr lang="ru-RU" sz="3600" b="1" kern="1200" cap="non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3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36508"/>
            <a:ext cx="10526545" cy="465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ru-RU" dirty="0"/>
          </a:p>
        </p:txBody>
      </p:sp>
      <p:pic>
        <p:nvPicPr>
          <p:cNvPr id="7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lor1_shape1"/>
          <p:cNvSpPr/>
          <p:nvPr userDrawn="1"/>
        </p:nvSpPr>
        <p:spPr>
          <a:xfrm>
            <a:off x="0" y="0"/>
            <a:ext cx="12188058" cy="6858000"/>
          </a:xfrm>
          <a:prstGeom prst="parallelogram">
            <a:avLst>
              <a:gd name="adj" fmla="val 53571"/>
            </a:avLst>
          </a:prstGeom>
          <a:solidFill>
            <a:srgbClr val="BB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94956" y="2174826"/>
            <a:ext cx="8191142" cy="26367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cap="all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Hero text </a:t>
            </a:r>
            <a:endParaRPr lang="ru-RU" dirty="0"/>
          </a:p>
        </p:txBody>
      </p:sp>
      <p:pic>
        <p:nvPicPr>
          <p:cNvPr id="5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lor1_shape1"/>
          <p:cNvSpPr/>
          <p:nvPr userDrawn="1"/>
        </p:nvSpPr>
        <p:spPr>
          <a:xfrm>
            <a:off x="4123078" y="0"/>
            <a:ext cx="8064980" cy="6858000"/>
          </a:xfrm>
          <a:prstGeom prst="parallelogram">
            <a:avLst>
              <a:gd name="adj" fmla="val 53571"/>
            </a:avLst>
          </a:prstGeom>
          <a:solidFill>
            <a:srgbClr val="BB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hidden_shape"/>
          <p:cNvSpPr/>
          <p:nvPr userDrawn="1"/>
        </p:nvSpPr>
        <p:spPr>
          <a:xfrm>
            <a:off x="0" y="491042"/>
            <a:ext cx="12192000" cy="5818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89399" y="1060521"/>
            <a:ext cx="5493000" cy="793317"/>
          </a:xfrm>
          <a:prstGeom prst="rect">
            <a:avLst/>
          </a:prstGeom>
        </p:spPr>
        <p:txBody>
          <a:bodyPr/>
          <a:lstStyle>
            <a:lvl1pPr>
              <a:defRPr lang="ru-RU" sz="3600" b="1" kern="1200" cap="non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6433"/>
            <a:ext cx="5530272" cy="426291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lang="ru-RU" sz="2800" kern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2pPr>
            <a:lvl3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3pPr>
            <a:lvl4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4pPr>
            <a:lvl5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5807966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800" kern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8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800" kern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87361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2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3200" b="1" cap="all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  <a:endParaRPr lang="ru-RU" dirty="0"/>
          </a:p>
        </p:txBody>
      </p:sp>
      <p:pic>
        <p:nvPicPr>
          <p:cNvPr id="5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lor1_shape2"/>
          <p:cNvSpPr/>
          <p:nvPr userDrawn="1"/>
        </p:nvSpPr>
        <p:spPr>
          <a:xfrm>
            <a:off x="4123078" y="0"/>
            <a:ext cx="8064980" cy="6858000"/>
          </a:xfrm>
          <a:prstGeom prst="parallelogram">
            <a:avLst>
              <a:gd name="adj" fmla="val 53571"/>
            </a:avLst>
          </a:prstGeom>
          <a:solidFill>
            <a:srgbClr val="BB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hidden_shape"/>
          <p:cNvSpPr/>
          <p:nvPr userDrawn="1"/>
        </p:nvSpPr>
        <p:spPr>
          <a:xfrm>
            <a:off x="0" y="2737716"/>
            <a:ext cx="12192000" cy="3456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color1_shape1"/>
          <p:cNvCxnSpPr/>
          <p:nvPr userDrawn="1"/>
        </p:nvCxnSpPr>
        <p:spPr>
          <a:xfrm>
            <a:off x="1084191" y="4465926"/>
            <a:ext cx="3629241" cy="0"/>
          </a:xfrm>
          <a:prstGeom prst="line">
            <a:avLst/>
          </a:prstGeom>
          <a:ln w="38100">
            <a:solidFill>
              <a:srgbClr val="BBD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8978" y="4549894"/>
            <a:ext cx="7642678" cy="1183385"/>
          </a:xfrm>
          <a:prstGeom prst="rect">
            <a:avLst/>
          </a:prstGeom>
        </p:spPr>
        <p:txBody>
          <a:bodyPr anchor="ctr"/>
          <a:lstStyle>
            <a:lvl1pPr>
              <a:defRPr lang="ru-RU" sz="3600" b="1" kern="1200" cap="non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58" y="6366957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006" y="1312055"/>
            <a:ext cx="8842449" cy="1191323"/>
          </a:xfrm>
        </p:spPr>
        <p:txBody>
          <a:bodyPr/>
          <a:lstStyle/>
          <a:p>
            <a:r>
              <a:rPr lang="ru-RU" dirty="0"/>
              <a:t>Показники</a:t>
            </a:r>
            <a:r>
              <a:rPr lang="en-US" dirty="0"/>
              <a:t> </a:t>
            </a:r>
            <a:r>
              <a:rPr lang="ru-RU" dirty="0"/>
              <a:t>виконання ІТС</a:t>
            </a:r>
            <a:r>
              <a:rPr lang="en-US" dirty="0"/>
              <a:t> </a:t>
            </a:r>
            <a:r>
              <a:rPr lang="ru-RU" dirty="0"/>
              <a:t>ІТМ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Показники, за якими визначаються рівні відповідності освітніх програм критеріям НАЗЯВО</a:t>
            </a:r>
            <a:r>
              <a:rPr lang="en-US" dirty="0"/>
              <a:t>. </a:t>
            </a:r>
            <a:r>
              <a:rPr lang="uk-UA" dirty="0"/>
              <a:t>Оцінка – 0,897/В.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37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95" y="1182327"/>
            <a:ext cx="11056723" cy="793317"/>
          </a:xfrm>
        </p:spPr>
        <p:txBody>
          <a:bodyPr/>
          <a:lstStyle/>
          <a:p>
            <a:pPr algn="ctr"/>
            <a:r>
              <a:rPr lang="ru-RU" sz="2800" dirty="0"/>
              <a:t>8. Внутрішнє забезпечення якості освітньої програми</a:t>
            </a:r>
            <a:r>
              <a:rPr lang="en-US" sz="2800" dirty="0"/>
              <a:t>. 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ru-RU" sz="2800" dirty="0"/>
              <a:t>Оцінка - 0.</a:t>
            </a:r>
            <a:r>
              <a:rPr lang="en-US" sz="2800" dirty="0"/>
              <a:t>909</a:t>
            </a:r>
            <a:r>
              <a:rPr lang="ru-RU" sz="2800" dirty="0"/>
              <a:t>/В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5" y="2449681"/>
            <a:ext cx="11078783" cy="25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78" y="1239934"/>
            <a:ext cx="10712166" cy="966137"/>
          </a:xfrm>
        </p:spPr>
        <p:txBody>
          <a:bodyPr/>
          <a:lstStyle/>
          <a:p>
            <a:pPr algn="ctr"/>
            <a:r>
              <a:rPr lang="ru-RU" sz="2800" dirty="0"/>
              <a:t>8. Внутрішнє забезпечення якості освітньої програми</a:t>
            </a:r>
            <a:r>
              <a:rPr lang="en-US" sz="2800" dirty="0"/>
              <a:t>. 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ru-RU" sz="2800" dirty="0"/>
              <a:t>Оцінка - 0.</a:t>
            </a:r>
            <a:r>
              <a:rPr lang="en-US" sz="2800" dirty="0"/>
              <a:t>909</a:t>
            </a:r>
            <a:r>
              <a:rPr lang="ru-RU" sz="2800" dirty="0"/>
              <a:t>/В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8" y="2680109"/>
            <a:ext cx="10890548" cy="25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1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34" y="1124720"/>
            <a:ext cx="10967311" cy="1094533"/>
          </a:xfrm>
        </p:spPr>
        <p:txBody>
          <a:bodyPr/>
          <a:lstStyle/>
          <a:p>
            <a:pPr algn="ctr"/>
            <a:r>
              <a:rPr lang="ru-RU" sz="2800" dirty="0"/>
              <a:t>9. Прозорість та публічність</a:t>
            </a:r>
            <a:r>
              <a:rPr lang="en-US" sz="2800" dirty="0"/>
              <a:t>. </a:t>
            </a:r>
            <a:br>
              <a:rPr lang="uk-UA" sz="2800" dirty="0"/>
            </a:br>
            <a:r>
              <a:rPr lang="ru-RU" sz="2800" dirty="0"/>
              <a:t>Оцінка - </a:t>
            </a:r>
            <a:r>
              <a:rPr lang="en-US" sz="2800" dirty="0"/>
              <a:t>1</a:t>
            </a:r>
            <a:r>
              <a:rPr lang="ru-RU" sz="2800" dirty="0"/>
              <a:t>/</a:t>
            </a:r>
            <a:r>
              <a:rPr lang="en-US" sz="2800" dirty="0"/>
              <a:t>A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1" y="2852930"/>
            <a:ext cx="10967992" cy="19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2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ED20-0983-433D-871C-510C17F0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782" y="1082242"/>
            <a:ext cx="3770963" cy="793317"/>
          </a:xfrm>
        </p:spPr>
        <p:txBody>
          <a:bodyPr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Контингент докторів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PhD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(1-й рік)</a:t>
            </a:r>
            <a:endParaRPr lang="ru-UA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8F35B2-31C7-4F05-8596-2E9218042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3782" y="2276860"/>
            <a:ext cx="3770963" cy="3102239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Кафедрою ведеться регулярна підготовка докторів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тому числі і закордонних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пошукачів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 аспірантка - громадянка Китаю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Junfeng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у 2020 році було заплановано 2 вступники до аспірантури, але в останній момент під час вступної компанії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пошукач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Білоха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Данило отримав запрошення на роботу до Великобританії та відмовився у зв’язку з від’їздом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A16F23-FC59-4304-A8AE-BE9F5C7F1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9000" r="9566" b="1280"/>
          <a:stretch/>
        </p:blipFill>
        <p:spPr>
          <a:xfrm rot="5400000">
            <a:off x="737273" y="-86302"/>
            <a:ext cx="5991128" cy="69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0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5296-5F15-4C37-95CA-A1BD0D5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5" y="-31338"/>
            <a:ext cx="7069086" cy="1145007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Надходження від проведення фундаментальних та прикладних досліджень і науково-технічних розробок на замовлення МОН в розрахунку на 1 НПП за 3 роки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68075-5790-4AC6-914C-A51CA5692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272" y="1113669"/>
            <a:ext cx="6878440" cy="27075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НПП за 3 роки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1387,2 тис. грн.</a:t>
            </a:r>
          </a:p>
          <a:p>
            <a:pPr algn="just">
              <a:lnSpc>
                <a:spcPct val="100000"/>
              </a:lnSpc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НПП за 3 роки –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350,0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09EFEB7-62C5-4AB6-A830-5882DA8D6E13}"/>
              </a:ext>
            </a:extLst>
          </p:cNvPr>
          <p:cNvGrpSpPr/>
          <p:nvPr/>
        </p:nvGrpSpPr>
        <p:grpSpPr>
          <a:xfrm>
            <a:off x="13486" y="3048078"/>
            <a:ext cx="7177047" cy="3088451"/>
            <a:chOff x="220086" y="110120"/>
            <a:chExt cx="7177047" cy="308845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CD51771-CA98-4D91-B332-6E19A024B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6" r="3466" b="29440"/>
            <a:stretch/>
          </p:blipFill>
          <p:spPr>
            <a:xfrm rot="16200000">
              <a:off x="2264384" y="-1934178"/>
              <a:ext cx="3088451" cy="71770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2CC590-6446-4D27-B0B9-F77C38D28AB9}"/>
                </a:ext>
              </a:extLst>
            </p:cNvPr>
            <p:cNvSpPr txBox="1"/>
            <p:nvPr/>
          </p:nvSpPr>
          <p:spPr>
            <a:xfrm>
              <a:off x="4367790" y="2161646"/>
              <a:ext cx="6863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UA" b="1" dirty="0">
                  <a:solidFill>
                    <a:srgbClr val="FF0000"/>
                  </a:solidFill>
                </a:rPr>
                <a:t>1,5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2E54831-AEDF-4CD2-826C-7A6E16B68E60}"/>
              </a:ext>
            </a:extLst>
          </p:cNvPr>
          <p:cNvSpPr txBox="1"/>
          <p:nvPr/>
        </p:nvSpPr>
        <p:spPr>
          <a:xfrm>
            <a:off x="7522923" y="1113669"/>
            <a:ext cx="450659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госпдоговорами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НПП за 3 роки -   106,0 тис. грн.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НПП за 3 роки –  236,8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(1387,2 + 350 + 106 + 236,8 = 2080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.\3 роки = 693, 33 тис. грн.;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693,33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.\12.2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шт.один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56,83 тис. грн.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25333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5296-5F15-4C37-95CA-A1BD0D5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74" y="414217"/>
            <a:ext cx="7177048" cy="832492"/>
          </a:xfrm>
        </p:spPr>
        <p:txBody>
          <a:bodyPr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Частка фахових дисциплін, що викладаються англійською мовою в обсязі не менше 50 аудиторних годин на навчальний рік 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68075-5790-4AC6-914C-A51CA5692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513" y="1246709"/>
            <a:ext cx="11463793" cy="118094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на кафедрі є 1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студентка громадянка Китаю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Junfeng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їй усі дисципліни викладаються англійською мовою, науковий керівник – проф. Глоба Л.С., крім того викладачі кафедри неодноразово вигравали гранти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читали лекції закордоном саме на англійській мові.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0FB909-40FC-4B17-BF98-7ECFD88AF44A}"/>
              </a:ext>
            </a:extLst>
          </p:cNvPr>
          <p:cNvGrpSpPr/>
          <p:nvPr/>
        </p:nvGrpSpPr>
        <p:grpSpPr>
          <a:xfrm>
            <a:off x="247807" y="2660122"/>
            <a:ext cx="7177047" cy="3494384"/>
            <a:chOff x="230339" y="570316"/>
            <a:chExt cx="7177047" cy="349438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CD51771-CA98-4D91-B332-6E19A024B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2" r="40551" b="29440"/>
            <a:stretch/>
          </p:blipFill>
          <p:spPr>
            <a:xfrm rot="16200000">
              <a:off x="2071671" y="-1271016"/>
              <a:ext cx="3494384" cy="71770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AF6F66-5141-484D-B92A-D385F60AB2CB}"/>
                </a:ext>
              </a:extLst>
            </p:cNvPr>
            <p:cNvSpPr txBox="1"/>
            <p:nvPr/>
          </p:nvSpPr>
          <p:spPr>
            <a:xfrm>
              <a:off x="5514912" y="1758397"/>
              <a:ext cx="12721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UA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2E384E-5891-46A9-B279-48C66C85C228}"/>
              </a:ext>
            </a:extLst>
          </p:cNvPr>
          <p:cNvSpPr txBox="1"/>
          <p:nvPr/>
        </p:nvSpPr>
        <p:spPr>
          <a:xfrm>
            <a:off x="8125813" y="3294205"/>
            <a:ext cx="34252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highlight>
                  <a:srgbClr val="FFFF00"/>
                </a:highlight>
              </a:rPr>
              <a:t>(</a:t>
            </a:r>
            <a:r>
              <a:rPr lang="ru-RU" dirty="0" err="1">
                <a:highlight>
                  <a:srgbClr val="FFFF00"/>
                </a:highlight>
              </a:rPr>
              <a:t>Oскільки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PhD</a:t>
            </a:r>
            <a:r>
              <a:rPr lang="ru-RU" dirty="0">
                <a:highlight>
                  <a:srgbClr val="FFFF00"/>
                </a:highlight>
              </a:rPr>
              <a:t> студентка </a:t>
            </a:r>
            <a:r>
              <a:rPr lang="ru-RU" dirty="0" err="1">
                <a:highlight>
                  <a:srgbClr val="FFFF00"/>
                </a:highlight>
              </a:rPr>
              <a:t>навчається</a:t>
            </a:r>
            <a:r>
              <a:rPr lang="ru-RU" dirty="0">
                <a:highlight>
                  <a:srgbClr val="FFFF00"/>
                </a:highlight>
              </a:rPr>
              <a:t> за заочною формою, то </a:t>
            </a:r>
            <a:r>
              <a:rPr lang="ru-RU" dirty="0" err="1">
                <a:highlight>
                  <a:srgbClr val="FFFF00"/>
                </a:highlight>
              </a:rPr>
              <a:t>кількість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аудиторних</a:t>
            </a:r>
            <a:r>
              <a:rPr lang="ru-RU" dirty="0">
                <a:highlight>
                  <a:srgbClr val="FFFF00"/>
                </a:highlight>
              </a:rPr>
              <a:t> годин </a:t>
            </a:r>
            <a:r>
              <a:rPr lang="ru-RU" dirty="0" err="1">
                <a:highlight>
                  <a:srgbClr val="FFFF00"/>
                </a:highlight>
              </a:rPr>
              <a:t>зменшується</a:t>
            </a:r>
            <a:r>
              <a:rPr lang="ru-RU" dirty="0">
                <a:highlight>
                  <a:srgbClr val="FFFF00"/>
                </a:highlight>
              </a:rPr>
              <a:t> – </a:t>
            </a:r>
            <a:r>
              <a:rPr lang="ru-RU" dirty="0" err="1">
                <a:highlight>
                  <a:srgbClr val="FFFF00"/>
                </a:highlight>
              </a:rPr>
              <a:t>всього</a:t>
            </a:r>
            <a:r>
              <a:rPr lang="ru-RU" dirty="0">
                <a:highlight>
                  <a:srgbClr val="FFFF00"/>
                </a:highlight>
              </a:rPr>
              <a:t> 5 </a:t>
            </a:r>
            <a:r>
              <a:rPr lang="ru-RU" dirty="0" err="1">
                <a:highlight>
                  <a:srgbClr val="FFFF00"/>
                </a:highlight>
              </a:rPr>
              <a:t>кред</a:t>
            </a:r>
            <a:r>
              <a:rPr lang="ru-RU" dirty="0">
                <a:highlight>
                  <a:srgbClr val="FFFF00"/>
                </a:highlight>
              </a:rPr>
              <a:t>. + 5 </a:t>
            </a:r>
            <a:r>
              <a:rPr lang="ru-RU" dirty="0" err="1">
                <a:highlight>
                  <a:srgbClr val="FFFF00"/>
                </a:highlight>
              </a:rPr>
              <a:t>кред</a:t>
            </a:r>
            <a:r>
              <a:rPr lang="ru-RU" dirty="0">
                <a:highlight>
                  <a:srgbClr val="FFFF00"/>
                </a:highlight>
              </a:rPr>
              <a:t>.= </a:t>
            </a:r>
            <a:r>
              <a:rPr lang="ru-RU" dirty="0" err="1">
                <a:highlight>
                  <a:srgbClr val="FFFF00"/>
                </a:highlight>
              </a:rPr>
              <a:t>всього</a:t>
            </a:r>
            <a:r>
              <a:rPr lang="ru-RU" dirty="0">
                <a:highlight>
                  <a:srgbClr val="FFFF00"/>
                </a:highlight>
              </a:rPr>
              <a:t> – 10 </a:t>
            </a:r>
            <a:r>
              <a:rPr lang="ru-RU" dirty="0" err="1">
                <a:highlight>
                  <a:srgbClr val="FFFF00"/>
                </a:highlight>
              </a:rPr>
              <a:t>кред</a:t>
            </a:r>
            <a:r>
              <a:rPr lang="ru-RU" dirty="0">
                <a:highlight>
                  <a:srgbClr val="FFFF00"/>
                </a:highligh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0189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5A1E-65B4-4A35-A001-6B9C484E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20" y="389010"/>
            <a:ext cx="6936998" cy="793317"/>
          </a:xfrm>
        </p:spPr>
        <p:txBody>
          <a:bodyPr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Динаміка поточного місця студентів кафедри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Mnom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по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відношенню до попереднього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Mnon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результатами ректорського контролю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04383-C264-43A8-8091-21A7403A5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229" y="1412756"/>
            <a:ext cx="7763802" cy="167060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те, що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63E69-E4FD-447C-BFA4-DC13432E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2" r="3466" b="30280"/>
          <a:stretch/>
        </p:blipFill>
        <p:spPr>
          <a:xfrm rot="16200000">
            <a:off x="2676705" y="335542"/>
            <a:ext cx="2935612" cy="7859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91B571-032B-4B7F-AB08-67AF90CDCB14}"/>
              </a:ext>
            </a:extLst>
          </p:cNvPr>
          <p:cNvSpPr txBox="1"/>
          <p:nvPr/>
        </p:nvSpPr>
        <p:spPr>
          <a:xfrm>
            <a:off x="8342673" y="2155175"/>
            <a:ext cx="34349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викладач-дослідник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роки без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доки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посідаючи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1-ше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викладач-дослідник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зараз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почесні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д.т.н.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Скулиш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М.А, доц.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Новогрудська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Р.Л.,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Курдеча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стипендію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(Президента) –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д.т.н.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Скулиш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  <a:endParaRPr lang="ru-UA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8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5A1E-65B4-4A35-A001-6B9C484E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450" y="2093609"/>
            <a:ext cx="4790674" cy="793317"/>
          </a:xfrm>
        </p:spPr>
        <p:txBody>
          <a:bodyPr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Співвідношення працюючих по профілю ОП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працевлаштованих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студентів останній рік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04383-C264-43A8-8091-21A7403A5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4856" y="3198572"/>
            <a:ext cx="4171861" cy="1250283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5-6 курсах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3885FB-4262-4800-979C-0542F0C4C816}"/>
              </a:ext>
            </a:extLst>
          </p:cNvPr>
          <p:cNvGrpSpPr/>
          <p:nvPr/>
        </p:nvGrpSpPr>
        <p:grpSpPr>
          <a:xfrm>
            <a:off x="-10341" y="721471"/>
            <a:ext cx="7249188" cy="5415057"/>
            <a:chOff x="-10341" y="721471"/>
            <a:chExt cx="7249188" cy="541505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263E69-E4FD-447C-BFA4-DC13432E5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9" r="3466" b="30280"/>
            <a:stretch/>
          </p:blipFill>
          <p:spPr>
            <a:xfrm rot="16200000">
              <a:off x="906724" y="-195594"/>
              <a:ext cx="5415057" cy="7249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9A9C5-BA43-421C-BBEF-664887A25798}"/>
                </a:ext>
              </a:extLst>
            </p:cNvPr>
            <p:cNvSpPr txBox="1"/>
            <p:nvPr/>
          </p:nvSpPr>
          <p:spPr>
            <a:xfrm>
              <a:off x="4889223" y="3323915"/>
              <a:ext cx="97049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UA" sz="1700" b="1" dirty="0">
                  <a:solidFill>
                    <a:srgbClr val="FF0000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85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5A1E-65B4-4A35-A001-6B9C484E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847" y="1541150"/>
            <a:ext cx="4790674" cy="793317"/>
          </a:xfrm>
        </p:spPr>
        <p:txBody>
          <a:bodyPr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Кількість сертифікованих програм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04383-C264-43A8-8091-21A7403A5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45118" y="2507288"/>
            <a:ext cx="4378132" cy="266699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кафедрі підписано 2 договори про отримання студентами кафедри одночасно 2-х дипломів ТУ м. Дрезден,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Anhalt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University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Applied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Sciences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студенти мають можливість прослуховувати окремі курси в Німеччині, Англії та інших країнах за бажанням, таким чином створення сертифікованих </a:t>
            </a:r>
            <a:r>
              <a:rPr lang="uk-UA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програм доцільно тільки для підвищення кваліфікації, такі заходи в ІТС мають місце через відповідний підрозділ КПІ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237B758-48F8-41BA-B159-712E5D17E03A}"/>
              </a:ext>
            </a:extLst>
          </p:cNvPr>
          <p:cNvGrpSpPr/>
          <p:nvPr/>
        </p:nvGrpSpPr>
        <p:grpSpPr>
          <a:xfrm>
            <a:off x="-10341" y="721471"/>
            <a:ext cx="7249188" cy="5415057"/>
            <a:chOff x="-10341" y="721471"/>
            <a:chExt cx="7249188" cy="541505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263E69-E4FD-447C-BFA4-DC13432E5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9" r="3466" b="30280"/>
            <a:stretch/>
          </p:blipFill>
          <p:spPr>
            <a:xfrm rot="16200000">
              <a:off x="906724" y="-195594"/>
              <a:ext cx="5415057" cy="7249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43278-162E-4233-B967-83760C6A544A}"/>
                </a:ext>
              </a:extLst>
            </p:cNvPr>
            <p:cNvSpPr txBox="1"/>
            <p:nvPr/>
          </p:nvSpPr>
          <p:spPr>
            <a:xfrm>
              <a:off x="4889223" y="3323915"/>
              <a:ext cx="97049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UA" sz="1700" b="1" dirty="0">
                  <a:solidFill>
                    <a:srgbClr val="FF0000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86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33EBC78-B3B2-4895-A148-19D5211ED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8648"/>
              </p:ext>
            </p:extLst>
          </p:nvPr>
        </p:nvGraphicFramePr>
        <p:xfrm>
          <a:off x="680942" y="2213141"/>
          <a:ext cx="10736565" cy="2431718"/>
        </p:xfrm>
        <a:graphic>
          <a:graphicData uri="http://schemas.openxmlformats.org/drawingml/2006/table">
            <a:tbl>
              <a:tblPr firstRow="1" firstCol="1" bandRow="1"/>
              <a:tblGrid>
                <a:gridCol w="1439129">
                  <a:extLst>
                    <a:ext uri="{9D8B030D-6E8A-4147-A177-3AD203B41FA5}">
                      <a16:colId xmlns:a16="http://schemas.microsoft.com/office/drawing/2014/main" val="2159469509"/>
                    </a:ext>
                  </a:extLst>
                </a:gridCol>
                <a:gridCol w="573093">
                  <a:extLst>
                    <a:ext uri="{9D8B030D-6E8A-4147-A177-3AD203B41FA5}">
                      <a16:colId xmlns:a16="http://schemas.microsoft.com/office/drawing/2014/main" val="3268466310"/>
                    </a:ext>
                  </a:extLst>
                </a:gridCol>
                <a:gridCol w="573093">
                  <a:extLst>
                    <a:ext uri="{9D8B030D-6E8A-4147-A177-3AD203B41FA5}">
                      <a16:colId xmlns:a16="http://schemas.microsoft.com/office/drawing/2014/main" val="3563806015"/>
                    </a:ext>
                  </a:extLst>
                </a:gridCol>
                <a:gridCol w="573093">
                  <a:extLst>
                    <a:ext uri="{9D8B030D-6E8A-4147-A177-3AD203B41FA5}">
                      <a16:colId xmlns:a16="http://schemas.microsoft.com/office/drawing/2014/main" val="1548445744"/>
                    </a:ext>
                  </a:extLst>
                </a:gridCol>
                <a:gridCol w="668047">
                  <a:extLst>
                    <a:ext uri="{9D8B030D-6E8A-4147-A177-3AD203B41FA5}">
                      <a16:colId xmlns:a16="http://schemas.microsoft.com/office/drawing/2014/main" val="1616331512"/>
                    </a:ext>
                  </a:extLst>
                </a:gridCol>
                <a:gridCol w="668047">
                  <a:extLst>
                    <a:ext uri="{9D8B030D-6E8A-4147-A177-3AD203B41FA5}">
                      <a16:colId xmlns:a16="http://schemas.microsoft.com/office/drawing/2014/main" val="615720308"/>
                    </a:ext>
                  </a:extLst>
                </a:gridCol>
                <a:gridCol w="668720">
                  <a:extLst>
                    <a:ext uri="{9D8B030D-6E8A-4147-A177-3AD203B41FA5}">
                      <a16:colId xmlns:a16="http://schemas.microsoft.com/office/drawing/2014/main" val="1645942639"/>
                    </a:ext>
                  </a:extLst>
                </a:gridCol>
                <a:gridCol w="668720">
                  <a:extLst>
                    <a:ext uri="{9D8B030D-6E8A-4147-A177-3AD203B41FA5}">
                      <a16:colId xmlns:a16="http://schemas.microsoft.com/office/drawing/2014/main" val="2477838968"/>
                    </a:ext>
                  </a:extLst>
                </a:gridCol>
                <a:gridCol w="668047">
                  <a:extLst>
                    <a:ext uri="{9D8B030D-6E8A-4147-A177-3AD203B41FA5}">
                      <a16:colId xmlns:a16="http://schemas.microsoft.com/office/drawing/2014/main" val="2382163342"/>
                    </a:ext>
                  </a:extLst>
                </a:gridCol>
                <a:gridCol w="1049884">
                  <a:extLst>
                    <a:ext uri="{9D8B030D-6E8A-4147-A177-3AD203B41FA5}">
                      <a16:colId xmlns:a16="http://schemas.microsoft.com/office/drawing/2014/main" val="1596129921"/>
                    </a:ext>
                  </a:extLst>
                </a:gridCol>
                <a:gridCol w="1593346">
                  <a:extLst>
                    <a:ext uri="{9D8B030D-6E8A-4147-A177-3AD203B41FA5}">
                      <a16:colId xmlns:a16="http://schemas.microsoft.com/office/drawing/2014/main" val="37631289"/>
                    </a:ext>
                  </a:extLst>
                </a:gridCol>
                <a:gridCol w="1593346">
                  <a:extLst>
                    <a:ext uri="{9D8B030D-6E8A-4147-A177-3AD203B41FA5}">
                      <a16:colId xmlns:a16="http://schemas.microsoft.com/office/drawing/2014/main" val="2525374772"/>
                    </a:ext>
                  </a:extLst>
                </a:gridCol>
              </a:tblGrid>
              <a:tr h="519757">
                <a:tc gridSpan="12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Відповідність критеріям оцінювання якості ОП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57355"/>
                  </a:ext>
                </a:extLst>
              </a:tr>
              <a:tr h="549618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 </a:t>
                      </a:r>
                      <a:b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рівень ВО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 відповідності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Можливе рішення про акредитацію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312610"/>
                  </a:ext>
                </a:extLst>
              </a:tr>
              <a:tr h="454383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кр.2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кр.3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кр.4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кр.6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кр.7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кр.8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кр.10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PhD)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785045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95244"/>
                  </a:ext>
                </a:extLst>
              </a:tr>
              <a:tr h="564146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ОНП PhD*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0,833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0,8659 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9208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37908F-1FB5-436B-A30B-87176D375BD8}"/>
              </a:ext>
            </a:extLst>
          </p:cNvPr>
          <p:cNvSpPr txBox="1"/>
          <p:nvPr/>
        </p:nvSpPr>
        <p:spPr>
          <a:xfrm>
            <a:off x="889707" y="5099603"/>
            <a:ext cx="10563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*Примітка: кафедри-партнери, які здійснюють підготовку </a:t>
            </a:r>
            <a:r>
              <a:rPr lang="en-US" dirty="0"/>
              <a:t>Phd </a:t>
            </a:r>
            <a:r>
              <a:rPr lang="ru-RU" dirty="0"/>
              <a:t>за спеціальністю, що закріплена за декількома кафедрами, зазначають не рівні, а коефіцієнти відповідності критеріям.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EE864-B7A9-4DAF-83B4-C2E24A088921}"/>
              </a:ext>
            </a:extLst>
          </p:cNvPr>
          <p:cNvSpPr txBox="1"/>
          <p:nvPr/>
        </p:nvSpPr>
        <p:spPr>
          <a:xfrm>
            <a:off x="7651389" y="87794"/>
            <a:ext cx="609372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/>
              <a:t>Додаток 2 до наказу № 1/268 від 08.09.2020</a:t>
            </a:r>
            <a:endParaRPr lang="ru-UA" sz="17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03986-D037-4442-8EA1-2D9AFB20E5E8}"/>
              </a:ext>
            </a:extLst>
          </p:cNvPr>
          <p:cNvSpPr txBox="1"/>
          <p:nvPr/>
        </p:nvSpPr>
        <p:spPr>
          <a:xfrm>
            <a:off x="4545859" y="1112066"/>
            <a:ext cx="6871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Назва</a:t>
            </a:r>
            <a:r>
              <a:rPr lang="ru-RU" dirty="0"/>
              <a:t> кафедр </a:t>
            </a:r>
            <a:r>
              <a:rPr lang="ru-RU" dirty="0" err="1"/>
              <a:t>Інформаційно-телекомунікаційних</a:t>
            </a:r>
            <a:r>
              <a:rPr lang="ru-RU" dirty="0"/>
              <a:t> мереж </a:t>
            </a:r>
          </a:p>
          <a:p>
            <a:pPr algn="r"/>
            <a:r>
              <a:rPr lang="ru-RU" dirty="0" err="1"/>
              <a:t>Спеціальність</a:t>
            </a:r>
            <a:r>
              <a:rPr lang="ru-RU" dirty="0"/>
              <a:t> 172 - </a:t>
            </a:r>
            <a:r>
              <a:rPr lang="ru-RU" dirty="0" err="1"/>
              <a:t>Телекомунікації</a:t>
            </a:r>
            <a:r>
              <a:rPr lang="ru-RU" dirty="0"/>
              <a:t> та </a:t>
            </a:r>
            <a:r>
              <a:rPr lang="ru-RU" dirty="0" err="1"/>
              <a:t>радіотехніка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37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20" y="619437"/>
            <a:ext cx="11118151" cy="793317"/>
          </a:xfrm>
        </p:spPr>
        <p:txBody>
          <a:bodyPr/>
          <a:lstStyle/>
          <a:p>
            <a:pPr algn="ctr"/>
            <a:r>
              <a:rPr lang="ru-RU" sz="2800" dirty="0"/>
              <a:t>1. Проектування та цілі освітньої програми. Оцінка – 0.85/В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87" y="1585576"/>
            <a:ext cx="10947285" cy="42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77" y="2392074"/>
            <a:ext cx="10526545" cy="1945458"/>
          </a:xfrm>
        </p:spPr>
        <p:txBody>
          <a:bodyPr/>
          <a:lstStyle/>
          <a:p>
            <a:pPr algn="ctr"/>
            <a:r>
              <a:rPr lang="uk-UA" sz="9600" b="0" dirty="0"/>
              <a:t>Дякую за увагу!</a:t>
            </a:r>
            <a:endParaRPr lang="ru-RU" sz="9600" b="0" dirty="0"/>
          </a:p>
        </p:txBody>
      </p:sp>
    </p:spTree>
    <p:extLst>
      <p:ext uri="{BB962C8B-B14F-4D97-AF65-F5344CB8AC3E}">
        <p14:creationId xmlns:p14="http://schemas.microsoft.com/office/powerpoint/2010/main" val="395642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42" y="619437"/>
            <a:ext cx="10683803" cy="793317"/>
          </a:xfrm>
        </p:spPr>
        <p:txBody>
          <a:bodyPr/>
          <a:lstStyle/>
          <a:p>
            <a:pPr algn="ctr"/>
            <a:r>
              <a:rPr lang="ru-RU" sz="2800" dirty="0"/>
              <a:t>2. Структура та зміст освітньої програми. Оцінка - 0.88/В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6" y="1700790"/>
            <a:ext cx="10772509" cy="35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2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17" y="1124720"/>
            <a:ext cx="10526545" cy="793317"/>
          </a:xfrm>
        </p:spPr>
        <p:txBody>
          <a:bodyPr/>
          <a:lstStyle/>
          <a:p>
            <a:pPr algn="ctr"/>
            <a:r>
              <a:rPr lang="ru-RU" sz="2800" dirty="0"/>
              <a:t>3. Доступ до освітньої програми та визнання результатів   </a:t>
            </a:r>
            <a:br>
              <a:rPr lang="ru-RU" sz="2800" dirty="0"/>
            </a:br>
            <a:r>
              <a:rPr lang="ru-RU" sz="2800" dirty="0"/>
              <a:t>    навчання. Оцінка - 0.875/В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17" y="2334467"/>
            <a:ext cx="10852682" cy="18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4. Навчання і викладання за освітньою програмою. </a:t>
            </a:r>
            <a:br>
              <a:rPr lang="ru-RU" sz="2800" dirty="0"/>
            </a:br>
            <a:r>
              <a:rPr lang="ru-RU" sz="2800" dirty="0"/>
              <a:t>    Оцінка - 0.909/В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70362"/>
            <a:ext cx="10615252" cy="47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5. Контрольні заходи, оцінювання здобувачів вищої освіти</a:t>
            </a:r>
            <a:br>
              <a:rPr lang="ru-RU" sz="2800" dirty="0"/>
            </a:br>
            <a:r>
              <a:rPr lang="ru-RU" sz="2800" dirty="0"/>
              <a:t>    та академічна доброчесність. Оцінка - 0.968/А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7" y="1707285"/>
            <a:ext cx="10854191" cy="40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3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758" y="1182327"/>
            <a:ext cx="10526545" cy="793317"/>
          </a:xfrm>
        </p:spPr>
        <p:txBody>
          <a:bodyPr/>
          <a:lstStyle/>
          <a:p>
            <a:pPr algn="ctr"/>
            <a:r>
              <a:rPr lang="ru-RU" sz="2800" dirty="0"/>
              <a:t>5. Контрольні заходи, оцінювання здобувачів вищої освіти</a:t>
            </a:r>
            <a:br>
              <a:rPr lang="ru-RU" sz="2800" dirty="0"/>
            </a:br>
            <a:r>
              <a:rPr lang="ru-RU" sz="2800" dirty="0"/>
              <a:t>    та академічна доброчесність. Оцінка - 0.968/А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9" y="2564895"/>
            <a:ext cx="10826993" cy="2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85" y="1239934"/>
            <a:ext cx="10526545" cy="793317"/>
          </a:xfrm>
        </p:spPr>
        <p:txBody>
          <a:bodyPr/>
          <a:lstStyle/>
          <a:p>
            <a:pPr algn="ctr"/>
            <a:r>
              <a:rPr lang="ru-RU" sz="2800" dirty="0"/>
              <a:t>6. Людські ресурси. Оцінка - 0.8/В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65" y="2737716"/>
            <a:ext cx="10839013" cy="19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606" y="1016095"/>
            <a:ext cx="10526545" cy="793317"/>
          </a:xfrm>
        </p:spPr>
        <p:txBody>
          <a:bodyPr/>
          <a:lstStyle/>
          <a:p>
            <a:pPr algn="ctr"/>
            <a:r>
              <a:rPr lang="ru-RU" sz="2800" dirty="0"/>
              <a:t>7. Освітнє середовище та матеріальні ресурси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ru-RU" sz="2800" dirty="0"/>
              <a:t>Оцінка - 0.875/В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0" y="2104039"/>
            <a:ext cx="10837938" cy="3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46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904</Words>
  <Application>Microsoft Office PowerPoint</Application>
  <PresentationFormat>Широкоэкранный</PresentationFormat>
  <Paragraphs>89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Roboto</vt:lpstr>
      <vt:lpstr>Wingdings</vt:lpstr>
      <vt:lpstr>Times New Roman</vt:lpstr>
      <vt:lpstr>Arial</vt:lpstr>
      <vt:lpstr>Calibri</vt:lpstr>
      <vt:lpstr>Circe</vt:lpstr>
      <vt:lpstr>Тема Office</vt:lpstr>
      <vt:lpstr>Показники виконання ІТС ІТМ</vt:lpstr>
      <vt:lpstr>1. Проектування та цілі освітньої програми. Оцінка – 0.85/В</vt:lpstr>
      <vt:lpstr>2. Структура та зміст освітньої програми. Оцінка - 0.88/В</vt:lpstr>
      <vt:lpstr>3. Доступ до освітньої програми та визнання результатів        навчання. Оцінка - 0.875/В</vt:lpstr>
      <vt:lpstr>4. Навчання і викладання за освітньою програмою.      Оцінка - 0.909/В</vt:lpstr>
      <vt:lpstr>5. Контрольні заходи, оцінювання здобувачів вищої освіти     та академічна доброчесність. Оцінка - 0.968/А</vt:lpstr>
      <vt:lpstr>5. Контрольні заходи, оцінювання здобувачів вищої освіти     та академічна доброчесність. Оцінка - 0.968/А</vt:lpstr>
      <vt:lpstr>6. Людські ресурси. Оцінка - 0.8/В</vt:lpstr>
      <vt:lpstr>7. Освітнє середовище та матеріальні ресурси.      Оцінка - 0.875/В</vt:lpstr>
      <vt:lpstr>8. Внутрішнє забезпечення якості освітньої програми.       Оцінка - 0.909/В</vt:lpstr>
      <vt:lpstr>8. Внутрішнє забезпечення якості освітньої програми.       Оцінка - 0.909/В</vt:lpstr>
      <vt:lpstr>9. Прозорість та публічність.  Оцінка - 1/A </vt:lpstr>
      <vt:lpstr>Контингент докторів  PhD (1-й рік)</vt:lpstr>
      <vt:lpstr>Надходження від проведення фундаментальних та прикладних досліджень і науково-технічних розробок на замовлення МОН в розрахунку на 1 НПП за 3 роки</vt:lpstr>
      <vt:lpstr>Частка фахових дисциплін, що викладаються англійською мовою в обсязі не менше 50 аудиторних годин на навчальний рік </vt:lpstr>
      <vt:lpstr>Динаміка поточного місця студентів кафедри (Mnom) по відношенню до попереднього (Mnon) за результатами ректорського контролю</vt:lpstr>
      <vt:lpstr>Співвідношення працюючих по профілю ОП (Nпп) працевлаштованих (Nпв) студентів останній рік</vt:lpstr>
      <vt:lpstr>Кількість сертифікованих програм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Gregory</dc:creator>
  <cp:lastModifiedBy>Nadiia Kryvoshapka</cp:lastModifiedBy>
  <cp:revision>68</cp:revision>
  <dcterms:created xsi:type="dcterms:W3CDTF">2015-10-03T08:13:02Z</dcterms:created>
  <dcterms:modified xsi:type="dcterms:W3CDTF">2021-04-22T13:23:56Z</dcterms:modified>
</cp:coreProperties>
</file>