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7" r:id="rId1"/>
  </p:sldMasterIdLst>
  <p:notesMasterIdLst>
    <p:notesMasterId r:id="rId24"/>
  </p:notesMasterIdLst>
  <p:handoutMasterIdLst>
    <p:handoutMasterId r:id="rId25"/>
  </p:handoutMasterIdLst>
  <p:sldIdLst>
    <p:sldId id="292" r:id="rId2"/>
    <p:sldId id="356" r:id="rId3"/>
    <p:sldId id="358" r:id="rId4"/>
    <p:sldId id="357" r:id="rId5"/>
    <p:sldId id="359" r:id="rId6"/>
    <p:sldId id="363" r:id="rId7"/>
    <p:sldId id="364" r:id="rId8"/>
    <p:sldId id="361" r:id="rId9"/>
    <p:sldId id="362" r:id="rId10"/>
    <p:sldId id="366" r:id="rId11"/>
    <p:sldId id="368" r:id="rId12"/>
    <p:sldId id="369" r:id="rId13"/>
    <p:sldId id="370" r:id="rId14"/>
    <p:sldId id="371" r:id="rId15"/>
    <p:sldId id="372" r:id="rId16"/>
    <p:sldId id="373" r:id="rId17"/>
    <p:sldId id="374" r:id="rId18"/>
    <p:sldId id="375" r:id="rId19"/>
    <p:sldId id="376" r:id="rId20"/>
    <p:sldId id="377" r:id="rId21"/>
    <p:sldId id="378" r:id="rId22"/>
    <p:sldId id="280" r:id="rId23"/>
  </p:sldIdLst>
  <p:sldSz cx="12192000" cy="6858000"/>
  <p:notesSz cx="6858000" cy="9947275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3">
          <p15:clr>
            <a:srgbClr val="A4A3A4"/>
          </p15:clr>
        </p15:guide>
        <p15:guide id="2" pos="2152">
          <p15:clr>
            <a:srgbClr val="A4A3A4"/>
          </p15:clr>
        </p15:guide>
        <p15:guide id="3" orient="horz" pos="3133">
          <p15:clr>
            <a:srgbClr val="A4A3A4"/>
          </p15:clr>
        </p15:guide>
        <p15:guide id="4" pos="215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  <a:srgbClr val="02DC07"/>
    <a:srgbClr val="891D9B"/>
    <a:srgbClr val="990099"/>
    <a:srgbClr val="F6FC04"/>
    <a:srgbClr val="008603"/>
    <a:srgbClr val="008000"/>
    <a:srgbClr val="3303FD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0" autoAdjust="0"/>
    <p:restoredTop sz="85553" autoAdjust="0"/>
  </p:normalViewPr>
  <p:slideViewPr>
    <p:cSldViewPr>
      <p:cViewPr varScale="1">
        <p:scale>
          <a:sx n="40" d="100"/>
          <a:sy n="40" d="100"/>
        </p:scale>
        <p:origin x="54" y="4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2028" y="-90"/>
      </p:cViewPr>
      <p:guideLst>
        <p:guide orient="horz" pos="3143"/>
        <p:guide pos="2152"/>
        <p:guide orient="horz" pos="3133"/>
        <p:guide pos="21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2021%20&#1088;&#1110;&#1082;\&#1047;&#1042;&#1030;&#1058;_&#1071;&#1082;&#1080;&#1084;&#1077;&#1085;&#1082;&#1072;_2021\&#1052;&#1072;&#1090;&#1077;&#1088;&#1110;&#1072;&#1083;&#1080;%20&#1076;&#1083;&#1103;%20&#1079;&#1074;&#1110;&#1090;&#1091;\&#1046;&#1091;&#1088;&#1072;&#1093;&#1086;&#1074;&#1089;&#1100;&#1082;&#1072;\&#1089;&#1077;&#1088;.&#1074;&#1110;&#1082;%202020%20&#1055;&#1053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</c:strCache>
            </c:strRef>
          </c:tx>
          <c:spPr>
            <a:solidFill>
              <a:srgbClr val="4F81BD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wrap="square"/>
              <a:lstStyle/>
              <a:p>
                <a:pPr>
                  <a:defRPr lang="uk-UA" sz="2000" b="1" strike="noStrike" spc="-1">
                    <a:solidFill>
                      <a:srgbClr val="1F497D"/>
                    </a:solidFill>
                    <a:latin typeface="Calibri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21"/>
                <c:pt idx="0">
                  <c:v>ІПСА</c:v>
                </c:pt>
                <c:pt idx="1">
                  <c:v>ІАТ</c:v>
                </c:pt>
                <c:pt idx="2">
                  <c:v>ФІОТ</c:v>
                </c:pt>
                <c:pt idx="3">
                  <c:v>ФТІ</c:v>
                </c:pt>
                <c:pt idx="4">
                  <c:v>ФПМ</c:v>
                </c:pt>
                <c:pt idx="5">
                  <c:v>ТЕФ</c:v>
                </c:pt>
                <c:pt idx="6">
                  <c:v>ФМФ</c:v>
                </c:pt>
                <c:pt idx="7">
                  <c:v>ФБМІ</c:v>
                </c:pt>
                <c:pt idx="8">
                  <c:v>ФММ</c:v>
                </c:pt>
                <c:pt idx="9">
                  <c:v>ПБФ</c:v>
                </c:pt>
                <c:pt idx="10">
                  <c:v>ХТФ</c:v>
                </c:pt>
                <c:pt idx="11">
                  <c:v>ММІ</c:v>
                </c:pt>
                <c:pt idx="12">
                  <c:v>ФЕЛ</c:v>
                </c:pt>
                <c:pt idx="13">
                  <c:v>ІТС</c:v>
                </c:pt>
                <c:pt idx="14">
                  <c:v>ФБТ</c:v>
                </c:pt>
                <c:pt idx="15">
                  <c:v>ФЕА</c:v>
                </c:pt>
                <c:pt idx="16">
                  <c:v>ІХФ</c:v>
                </c:pt>
                <c:pt idx="17">
                  <c:v>РТФ</c:v>
                </c:pt>
                <c:pt idx="18">
                  <c:v>ІЕЕ</c:v>
                </c:pt>
                <c:pt idx="19">
                  <c:v>ІМЗ</c:v>
                </c:pt>
                <c:pt idx="20">
                  <c:v>ВПІ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1"/>
                <c:pt idx="0">
                  <c:v>81.599999999999994</c:v>
                </c:pt>
                <c:pt idx="1">
                  <c:v>81.099999999999994</c:v>
                </c:pt>
                <c:pt idx="2">
                  <c:v>79.099999999999994</c:v>
                </c:pt>
                <c:pt idx="3">
                  <c:v>77.099999999999994</c:v>
                </c:pt>
                <c:pt idx="4">
                  <c:v>76.5</c:v>
                </c:pt>
                <c:pt idx="5">
                  <c:v>75</c:v>
                </c:pt>
                <c:pt idx="6">
                  <c:v>73.3</c:v>
                </c:pt>
                <c:pt idx="7">
                  <c:v>73</c:v>
                </c:pt>
                <c:pt idx="8">
                  <c:v>70.2</c:v>
                </c:pt>
                <c:pt idx="9">
                  <c:v>69.099999999999994</c:v>
                </c:pt>
                <c:pt idx="10">
                  <c:v>68.7</c:v>
                </c:pt>
                <c:pt idx="11">
                  <c:v>68.2</c:v>
                </c:pt>
                <c:pt idx="12">
                  <c:v>67.599999999999994</c:v>
                </c:pt>
                <c:pt idx="13">
                  <c:v>67.3</c:v>
                </c:pt>
                <c:pt idx="14">
                  <c:v>66.900000000000006</c:v>
                </c:pt>
                <c:pt idx="15">
                  <c:v>66.400000000000006</c:v>
                </c:pt>
                <c:pt idx="16">
                  <c:v>64.400000000000006</c:v>
                </c:pt>
                <c:pt idx="17">
                  <c:v>61.8</c:v>
                </c:pt>
                <c:pt idx="18">
                  <c:v>61.1</c:v>
                </c:pt>
                <c:pt idx="19">
                  <c:v>58</c:v>
                </c:pt>
                <c:pt idx="20">
                  <c:v>56.6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21-4326-8E62-EE67B6C8BA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372110480"/>
        <c:axId val="-372114288"/>
      </c:barChart>
      <c:catAx>
        <c:axId val="-372110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lang="uk-UA" sz="1600" b="1" strike="noStrike" spc="-1">
                <a:solidFill>
                  <a:srgbClr val="1F497D"/>
                </a:solidFill>
                <a:latin typeface="Calibri"/>
              </a:defRPr>
            </a:pPr>
            <a:endParaRPr lang="uk-UA"/>
          </a:p>
        </c:txPr>
        <c:crossAx val="-372114288"/>
        <c:crosses val="autoZero"/>
        <c:auto val="1"/>
        <c:lblAlgn val="ctr"/>
        <c:lblOffset val="100"/>
        <c:noMultiLvlLbl val="0"/>
      </c:catAx>
      <c:valAx>
        <c:axId val="-372114288"/>
        <c:scaling>
          <c:orientation val="minMax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lang="uk-UA" sz="1600" b="1" strike="noStrike" spc="-1">
                <a:solidFill>
                  <a:srgbClr val="1F497D"/>
                </a:solidFill>
                <a:latin typeface="Calibri"/>
              </a:defRPr>
            </a:pPr>
            <a:endParaRPr lang="uk-UA"/>
          </a:p>
        </c:txPr>
        <c:crossAx val="-372110480"/>
        <c:crosses val="autoZero"/>
        <c:crossBetween val="between"/>
      </c:valAx>
      <c:spPr>
        <a:solidFill>
          <a:srgbClr val="FFFFFF"/>
        </a:solidFill>
        <a:ln w="0">
          <a:noFill/>
        </a:ln>
      </c:spPr>
    </c:plotArea>
    <c:plotVisOnly val="1"/>
    <c:dispBlanksAs val="gap"/>
    <c:showDLblsOverMax val="1"/>
  </c:chart>
  <c:spPr>
    <a:noFill/>
    <a:ln w="0"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</c:strCache>
            </c:strRef>
          </c:tx>
          <c:spPr>
            <a:solidFill>
              <a:srgbClr val="4F81BD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wrap="square"/>
              <a:lstStyle/>
              <a:p>
                <a:pPr>
                  <a:defRPr lang="uk-UA" sz="2000" b="1" strike="noStrike" spc="-1">
                    <a:solidFill>
                      <a:srgbClr val="1F497D"/>
                    </a:solidFill>
                    <a:latin typeface="Calibri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19"/>
                <c:pt idx="0">
                  <c:v>ІАТ</c:v>
                </c:pt>
                <c:pt idx="1">
                  <c:v>ФІОТ</c:v>
                </c:pt>
                <c:pt idx="2">
                  <c:v>ТЕФ</c:v>
                </c:pt>
                <c:pt idx="3">
                  <c:v>ІПСА</c:v>
                </c:pt>
                <c:pt idx="4">
                  <c:v>ФТІ</c:v>
                </c:pt>
                <c:pt idx="5">
                  <c:v>ФМФ</c:v>
                </c:pt>
                <c:pt idx="6">
                  <c:v>ФПМ</c:v>
                </c:pt>
                <c:pt idx="7">
                  <c:v>ФБМІ</c:v>
                </c:pt>
                <c:pt idx="8">
                  <c:v>ММІ</c:v>
                </c:pt>
                <c:pt idx="9">
                  <c:v>ПБФ</c:v>
                </c:pt>
                <c:pt idx="10">
                  <c:v>ФЕА</c:v>
                </c:pt>
                <c:pt idx="11">
                  <c:v>ФЕЛ</c:v>
                </c:pt>
                <c:pt idx="12">
                  <c:v>ІТС</c:v>
                </c:pt>
                <c:pt idx="13">
                  <c:v>РТФ</c:v>
                </c:pt>
                <c:pt idx="14">
                  <c:v>ІХФ</c:v>
                </c:pt>
                <c:pt idx="15">
                  <c:v>ІЕЕ</c:v>
                </c:pt>
                <c:pt idx="16">
                  <c:v>ФБТ</c:v>
                </c:pt>
                <c:pt idx="17">
                  <c:v>ВПІ</c:v>
                </c:pt>
                <c:pt idx="18">
                  <c:v>ІМЗ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9"/>
                <c:pt idx="0">
                  <c:v>69</c:v>
                </c:pt>
                <c:pt idx="1">
                  <c:v>65.900000000000006</c:v>
                </c:pt>
                <c:pt idx="2">
                  <c:v>65.599999999999994</c:v>
                </c:pt>
                <c:pt idx="3">
                  <c:v>65</c:v>
                </c:pt>
                <c:pt idx="4">
                  <c:v>64.599999999999994</c:v>
                </c:pt>
                <c:pt idx="5">
                  <c:v>61</c:v>
                </c:pt>
                <c:pt idx="6">
                  <c:v>60.2</c:v>
                </c:pt>
                <c:pt idx="7">
                  <c:v>59.1</c:v>
                </c:pt>
                <c:pt idx="8">
                  <c:v>58.8</c:v>
                </c:pt>
                <c:pt idx="9">
                  <c:v>58.7</c:v>
                </c:pt>
                <c:pt idx="10">
                  <c:v>56.7</c:v>
                </c:pt>
                <c:pt idx="11">
                  <c:v>55.8</c:v>
                </c:pt>
                <c:pt idx="12">
                  <c:v>55.6</c:v>
                </c:pt>
                <c:pt idx="13">
                  <c:v>53.1</c:v>
                </c:pt>
                <c:pt idx="14">
                  <c:v>53.1</c:v>
                </c:pt>
                <c:pt idx="15">
                  <c:v>50.7</c:v>
                </c:pt>
                <c:pt idx="16">
                  <c:v>50.6</c:v>
                </c:pt>
                <c:pt idx="17">
                  <c:v>50.4</c:v>
                </c:pt>
                <c:pt idx="18">
                  <c:v>45.9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CD-4BE0-9C54-B51E210186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372105040"/>
        <c:axId val="-372113744"/>
      </c:barChart>
      <c:catAx>
        <c:axId val="-372105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lang="uk-UA" sz="1600" b="1" strike="noStrike" spc="-1">
                <a:solidFill>
                  <a:srgbClr val="1F497D"/>
                </a:solidFill>
                <a:latin typeface="Calibri"/>
              </a:defRPr>
            </a:pPr>
            <a:endParaRPr lang="uk-UA"/>
          </a:p>
        </c:txPr>
        <c:crossAx val="-372113744"/>
        <c:crosses val="autoZero"/>
        <c:auto val="1"/>
        <c:lblAlgn val="ctr"/>
        <c:lblOffset val="100"/>
        <c:noMultiLvlLbl val="0"/>
      </c:catAx>
      <c:valAx>
        <c:axId val="-372113744"/>
        <c:scaling>
          <c:orientation val="minMax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lstStyle/>
          <a:p>
            <a:pPr>
              <a:defRPr lang="uk-UA" sz="1600" b="1" strike="noStrike" spc="-1">
                <a:solidFill>
                  <a:srgbClr val="1F497D"/>
                </a:solidFill>
                <a:latin typeface="Calibri"/>
              </a:defRPr>
            </a:pPr>
            <a:endParaRPr lang="uk-UA"/>
          </a:p>
        </c:txPr>
        <c:crossAx val="-372105040"/>
        <c:crosses val="autoZero"/>
        <c:crossBetween val="between"/>
      </c:valAx>
      <c:spPr>
        <a:solidFill>
          <a:srgbClr val="FFFFFF"/>
        </a:solidFill>
        <a:ln w="0">
          <a:noFill/>
        </a:ln>
      </c:spPr>
    </c:plotArea>
    <c:plotVisOnly val="1"/>
    <c:dispBlanksAs val="gap"/>
    <c:showDLblsOverMax val="1"/>
  </c:chart>
  <c:spPr>
    <a:noFill/>
    <a:ln w="0">
      <a:noFill/>
    </a:ln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5249680910307425E-2"/>
          <c:y val="3.3893493197724021E-2"/>
          <c:w val="0.72881702995850328"/>
          <c:h val="0.842771835978212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'D:\2021 рік\ЗВІТ_Якименка_2021\Матеріали для звіту\Жураховська\[Копия Середній Вік 2020 виправ 111.xlsx]Діаграми'!$B$59</c:f>
              <c:strCache>
                <c:ptCount val="1"/>
                <c:pt idx="0">
                  <c:v>20-24 роки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016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latin typeface="Arial" pitchFamily="34" charset="0"/>
                    <a:cs typeface="Arial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'D:\2021 рік\ЗВІТ_Якименка_2021\Матеріали для звіту\Жураховська\[Копия Середній Вік 2020 виправ 111.xlsx]Діаграми'!$A$66</c:f>
              <c:strCache>
                <c:ptCount val="1"/>
                <c:pt idx="0">
                  <c:v>2020 рік, кількість</c:v>
                </c:pt>
              </c:strCache>
            </c:strRef>
          </c:cat>
          <c:val>
            <c:numRef>
              <c:f>'D:\2021 рік\ЗВІТ_Якименка_2021\Матеріали для звіту\Жураховська\[Копия Середній Вік 2020 виправ 111.xlsx]Діаграми'!$B$66</c:f>
              <c:numCache>
                <c:formatCode>General</c:formatCode>
                <c:ptCount val="1"/>
                <c:pt idx="0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16-48BF-81CD-33862A9336BC}"/>
            </c:ext>
          </c:extLst>
        </c:ser>
        <c:ser>
          <c:idx val="1"/>
          <c:order val="1"/>
          <c:tx>
            <c:strRef>
              <c:f>'D:\2021 рік\ЗВІТ_Якименка_2021\Матеріали для звіту\Жураховська\[Копия Середній Вік 2020 виправ 111.xlsx]Діаграми'!$C$59</c:f>
              <c:strCache>
                <c:ptCount val="1"/>
                <c:pt idx="0">
                  <c:v>25-35 років</c:v>
                </c:pt>
              </c:strCache>
            </c:strRef>
          </c:tx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716-48BF-81CD-33862A9336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latin typeface="Arial" pitchFamily="34" charset="0"/>
                    <a:cs typeface="Arial" pitchFamily="34" charset="0"/>
                  </a:defRPr>
                </a:pPr>
                <a:endParaRPr lang="uk-UA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'D:\2021 рік\ЗВІТ_Якименка_2021\Матеріали для звіту\Жураховська\[Копия Середній Вік 2020 виправ 111.xlsx]Діаграми'!$A$66</c:f>
              <c:strCache>
                <c:ptCount val="1"/>
                <c:pt idx="0">
                  <c:v>2020 рік, кількість</c:v>
                </c:pt>
              </c:strCache>
            </c:strRef>
          </c:cat>
          <c:val>
            <c:numRef>
              <c:f>'D:\2021 рік\ЗВІТ_Якименка_2021\Матеріали для звіту\Жураховська\[Копия Середній Вік 2020 виправ 111.xlsx]Діаграми'!$C$66</c:f>
              <c:numCache>
                <c:formatCode>General</c:formatCode>
                <c:ptCount val="1"/>
                <c:pt idx="0">
                  <c:v>596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716-48BF-81CD-33862A9336BC}"/>
            </c:ext>
          </c:extLst>
        </c:ser>
        <c:ser>
          <c:idx val="2"/>
          <c:order val="2"/>
          <c:tx>
            <c:strRef>
              <c:f>'D:\2021 рік\ЗВІТ_Якименка_2021\Матеріали для звіту\Жураховська\[Копия Середній Вік 2020 виправ 111.xlsx]Діаграми'!$D$59</c:f>
              <c:strCache>
                <c:ptCount val="1"/>
                <c:pt idx="0">
                  <c:v>36-45 років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01600"/>
            </a:sp3d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716-48BF-81CD-33862A9336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latin typeface="Arial" pitchFamily="34" charset="0"/>
                    <a:cs typeface="Arial" pitchFamily="34" charset="0"/>
                  </a:defRPr>
                </a:pPr>
                <a:endParaRPr lang="uk-UA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'D:\2021 рік\ЗВІТ_Якименка_2021\Матеріали для звіту\Жураховська\[Копия Середній Вік 2020 виправ 111.xlsx]Діаграми'!$A$66</c:f>
              <c:strCache>
                <c:ptCount val="1"/>
                <c:pt idx="0">
                  <c:v>2020 рік, кількість</c:v>
                </c:pt>
              </c:strCache>
            </c:strRef>
          </c:cat>
          <c:val>
            <c:numRef>
              <c:f>'D:\2021 рік\ЗВІТ_Якименка_2021\Матеріали для звіту\Жураховська\[Копия Середній Вік 2020 виправ 111.xlsx]Діаграми'!$D$66</c:f>
              <c:numCache>
                <c:formatCode>General</c:formatCode>
                <c:ptCount val="1"/>
                <c:pt idx="0">
                  <c:v>695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716-48BF-81CD-33862A9336BC}"/>
            </c:ext>
          </c:extLst>
        </c:ser>
        <c:ser>
          <c:idx val="3"/>
          <c:order val="3"/>
          <c:tx>
            <c:strRef>
              <c:f>'D:\2021 рік\ЗВІТ_Якименка_2021\Матеріали для звіту\Жураховська\[Копия Середній Вік 2020 виправ 111.xlsx]Діаграми'!$E$59</c:f>
              <c:strCache>
                <c:ptCount val="1"/>
                <c:pt idx="0">
                  <c:v>46-55 років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latin typeface="Arial" pitchFamily="34" charset="0"/>
                    <a:cs typeface="Arial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'D:\2021 рік\ЗВІТ_Якименка_2021\Матеріали для звіту\Жураховська\[Копия Середній Вік 2020 виправ 111.xlsx]Діаграми'!$A$66</c:f>
              <c:strCache>
                <c:ptCount val="1"/>
                <c:pt idx="0">
                  <c:v>2020 рік, кількість</c:v>
                </c:pt>
              </c:strCache>
            </c:strRef>
          </c:cat>
          <c:val>
            <c:numRef>
              <c:f>'D:\2021 рік\ЗВІТ_Якименка_2021\Матеріали для звіту\Жураховська\[Копия Середній Вік 2020 виправ 111.xlsx]Діаграми'!$E$66</c:f>
              <c:numCache>
                <c:formatCode>General</c:formatCode>
                <c:ptCount val="1"/>
                <c:pt idx="0">
                  <c:v>398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716-48BF-81CD-33862A9336BC}"/>
            </c:ext>
          </c:extLst>
        </c:ser>
        <c:ser>
          <c:idx val="4"/>
          <c:order val="4"/>
          <c:tx>
            <c:strRef>
              <c:f>'D:\2021 рік\ЗВІТ_Якименка_2021\Матеріали для звіту\Жураховська\[Копия Середній Вік 2020 виправ 111.xlsx]Діаграми'!$F$59</c:f>
              <c:strCache>
                <c:ptCount val="1"/>
                <c:pt idx="0">
                  <c:v>56-65 років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016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latin typeface="Arial" pitchFamily="34" charset="0"/>
                    <a:cs typeface="Arial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'D:\2021 рік\ЗВІТ_Якименка_2021\Матеріали для звіту\Жураховська\[Копия Середній Вік 2020 виправ 111.xlsx]Діаграми'!$A$66</c:f>
              <c:strCache>
                <c:ptCount val="1"/>
                <c:pt idx="0">
                  <c:v>2020 рік, кількість</c:v>
                </c:pt>
              </c:strCache>
            </c:strRef>
          </c:cat>
          <c:val>
            <c:numRef>
              <c:f>'D:\2021 рік\ЗВІТ_Якименка_2021\Матеріали для звіту\Жураховська\[Копия Середній Вік 2020 виправ 111.xlsx]Діаграми'!$F$66</c:f>
              <c:numCache>
                <c:formatCode>General</c:formatCode>
                <c:ptCount val="1"/>
                <c:pt idx="0">
                  <c:v>497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716-48BF-81CD-33862A9336BC}"/>
            </c:ext>
          </c:extLst>
        </c:ser>
        <c:ser>
          <c:idx val="5"/>
          <c:order val="5"/>
          <c:tx>
            <c:strRef>
              <c:f>'D:\2021 рік\ЗВІТ_Якименка_2021\Матеріали для звіту\Жураховська\[Копия Середній Вік 2020 виправ 111.xlsx]Діаграми'!$G$59</c:f>
              <c:strCache>
                <c:ptCount val="1"/>
                <c:pt idx="0">
                  <c:v>76-85 років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016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latin typeface="Arial" pitchFamily="34" charset="0"/>
                    <a:cs typeface="Arial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'D:\2021 рік\ЗВІТ_Якименка_2021\Матеріали для звіту\Жураховська\[Копия Середній Вік 2020 виправ 111.xlsx]Діаграми'!$A$66</c:f>
              <c:strCache>
                <c:ptCount val="1"/>
                <c:pt idx="0">
                  <c:v>2020 рік, кількість</c:v>
                </c:pt>
              </c:strCache>
            </c:strRef>
          </c:cat>
          <c:val>
            <c:numRef>
              <c:f>'D:\2021 рік\ЗВІТ_Якименка_2021\Матеріали для звіту\Жураховська\[Копия Середній Вік 2020 виправ 111.xlsx]Діаграми'!$G$66</c:f>
              <c:numCache>
                <c:formatCode>General</c:formatCode>
                <c:ptCount val="1"/>
                <c:pt idx="0">
                  <c:v>134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716-48BF-81CD-33862A9336BC}"/>
            </c:ext>
          </c:extLst>
        </c:ser>
        <c:ser>
          <c:idx val="6"/>
          <c:order val="6"/>
          <c:tx>
            <c:strRef>
              <c:f>'D:\2021 рік\ЗВІТ_Якименка_2021\Матеріали для звіту\Жураховська\[Копия Середній Вік 2020 виправ 111.xlsx]Діаграми'!$H$59</c:f>
              <c:strCache>
                <c:ptCount val="1"/>
                <c:pt idx="0">
                  <c:v>більше 85 років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016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latin typeface="Arial" pitchFamily="34" charset="0"/>
                    <a:cs typeface="Arial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'D:\2021 рік\ЗВІТ_Якименка_2021\Матеріали для звіту\Жураховська\[Копия Середній Вік 2020 виправ 111.xlsx]Діаграми'!$A$66</c:f>
              <c:strCache>
                <c:ptCount val="1"/>
                <c:pt idx="0">
                  <c:v>2020 рік, кількість</c:v>
                </c:pt>
              </c:strCache>
            </c:strRef>
          </c:cat>
          <c:val>
            <c:numRef>
              <c:f>'D:\2021 рік\ЗВІТ_Якименка_2021\Матеріали для звіту\Жураховська\[Копия Середній Вік 2020 виправ 111.xlsx]Діаграми'!$H$66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716-48BF-81CD-33862A9336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372113200"/>
        <c:axId val="-372108304"/>
      </c:barChart>
      <c:catAx>
        <c:axId val="-372113200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 sz="2400">
                    <a:latin typeface="Arial" pitchFamily="34" charset="0"/>
                    <a:cs typeface="Arial" pitchFamily="34" charset="0"/>
                  </a:defRPr>
                </a:pPr>
                <a:r>
                  <a:rPr lang="uk-UA" sz="2400">
                    <a:latin typeface="Arial" pitchFamily="34" charset="0"/>
                    <a:cs typeface="Arial" pitchFamily="34" charset="0"/>
                  </a:rPr>
                  <a:t>Вікові групи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crossAx val="-372108304"/>
        <c:crosses val="autoZero"/>
        <c:auto val="1"/>
        <c:lblAlgn val="ctr"/>
        <c:lblOffset val="100"/>
        <c:noMultiLvlLbl val="0"/>
      </c:catAx>
      <c:valAx>
        <c:axId val="-3721083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800"/>
            </a:pPr>
            <a:endParaRPr lang="uk-UA"/>
          </a:p>
        </c:txPr>
        <c:crossAx val="-37211320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74140445747573946"/>
          <c:y val="1.8219628000878715E-2"/>
          <c:w val="0.25253450099747371"/>
          <c:h val="0.90193115549919078"/>
        </c:manualLayout>
      </c:layout>
      <c:overlay val="0"/>
      <c:txPr>
        <a:bodyPr/>
        <a:lstStyle/>
        <a:p>
          <a:pPr>
            <a:defRPr sz="1400" b="1">
              <a:latin typeface="Arial" pitchFamily="34" charset="0"/>
              <a:cs typeface="Arial" pitchFamily="34" charset="0"/>
            </a:defRPr>
          </a:pPr>
          <a:endParaRPr lang="uk-UA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72596" cy="49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ru-RU"/>
              <a:t>Конференція трудового колективу ІТС. Березень 2011 р.</a:t>
            </a:r>
            <a:endParaRPr lang="uk-UA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5404" y="1"/>
            <a:ext cx="2971003" cy="49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8805"/>
            <a:ext cx="2972596" cy="49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5404" y="9448805"/>
            <a:ext cx="2971003" cy="49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F7B5C9F-FAD9-421B-8E55-BE344ADFD9D9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955361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72596" cy="49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ru-RU"/>
              <a:t>Конференція трудового колективу ІТС. Березень 2011 р.</a:t>
            </a:r>
            <a:endParaRPr lang="uk-UA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5404" y="1"/>
            <a:ext cx="2971003" cy="49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" y="746125"/>
            <a:ext cx="6630988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597" y="4725193"/>
            <a:ext cx="5486400" cy="4476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noProof="0"/>
              <a:t>Образец текста</a:t>
            </a:r>
          </a:p>
          <a:p>
            <a:pPr lvl="1"/>
            <a:r>
              <a:rPr lang="uk-UA" noProof="0"/>
              <a:t>Второй уровень</a:t>
            </a:r>
          </a:p>
          <a:p>
            <a:pPr lvl="2"/>
            <a:r>
              <a:rPr lang="uk-UA" noProof="0"/>
              <a:t>Третий уровень</a:t>
            </a:r>
          </a:p>
          <a:p>
            <a:pPr lvl="3"/>
            <a:r>
              <a:rPr lang="uk-UA" noProof="0"/>
              <a:t>Четвертый уровень</a:t>
            </a:r>
          </a:p>
          <a:p>
            <a:pPr lvl="4"/>
            <a:r>
              <a:rPr lang="uk-UA" noProof="0"/>
              <a:t>Пятый уровень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8805"/>
            <a:ext cx="2972596" cy="49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5404" y="9448805"/>
            <a:ext cx="2971003" cy="49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E33FF14-F696-4BC1-9597-EDA06B644818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8099462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685800" y="5349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508000" y="4853412"/>
            <a:ext cx="11277600" cy="1222375"/>
          </a:xfrm>
        </p:spPr>
        <p:txBody>
          <a:bodyPr anchor="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F689B-C4CC-46C5-8C22-7FE51B23DDD5}" type="datetime1">
              <a:rPr lang="en-US" smtClean="0"/>
              <a:pPr>
                <a:defRPr/>
              </a:pPr>
              <a:t>3/29/2021</a:t>
            </a:fld>
            <a:endParaRPr lang="en-US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10972801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E30AB-B6FB-4726-AF9B-0B027E33E4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E8FDA-F86E-4BC2-903A-F41F13F81618}" type="datetime1">
              <a:rPr lang="en-US" smtClean="0"/>
              <a:pPr>
                <a:defRPr/>
              </a:pPr>
              <a:t>3/29/2021</a:t>
            </a:fld>
            <a:endParaRPr lang="en-US" dirty="0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519C4-BA6F-4B6C-8483-3303291918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44000" y="549277"/>
            <a:ext cx="2438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549277"/>
            <a:ext cx="83312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0999C-80B4-4FD6-9C44-5615EFF17B51}" type="datetime1">
              <a:rPr lang="en-US" smtClean="0"/>
              <a:pPr>
                <a:defRPr/>
              </a:pPr>
              <a:t>3/29/2021</a:t>
            </a:fld>
            <a:endParaRPr lang="en-US" dirty="0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0C58A-CED4-4186-A646-A493317CA7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8;p5"/>
          <p:cNvSpPr>
            <a:spLocks noChangeArrowheads="1"/>
          </p:cNvSpPr>
          <p:nvPr/>
        </p:nvSpPr>
        <p:spPr bwMode="auto">
          <a:xfrm flipH="1">
            <a:off x="11201401" y="6409270"/>
            <a:ext cx="999067" cy="313267"/>
          </a:xfrm>
          <a:prstGeom prst="rect">
            <a:avLst/>
          </a:prstGeom>
          <a:solidFill>
            <a:srgbClr val="FF9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32" tIns="121732" rIns="121732" bIns="121732" anchor="ctr"/>
          <a:lstStyle/>
          <a:p>
            <a:pPr defTabSz="1216622">
              <a:buClr>
                <a:srgbClr val="000000"/>
              </a:buClr>
              <a:buFont typeface="Arial" pitchFamily="34" charset="0"/>
              <a:buNone/>
            </a:pPr>
            <a:endParaRPr lang="uk-UA" sz="1400">
              <a:solidFill>
                <a:srgbClr val="000000"/>
              </a:solidFill>
              <a:latin typeface="Arial" pitchFamily="34" charset="0"/>
              <a:sym typeface="Arial" pitchFamily="34" charset="0"/>
            </a:endParaRPr>
          </a:p>
        </p:txBody>
      </p:sp>
      <p:sp>
        <p:nvSpPr>
          <p:cNvPr id="5" name="Google Shape;73;p5"/>
          <p:cNvSpPr>
            <a:spLocks noChangeArrowheads="1"/>
          </p:cNvSpPr>
          <p:nvPr/>
        </p:nvSpPr>
        <p:spPr bwMode="auto">
          <a:xfrm rot="10800000" flipH="1">
            <a:off x="0" y="1"/>
            <a:ext cx="12192000" cy="1221317"/>
          </a:xfrm>
          <a:prstGeom prst="rect">
            <a:avLst/>
          </a:prstGeom>
          <a:solidFill>
            <a:srgbClr val="0406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13" tIns="91313" rIns="91313" bIns="91313" anchor="ctr"/>
          <a:lstStyle/>
          <a:p>
            <a:pPr defTabSz="1216622">
              <a:buClr>
                <a:srgbClr val="000000"/>
              </a:buClr>
              <a:buFont typeface="Arial" pitchFamily="34" charset="0"/>
              <a:buNone/>
            </a:pPr>
            <a:endParaRPr lang="uk-UA" sz="1400">
              <a:solidFill>
                <a:srgbClr val="04065D"/>
              </a:solidFill>
              <a:latin typeface="Arvo"/>
              <a:ea typeface="Arvo"/>
              <a:cs typeface="Arvo"/>
              <a:sym typeface="Arvo"/>
            </a:endParaRPr>
          </a:p>
        </p:txBody>
      </p:sp>
      <p:pic>
        <p:nvPicPr>
          <p:cNvPr id="6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084" y="88901"/>
            <a:ext cx="685800" cy="1035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222857"/>
            <a:ext cx="10818432" cy="757873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2400">
                <a:solidFill>
                  <a:schemeClr val="bg1"/>
                </a:solidFill>
                <a:latin typeface="Exo 2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 lang="uk-UA" noProof="0" dirty="0"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479377" y="1402696"/>
            <a:ext cx="11184731" cy="4810623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marL="456509" lvl="0" indent="-380477">
              <a:spcBef>
                <a:spcPts val="600"/>
              </a:spcBef>
              <a:spcAft>
                <a:spcPts val="0"/>
              </a:spcAft>
              <a:buClr>
                <a:srgbClr val="04065D"/>
              </a:buClr>
              <a:buSzPts val="2400"/>
              <a:buChar char="▰"/>
              <a:defRPr sz="2100">
                <a:solidFill>
                  <a:srgbClr val="000000"/>
                </a:solidFill>
                <a:latin typeface="Exo 2" panose="00000500000000000000" pitchFamily="2" charset="0"/>
              </a:defRPr>
            </a:lvl1pPr>
            <a:lvl2pPr marL="913094" lvl="1" indent="-380477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69628" lvl="2" indent="-380477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6189" lvl="3" indent="-380477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2695" lvl="4" indent="-380477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39200" lvl="5" indent="-380477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195760" lvl="6" indent="-380477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2310" lvl="7" indent="-380477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08880" lvl="8" indent="-380477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 lang="uk-UA" noProof="0" dirty="0"/>
          </a:p>
        </p:txBody>
      </p:sp>
      <p:sp>
        <p:nvSpPr>
          <p:cNvPr id="7" name="Google Shape;80;p5"/>
          <p:cNvSpPr txBox="1">
            <a:spLocks noGrp="1"/>
          </p:cNvSpPr>
          <p:nvPr>
            <p:ph type="sldNum" idx="10"/>
          </p:nvPr>
        </p:nvSpPr>
        <p:spPr>
          <a:xfrm>
            <a:off x="11040533" y="6409312"/>
            <a:ext cx="1151467" cy="311151"/>
          </a:xfrm>
        </p:spPr>
        <p:txBody>
          <a:bodyPr/>
          <a:lstStyle>
            <a:lvl1pPr defTabSz="1217519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 sz="1600" b="0" smtClean="0">
                <a:solidFill>
                  <a:srgbClr val="FFFFFF"/>
                </a:solidFill>
                <a:latin typeface="Exo 2"/>
                <a:cs typeface="Roboto Condensed" charset="0"/>
                <a:sym typeface="Roboto Condensed" charset="0"/>
              </a:defRPr>
            </a:lvl1pPr>
          </a:lstStyle>
          <a:p>
            <a:pPr>
              <a:defRPr/>
            </a:pPr>
            <a:fld id="{1374C5E0-1D21-45DF-9A59-B77950F5741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5350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userDrawn="1">
  <p:cSld name="1_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8;p5"/>
          <p:cNvSpPr>
            <a:spLocks noChangeArrowheads="1"/>
          </p:cNvSpPr>
          <p:nvPr/>
        </p:nvSpPr>
        <p:spPr bwMode="auto">
          <a:xfrm flipH="1">
            <a:off x="11201401" y="6409269"/>
            <a:ext cx="999067" cy="313267"/>
          </a:xfrm>
          <a:prstGeom prst="rect">
            <a:avLst/>
          </a:prstGeom>
          <a:solidFill>
            <a:srgbClr val="FF9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2309" tIns="162309" rIns="162309" bIns="162309" anchor="ctr"/>
          <a:lstStyle/>
          <a:p>
            <a:pPr defTabSz="1622122">
              <a:buClr>
                <a:srgbClr val="000000"/>
              </a:buClr>
              <a:buFont typeface="Arial" pitchFamily="34" charset="0"/>
              <a:buNone/>
            </a:pPr>
            <a:endParaRPr lang="uk-UA" sz="1867">
              <a:solidFill>
                <a:srgbClr val="000000"/>
              </a:solidFill>
              <a:latin typeface="Arial" pitchFamily="34" charset="0"/>
              <a:sym typeface="Arial" pitchFamily="34" charset="0"/>
            </a:endParaRPr>
          </a:p>
        </p:txBody>
      </p:sp>
      <p:sp>
        <p:nvSpPr>
          <p:cNvPr id="4" name="Google Shape;73;p5"/>
          <p:cNvSpPr>
            <a:spLocks noChangeArrowheads="1"/>
          </p:cNvSpPr>
          <p:nvPr/>
        </p:nvSpPr>
        <p:spPr bwMode="auto">
          <a:xfrm rot="10800000" flipH="1">
            <a:off x="0" y="0"/>
            <a:ext cx="12192000" cy="1221317"/>
          </a:xfrm>
          <a:prstGeom prst="rect">
            <a:avLst/>
          </a:prstGeom>
          <a:solidFill>
            <a:srgbClr val="04065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51" tIns="121751" rIns="121751" bIns="121751" anchor="ctr"/>
          <a:lstStyle/>
          <a:p>
            <a:pPr defTabSz="1622122">
              <a:buClr>
                <a:srgbClr val="000000"/>
              </a:buClr>
              <a:buFont typeface="Arial" pitchFamily="34" charset="0"/>
              <a:buNone/>
            </a:pPr>
            <a:endParaRPr lang="uk-UA" sz="1867">
              <a:solidFill>
                <a:srgbClr val="04065D"/>
              </a:solidFill>
              <a:latin typeface="Arvo"/>
              <a:ea typeface="Arvo"/>
              <a:cs typeface="Arvo"/>
              <a:sym typeface="Arvo"/>
            </a:endParaRPr>
          </a:p>
        </p:txBody>
      </p:sp>
      <p:pic>
        <p:nvPicPr>
          <p:cNvPr id="5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084" y="88900"/>
            <a:ext cx="685800" cy="1035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1085700" y="222856"/>
            <a:ext cx="10818432" cy="757873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 sz="3200">
                <a:solidFill>
                  <a:schemeClr val="bg1"/>
                </a:solidFill>
                <a:latin typeface="Exo 2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 lang="uk-UA" noProof="0" dirty="0"/>
          </a:p>
        </p:txBody>
      </p:sp>
      <p:sp>
        <p:nvSpPr>
          <p:cNvPr id="6" name="Google Shape;80;p5"/>
          <p:cNvSpPr txBox="1">
            <a:spLocks noGrp="1"/>
          </p:cNvSpPr>
          <p:nvPr>
            <p:ph type="sldNum" idx="10"/>
          </p:nvPr>
        </p:nvSpPr>
        <p:spPr>
          <a:xfrm>
            <a:off x="11040533" y="6409311"/>
            <a:ext cx="1151467" cy="311151"/>
          </a:xfrm>
        </p:spPr>
        <p:txBody>
          <a:bodyPr/>
          <a:lstStyle>
            <a:lvl1pPr defTabSz="162331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 sz="2133" b="0" smtClean="0">
                <a:solidFill>
                  <a:srgbClr val="FFFFFF"/>
                </a:solidFill>
                <a:latin typeface="Exo 2"/>
                <a:cs typeface="Roboto Condensed" charset="0"/>
                <a:sym typeface="Roboto Condensed" charset="0"/>
              </a:defRPr>
            </a:lvl1pPr>
          </a:lstStyle>
          <a:p>
            <a:pPr>
              <a:defRPr/>
            </a:pPr>
            <a:fld id="{B0675D01-E5D0-4FF9-A1F0-636E32E6F5C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30437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5EFA7-2B25-49AA-8008-92627179E4E6}" type="datetime1">
              <a:rPr lang="en-US" smtClean="0"/>
              <a:pPr>
                <a:defRPr/>
              </a:pPr>
              <a:t>3/29/2021</a:t>
            </a:fld>
            <a:endParaRPr lang="en-US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4775200" y="76201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10972801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58345-C625-4594-A002-3C8514747C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685800" y="34449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240633" y="2947086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F45A9-6A2F-423F-84C1-98861ED95FEB}" type="datetime1">
              <a:rPr lang="en-US" smtClean="0"/>
              <a:pPr>
                <a:defRPr/>
              </a:pPr>
              <a:t>3/29/2021</a:t>
            </a:fld>
            <a:endParaRPr lang="en-US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241F3-F27C-44F0-B002-274E623FB5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8755E-27A9-48F8-9B38-4DB8BECCC5C4}" type="datetime1">
              <a:rPr lang="en-US" smtClean="0"/>
              <a:pPr>
                <a:defRPr/>
              </a:pPr>
              <a:t>3/29/2021</a:t>
            </a:fld>
            <a:endParaRPr lang="en-US" dirty="0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E093E-E546-46AA-84D1-9DAD973B0F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60198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75259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375259" y="1316038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6198307" y="1316038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D05EB-6D70-445E-A201-11B5F27B522E}" type="datetime1">
              <a:rPr lang="en-US" smtClean="0"/>
              <a:pPr>
                <a:defRPr/>
              </a:pPr>
              <a:t>3/29/2021</a:t>
            </a:fld>
            <a:endParaRPr lang="en-US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598EF-4DB4-426D-8E2A-44FB794E79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40CDD-3CAF-415A-8F04-743BDB20960E}" type="datetime1">
              <a:rPr lang="en-US" smtClean="0"/>
              <a:pPr>
                <a:defRPr/>
              </a:pPr>
              <a:t>3/29/2021</a:t>
            </a:fld>
            <a:endParaRPr lang="en-US" dirty="0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5CCB1-35F0-497C-95E8-45387C8AF4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BBCD1-796D-4D5F-AA59-3FEA98A75588}" type="datetime1">
              <a:rPr lang="en-US" smtClean="0"/>
              <a:pPr>
                <a:defRPr/>
              </a:pPr>
              <a:t>3/29/2021</a:t>
            </a:fld>
            <a:endParaRPr lang="en-US" dirty="0"/>
          </a:p>
        </p:txBody>
      </p:sp>
      <p:sp>
        <p:nvSpPr>
          <p:cNvPr id="3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9A72A-62EB-49E7-955D-07715E53C6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685800" y="5849118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609601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60B61-F024-4BF8-979E-34E61281F592}" type="datetime1">
              <a:rPr lang="en-US" smtClean="0"/>
              <a:pPr>
                <a:defRPr/>
              </a:pPr>
              <a:t>3/29/2021</a:t>
            </a:fld>
            <a:endParaRPr lang="en-US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67E71-215E-49BD-BD1C-A4C0F7339A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618E3-F5FC-48A6-A3B7-ECCA9814008F}" type="datetime1">
              <a:rPr lang="en-US" smtClean="0"/>
              <a:pPr>
                <a:defRPr/>
              </a:pPr>
              <a:t>3/29/2021</a:t>
            </a:fld>
            <a:endParaRPr lang="en-US" dirty="0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D98C3-592E-43CF-8D9A-B82B2200B0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406400" y="1554163"/>
            <a:ext cx="115824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8636000" y="76201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95AAFF3-E0B2-454C-88C6-4B67D279414B}" type="datetime1">
              <a:rPr lang="en-US" smtClean="0"/>
              <a:pPr>
                <a:defRPr/>
              </a:pPr>
              <a:t>3/29/2021</a:t>
            </a:fld>
            <a:endParaRPr lang="en-US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4165600" y="76201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10972800" y="6477001"/>
            <a:ext cx="1016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EEBA2FD6-02FA-49E7-85D9-773DC54F4B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85800" y="105089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685800" y="1057987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41" r:id="rId4"/>
    <p:sldLayoutId id="2147483750" r:id="rId5"/>
    <p:sldLayoutId id="2147483742" r:id="rId6"/>
    <p:sldLayoutId id="2147483743" r:id="rId7"/>
    <p:sldLayoutId id="2147483751" r:id="rId8"/>
    <p:sldLayoutId id="2147483744" r:id="rId9"/>
    <p:sldLayoutId id="2147483745" r:id="rId10"/>
    <p:sldLayoutId id="2147483746" r:id="rId11"/>
    <p:sldLayoutId id="2147483752" r:id="rId12"/>
    <p:sldLayoutId id="2147483753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63750" y="1700213"/>
            <a:ext cx="8229600" cy="31115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b="1" dirty="0">
                <a:solidFill>
                  <a:srgbClr val="990099"/>
                </a:solidFill>
                <a:effectLst/>
                <a:latin typeface="Times New Roman" pitchFamily="18" charset="0"/>
                <a:cs typeface="Times New Roman" pitchFamily="18" charset="0"/>
              </a:rPr>
              <a:t>Навчально-методична робота</a:t>
            </a:r>
            <a:r>
              <a:rPr lang="uk-UA" dirty="0">
                <a:solidFill>
                  <a:srgbClr val="990099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dirty="0">
                <a:solidFill>
                  <a:srgbClr val="990099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br>
              <a:rPr lang="uk-UA" dirty="0">
                <a:solidFill>
                  <a:srgbClr val="990099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2800" cap="none" dirty="0">
                <a:solidFill>
                  <a:srgbClr val="990099"/>
                </a:solidFill>
                <a:effectLst/>
                <a:latin typeface="Times New Roman" pitchFamily="18" charset="0"/>
                <a:cs typeface="Times New Roman" pitchFamily="18" charset="0"/>
              </a:rPr>
              <a:t>Доповідач: перший заст. директора ІТС </a:t>
            </a:r>
            <a:br>
              <a:rPr lang="uk-UA" sz="2800" cap="none" dirty="0">
                <a:solidFill>
                  <a:srgbClr val="990099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2800" cap="none" dirty="0">
                <a:solidFill>
                  <a:srgbClr val="990099"/>
                </a:solidFill>
                <a:effectLst/>
                <a:latin typeface="Times New Roman" pitchFamily="18" charset="0"/>
                <a:cs typeface="Times New Roman" pitchFamily="18" charset="0"/>
              </a:rPr>
              <a:t>Валерій ПРАВИЛО</a:t>
            </a:r>
            <a:endParaRPr lang="uk-UA" sz="2800" dirty="0">
              <a:solidFill>
                <a:srgbClr val="990099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39A72A-62EB-49E7-955D-07715E53C631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0675D01-E5D0-4FF9-A1F0-636E32E6F5C2}" type="slidenum">
              <a:rPr lang="ru-RU" altLang="ru-RU" smtClean="0"/>
              <a:pPr>
                <a:defRPr/>
              </a:pPr>
              <a:t>10</a:t>
            </a:fld>
            <a:endParaRPr lang="ru-RU" altLang="ru-RU"/>
          </a:p>
        </p:txBody>
      </p:sp>
      <p:sp>
        <p:nvSpPr>
          <p:cNvPr id="5" name="Заголовок 1"/>
          <p:cNvSpPr txBox="1"/>
          <p:nvPr/>
        </p:nvSpPr>
        <p:spPr>
          <a:xfrm>
            <a:off x="719640" y="167040"/>
            <a:ext cx="11137000" cy="885696"/>
          </a:xfrm>
          <a:prstGeom prst="rect">
            <a:avLst/>
          </a:prstGeom>
          <a:noFill/>
          <a:ln w="0">
            <a:noFill/>
          </a:ln>
        </p:spPr>
        <p:txBody>
          <a:bodyPr lIns="91386" tIns="45693" rIns="91386" bIns="45693"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3200" b="1" spc="-1" dirty="0">
                <a:solidFill>
                  <a:srgbClr val="FFFFFF"/>
                </a:solidFill>
                <a:latin typeface="Arial" panose="020B0604020202020204" pitchFamily="34" charset="0"/>
                <a:cs typeface="Arial" pitchFamily="34" charset="0"/>
              </a:rPr>
              <a:t>ЯКІСТЬ ЗАЛИШКОВИХ ШКІЛЬНИХ ЗНАНЬ </a:t>
            </a:r>
            <a:br>
              <a:rPr sz="3200" dirty="0">
                <a:solidFill>
                  <a:prstClr val="black"/>
                </a:solidFill>
                <a:latin typeface="Arial" panose="020B0604020202020204" pitchFamily="34" charset="0"/>
                <a:cs typeface="Arial" pitchFamily="34" charset="0"/>
              </a:rPr>
            </a:br>
            <a:r>
              <a:rPr lang="ru-RU" sz="3200" b="1" spc="-1" dirty="0">
                <a:solidFill>
                  <a:srgbClr val="FFFFFF"/>
                </a:solidFill>
                <a:latin typeface="Arial" panose="020B0604020202020204" pitchFamily="34" charset="0"/>
                <a:cs typeface="Arial" pitchFamily="34" charset="0"/>
              </a:rPr>
              <a:t>З МАТЕМАТИКИ ПО ІНСТИТУТАХ ТА ФАКУЛЬТЕТАХ</a:t>
            </a:r>
            <a:endParaRPr lang="ru-RU" sz="3200" spc="-1" dirty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graphicFrame>
        <p:nvGraphicFramePr>
          <p:cNvPr id="6" name="Диаграмма 14"/>
          <p:cNvGraphicFramePr/>
          <p:nvPr/>
        </p:nvGraphicFramePr>
        <p:xfrm>
          <a:off x="383520" y="1460640"/>
          <a:ext cx="11472960" cy="508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76099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0675D01-E5D0-4FF9-A1F0-636E32E6F5C2}" type="slidenum">
              <a:rPr lang="ru-RU" altLang="ru-RU" smtClean="0"/>
              <a:pPr>
                <a:defRPr/>
              </a:pPr>
              <a:t>11</a:t>
            </a:fld>
            <a:endParaRPr lang="ru-RU" altLang="ru-RU"/>
          </a:p>
        </p:txBody>
      </p:sp>
      <p:sp>
        <p:nvSpPr>
          <p:cNvPr id="5" name="Заголовок 1"/>
          <p:cNvSpPr txBox="1"/>
          <p:nvPr/>
        </p:nvSpPr>
        <p:spPr>
          <a:xfrm>
            <a:off x="767408" y="116632"/>
            <a:ext cx="11281016" cy="1029712"/>
          </a:xfrm>
          <a:prstGeom prst="rect">
            <a:avLst/>
          </a:prstGeom>
          <a:noFill/>
          <a:ln w="0">
            <a:noFill/>
          </a:ln>
        </p:spPr>
        <p:txBody>
          <a:bodyPr lIns="91386" tIns="45693" rIns="91386" bIns="45693"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3200" b="1" spc="-1" dirty="0">
                <a:solidFill>
                  <a:srgbClr val="FFFFFF"/>
                </a:solidFill>
                <a:latin typeface="Arial" panose="020B0604020202020204" pitchFamily="34" charset="0"/>
                <a:cs typeface="Arial" pitchFamily="34" charset="0"/>
              </a:rPr>
              <a:t>ЯКІСТЬ ЗАЛИШКОВИХ ШКІЛЬНИХ ЗНАНЬ </a:t>
            </a:r>
            <a:br>
              <a:rPr sz="2400" dirty="0">
                <a:solidFill>
                  <a:prstClr val="black"/>
                </a:solidFill>
                <a:latin typeface="Arial" panose="020B0604020202020204" pitchFamily="34" charset="0"/>
                <a:cs typeface="Arial" pitchFamily="34" charset="0"/>
              </a:rPr>
            </a:br>
            <a:r>
              <a:rPr lang="ru-RU" sz="3200" b="1" spc="-1" dirty="0">
                <a:solidFill>
                  <a:srgbClr val="FFFFFF"/>
                </a:solidFill>
                <a:latin typeface="Arial" panose="020B0604020202020204" pitchFamily="34" charset="0"/>
                <a:cs typeface="Arial" pitchFamily="34" charset="0"/>
              </a:rPr>
              <a:t>З ФІЗИКИ ПО ІНСТИТУТАХ ТА ФАКУЛЬТЕТАХ</a:t>
            </a:r>
            <a:endParaRPr lang="ru-RU" sz="3200" spc="-1" dirty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graphicFrame>
        <p:nvGraphicFramePr>
          <p:cNvPr id="6" name="Диаграмма 6"/>
          <p:cNvGraphicFramePr/>
          <p:nvPr>
            <p:extLst>
              <p:ext uri="{D42A27DB-BD31-4B8C-83A1-F6EECF244321}">
                <p14:modId xmlns:p14="http://schemas.microsoft.com/office/powerpoint/2010/main" val="2042429139"/>
              </p:ext>
            </p:extLst>
          </p:nvPr>
        </p:nvGraphicFramePr>
        <p:xfrm>
          <a:off x="263352" y="1257487"/>
          <a:ext cx="11616960" cy="499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4410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0675D01-E5D0-4FF9-A1F0-636E32E6F5C2}" type="slidenum">
              <a:rPr lang="ru-RU" altLang="ru-RU" smtClean="0"/>
              <a:pPr>
                <a:defRPr/>
              </a:pPr>
              <a:t>12</a:t>
            </a:fld>
            <a:endParaRPr lang="ru-RU" alt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55440" y="0"/>
            <a:ext cx="10873208" cy="1109936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b="1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Показники випуску студентів </a:t>
            </a:r>
            <a:br>
              <a:rPr lang="uk-UA" b="1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b="1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у 20</a:t>
            </a:r>
            <a:r>
              <a:rPr lang="en-US" b="1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uk-UA" b="1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році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375654"/>
              </p:ext>
            </p:extLst>
          </p:nvPr>
        </p:nvGraphicFramePr>
        <p:xfrm>
          <a:off x="767408" y="1607706"/>
          <a:ext cx="10585178" cy="478050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086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94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994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994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883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  <a:latin typeface="Times New Roman"/>
                          <a:ea typeface="Times New Roman"/>
                        </a:rPr>
                        <a:t>Кафедра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  <a:latin typeface="Times New Roman"/>
                          <a:ea typeface="Times New Roman"/>
                        </a:rPr>
                        <a:t>Освітній</a:t>
                      </a:r>
                      <a:r>
                        <a:rPr lang="uk-UA" sz="2400" b="1" baseline="0" dirty="0">
                          <a:effectLst/>
                          <a:latin typeface="Times New Roman"/>
                          <a:ea typeface="Times New Roman"/>
                        </a:rPr>
                        <a:t> рівень</a:t>
                      </a:r>
                      <a:endParaRPr lang="uk-UA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  <a:latin typeface="Times New Roman"/>
                          <a:ea typeface="Times New Roman"/>
                        </a:rPr>
                        <a:t>Випуск, </a:t>
                      </a:r>
                      <a:r>
                        <a:rPr lang="uk-UA" sz="2400" b="1" dirty="0" err="1">
                          <a:effectLst/>
                          <a:latin typeface="Times New Roman"/>
                          <a:ea typeface="Times New Roman"/>
                        </a:rPr>
                        <a:t>чол</a:t>
                      </a:r>
                      <a:r>
                        <a:rPr lang="uk-UA" sz="2400" b="1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  <a:latin typeface="Times New Roman"/>
                          <a:ea typeface="Times New Roman"/>
                        </a:rPr>
                        <a:t>Дипломи з відзнакою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01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b="1" dirty="0">
                          <a:effectLst/>
                          <a:latin typeface="Times New Roman"/>
                          <a:ea typeface="Times New Roman"/>
                        </a:rPr>
                        <a:t>ІТМ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бакалавр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27</a:t>
                      </a:r>
                      <a:endParaRPr kumimoji="0" lang="uk-UA" sz="2800" b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uk-UA" sz="2800" b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9014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uk-UA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dirty="0">
                          <a:effectLst/>
                          <a:latin typeface="Times New Roman"/>
                          <a:ea typeface="Times New Roman"/>
                        </a:rPr>
                        <a:t>магістр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901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b="1" dirty="0">
                          <a:effectLst/>
                          <a:latin typeface="Times New Roman"/>
                          <a:ea typeface="Times New Roman"/>
                        </a:rPr>
                        <a:t>ТС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бакалавр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20</a:t>
                      </a:r>
                      <a:endParaRPr kumimoji="0" lang="uk-UA" sz="2800" b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8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2</a:t>
                      </a:r>
                      <a:endParaRPr kumimoji="0" lang="uk-UA" sz="2800" b="1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014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uk-UA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dirty="0">
                          <a:effectLst/>
                          <a:latin typeface="Times New Roman"/>
                          <a:ea typeface="Times New Roman"/>
                        </a:rPr>
                        <a:t>магістр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01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4000" b="1" dirty="0">
                          <a:effectLst/>
                          <a:latin typeface="Times New Roman"/>
                          <a:ea typeface="Times New Roman"/>
                        </a:rPr>
                        <a:t>ТК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бакалавр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</a:rPr>
                        <a:t>32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014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uk-UA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dirty="0">
                          <a:effectLst/>
                          <a:latin typeface="Times New Roman"/>
                          <a:ea typeface="Times New Roman"/>
                        </a:rPr>
                        <a:t>магістр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</a:rPr>
                        <a:t>30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901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uk-UA" sz="40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ВСЬОГО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бакалавр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</a:rPr>
                        <a:t>79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9014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dirty="0">
                          <a:effectLst/>
                          <a:latin typeface="Times New Roman"/>
                          <a:ea typeface="Times New Roman"/>
                        </a:rPr>
                        <a:t>магістр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</a:rPr>
                        <a:t>60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uk-UA" sz="2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4876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0675D01-E5D0-4FF9-A1F0-636E32E6F5C2}" type="slidenum">
              <a:rPr lang="ru-RU" altLang="ru-RU" smtClean="0"/>
              <a:pPr>
                <a:defRPr/>
              </a:pPr>
              <a:t>13</a:t>
            </a:fld>
            <a:endParaRPr lang="ru-RU" alt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1" y="1"/>
            <a:ext cx="10260631" cy="1152749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b="1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ЯКІСНИЙ СКЛАД науково-педагогічних працівників ітс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4226060"/>
              </p:ext>
            </p:extLst>
          </p:nvPr>
        </p:nvGraphicFramePr>
        <p:xfrm>
          <a:off x="364021" y="1700807"/>
          <a:ext cx="11305255" cy="4806812"/>
        </p:xfrm>
        <a:graphic>
          <a:graphicData uri="http://schemas.openxmlformats.org/drawingml/2006/table">
            <a:tbl>
              <a:tblPr/>
              <a:tblGrid>
                <a:gridCol w="24148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6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07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80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649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141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Кафедри</a:t>
                      </a:r>
                      <a:endParaRPr kumimoji="0" lang="uk-UA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ІТС</a:t>
                      </a:r>
                      <a:endParaRPr kumimoji="0" lang="uk-UA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234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ТК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ТС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ІТМ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7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Професорів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(19%)</a:t>
                      </a: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7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Доцентів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(4</a:t>
                      </a: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%)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98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Ст. викладачів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 (16%)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7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Асистентів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(</a:t>
                      </a: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%)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79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ВСЬОГО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en-US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(100%</a:t>
                      </a: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0" lang="uk-UA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Calibri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367808" y="1223842"/>
            <a:ext cx="2720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>
                <a:solidFill>
                  <a:srgbClr val="891D9B"/>
                </a:solidFill>
                <a:latin typeface="Times New Roman" pitchFamily="18" charset="0"/>
                <a:cs typeface="Times New Roman" pitchFamily="18" charset="0"/>
              </a:rPr>
              <a:t>(станом на 01.09.20</a:t>
            </a:r>
            <a:r>
              <a:rPr lang="en-US" b="1" dirty="0">
                <a:solidFill>
                  <a:srgbClr val="891D9B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uk-UA" b="1" dirty="0">
                <a:solidFill>
                  <a:srgbClr val="891D9B"/>
                </a:solidFill>
                <a:latin typeface="Times New Roman" pitchFamily="18" charset="0"/>
                <a:cs typeface="Times New Roman" pitchFamily="18" charset="0"/>
              </a:rPr>
              <a:t> р.)</a:t>
            </a:r>
          </a:p>
        </p:txBody>
      </p:sp>
    </p:spTree>
    <p:extLst>
      <p:ext uri="{BB962C8B-B14F-4D97-AF65-F5344CB8AC3E}">
        <p14:creationId xmlns:p14="http://schemas.microsoft.com/office/powerpoint/2010/main" val="11932076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55440" y="26571"/>
            <a:ext cx="10818283" cy="980017"/>
          </a:xfrm>
        </p:spPr>
        <p:txBody>
          <a:bodyPr anchor="t"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latin typeface="Arial" pitchFamily="34" charset="0"/>
                <a:cs typeface="Arial" pitchFamily="34" charset="0"/>
              </a:rPr>
              <a:t>РОЗПОДІЛ ВИКЛАДАЦЬКОГО СКЛАДУ  </a:t>
            </a:r>
            <a:br>
              <a:rPr lang="ru-RU" b="1" dirty="0">
                <a:latin typeface="Arial" pitchFamily="34" charset="0"/>
                <a:cs typeface="Arial" pitchFamily="34" charset="0"/>
              </a:rPr>
            </a:br>
            <a:r>
              <a:rPr lang="ru-RU" b="1" dirty="0">
                <a:latin typeface="Arial" pitchFamily="34" charset="0"/>
                <a:cs typeface="Arial" pitchFamily="34" charset="0"/>
              </a:rPr>
              <a:t>ЗА ВІКОВИМИ ГРУПАМИ У 2020 р.</a:t>
            </a:r>
            <a:endParaRPr lang="uk-UA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3252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1622122" eaLnBrk="0" hangingPunct="0"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989782" indent="-380682" defTabSz="1622122" eaLnBrk="0" hangingPunct="0"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522709" indent="-304528" defTabSz="1622122" eaLnBrk="0" hangingPunct="0"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2131787" indent="-304528" defTabSz="1622122" eaLnBrk="0" hangingPunct="0"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740886" indent="-304528" defTabSz="1622122" eaLnBrk="0" hangingPunct="0"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3349944" indent="-304528" defTabSz="1622122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3959045" indent="-304528" defTabSz="1622122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4568124" indent="-304528" defTabSz="1622122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5177203" indent="-304528" defTabSz="1622122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fld id="{0D9B442D-1A5E-4900-93F7-672615E38776}" type="slidenum">
              <a:rPr lang="ru-RU" altLang="ru-RU" sz="2133">
                <a:solidFill>
                  <a:srgbClr val="FFFFFF"/>
                </a:solidFill>
                <a:latin typeface="Arial" pitchFamily="34" charset="0"/>
                <a:ea typeface="Roboto Condensed"/>
                <a:sym typeface="Roboto Condensed"/>
              </a:rPr>
              <a:pPr/>
              <a:t>14</a:t>
            </a:fld>
            <a:endParaRPr lang="ru-RU" altLang="ru-RU" sz="2133" dirty="0">
              <a:solidFill>
                <a:srgbClr val="FFFFFF"/>
              </a:solidFill>
              <a:latin typeface="Arial" pitchFamily="34" charset="0"/>
              <a:ea typeface="Roboto Condensed"/>
              <a:sym typeface="Roboto Condensed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7128218"/>
              </p:ext>
            </p:extLst>
          </p:nvPr>
        </p:nvGraphicFramePr>
        <p:xfrm>
          <a:off x="239349" y="1412781"/>
          <a:ext cx="11257251" cy="5307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919602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0675D01-E5D0-4FF9-A1F0-636E32E6F5C2}" type="slidenum">
              <a:rPr lang="ru-RU" altLang="ru-RU" smtClean="0"/>
              <a:pPr>
                <a:defRPr/>
              </a:pPr>
              <a:t>15</a:t>
            </a:fld>
            <a:endParaRPr lang="ru-RU" alt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15480" y="228600"/>
            <a:ext cx="10585176" cy="75088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b="1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педагогічне навантаження викладачів на 20</a:t>
            </a:r>
            <a:r>
              <a:rPr lang="en-US" b="1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uk-UA" b="1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-20</a:t>
            </a:r>
            <a:r>
              <a:rPr lang="en-US" b="1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uk-UA" b="1" dirty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навчальний рік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215680" y="1340768"/>
            <a:ext cx="6984776" cy="3817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fontAlgn="auto" hangingPunct="1">
              <a:spcAft>
                <a:spcPts val="0"/>
              </a:spcAft>
              <a:buClrTx/>
              <a:buFont typeface="Wingdings 2" pitchFamily="18" charset="2"/>
              <a:buNone/>
              <a:defRPr/>
            </a:pPr>
            <a:r>
              <a:rPr lang="uk-UA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Мінімальне навантаження:</a:t>
            </a:r>
          </a:p>
          <a:p>
            <a:pPr eaLnBrk="1" fontAlgn="auto" hangingPunct="1">
              <a:spcAft>
                <a:spcPts val="0"/>
              </a:spcAft>
              <a:buClrTx/>
              <a:buFont typeface="Wingdings" pitchFamily="2" charset="2"/>
              <a:buChar char="Ø"/>
              <a:defRPr/>
            </a:pPr>
            <a:r>
              <a:rPr lang="uk-UA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зав. каф.	  -  350 (400) год.;</a:t>
            </a:r>
          </a:p>
          <a:p>
            <a:pPr eaLnBrk="1" fontAlgn="auto" hangingPunct="1">
              <a:spcAft>
                <a:spcPts val="0"/>
              </a:spcAft>
              <a:buClrTx/>
              <a:buFont typeface="Wingdings" pitchFamily="2" charset="2"/>
              <a:buChar char="Ø"/>
              <a:defRPr/>
            </a:pPr>
            <a:r>
              <a:rPr lang="uk-UA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професор 	  -  400 год.;</a:t>
            </a:r>
          </a:p>
          <a:p>
            <a:pPr eaLnBrk="1" fontAlgn="auto" hangingPunct="1">
              <a:spcAft>
                <a:spcPts val="0"/>
              </a:spcAft>
              <a:buClrTx/>
              <a:buSzPct val="100000"/>
              <a:buFont typeface="Wingdings" pitchFamily="2" charset="2"/>
              <a:buChar char="Ø"/>
              <a:defRPr/>
            </a:pPr>
            <a:r>
              <a:rPr lang="uk-UA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доцент 	           -  450 год.;</a:t>
            </a:r>
          </a:p>
          <a:p>
            <a:pPr eaLnBrk="1" fontAlgn="auto" hangingPunct="1">
              <a:spcAft>
                <a:spcPts val="0"/>
              </a:spcAft>
              <a:buClrTx/>
              <a:buSzPct val="100000"/>
              <a:buFont typeface="Wingdings" pitchFamily="2" charset="2"/>
              <a:buChar char="Ø"/>
              <a:defRPr/>
            </a:pPr>
            <a:r>
              <a:rPr lang="uk-UA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ст. викладач  -  5</a:t>
            </a:r>
            <a:r>
              <a:rPr lang="en-US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uk-UA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 год.;</a:t>
            </a:r>
          </a:p>
          <a:p>
            <a:pPr eaLnBrk="1" fontAlgn="auto" hangingPunct="1">
              <a:spcAft>
                <a:spcPts val="0"/>
              </a:spcAft>
              <a:buClrTx/>
              <a:buSzPct val="100000"/>
              <a:buFont typeface="Wingdings" pitchFamily="2" charset="2"/>
              <a:buChar char="Ø"/>
              <a:defRPr/>
            </a:pPr>
            <a:r>
              <a:rPr lang="uk-UA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асистент	  -  550 год. </a:t>
            </a:r>
            <a:endParaRPr lang="uk-U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71464" y="4554371"/>
            <a:ext cx="8640960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uk-UA" sz="2800" b="1" dirty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>
              <a:defRPr/>
            </a:pPr>
            <a:r>
              <a:rPr lang="uk-UA" sz="2800" b="1" dirty="0">
                <a:latin typeface="Times New Roman" pitchFamily="18" charset="0"/>
                <a:ea typeface="+mj-ea"/>
                <a:cs typeface="Times New Roman" pitchFamily="18" charset="0"/>
              </a:rPr>
              <a:t>Максимальне педагогічне навантаження НПП кафедр ІТС на 201</a:t>
            </a:r>
            <a:r>
              <a:rPr lang="en-US" sz="2800" b="1" dirty="0">
                <a:latin typeface="Times New Roman" pitchFamily="18" charset="0"/>
                <a:ea typeface="+mj-ea"/>
                <a:cs typeface="Times New Roman" pitchFamily="18" charset="0"/>
              </a:rPr>
              <a:t>9</a:t>
            </a:r>
            <a:r>
              <a:rPr lang="uk-UA" sz="2800" b="1" dirty="0">
                <a:latin typeface="Times New Roman" pitchFamily="18" charset="0"/>
                <a:ea typeface="+mj-ea"/>
                <a:cs typeface="Times New Roman" pitchFamily="18" charset="0"/>
              </a:rPr>
              <a:t>-20</a:t>
            </a:r>
            <a:r>
              <a:rPr lang="en-US" sz="2800" b="1" dirty="0">
                <a:latin typeface="Times New Roman" pitchFamily="18" charset="0"/>
                <a:ea typeface="+mj-ea"/>
                <a:cs typeface="Times New Roman" pitchFamily="18" charset="0"/>
              </a:rPr>
              <a:t>20</a:t>
            </a:r>
            <a:r>
              <a:rPr lang="uk-UA" sz="2800" b="1" dirty="0">
                <a:latin typeface="Times New Roman" pitchFamily="18" charset="0"/>
                <a:ea typeface="+mj-ea"/>
                <a:cs typeface="Times New Roman" pitchFamily="18" charset="0"/>
              </a:rPr>
              <a:t> навч. рік складає:</a:t>
            </a:r>
            <a:endParaRPr lang="uk-UA" sz="2800" b="1" cap="all" dirty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uk-UA" sz="3600" b="1" cap="all" dirty="0">
                <a:latin typeface="Times New Roman" pitchFamily="18" charset="0"/>
                <a:ea typeface="+mj-ea"/>
                <a:cs typeface="Times New Roman" pitchFamily="18" charset="0"/>
              </a:rPr>
              <a:t>600 </a:t>
            </a:r>
            <a:r>
              <a:rPr lang="uk-UA" sz="2400" b="1" cap="all" dirty="0">
                <a:latin typeface="Times New Roman" pitchFamily="18" charset="0"/>
                <a:ea typeface="+mj-ea"/>
                <a:cs typeface="Times New Roman" pitchFamily="18" charset="0"/>
              </a:rPr>
              <a:t>ГОД.</a:t>
            </a:r>
          </a:p>
        </p:txBody>
      </p:sp>
    </p:spTree>
    <p:extLst>
      <p:ext uri="{BB962C8B-B14F-4D97-AF65-F5344CB8AC3E}">
        <p14:creationId xmlns:p14="http://schemas.microsoft.com/office/powerpoint/2010/main" val="18425705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0675D01-E5D0-4FF9-A1F0-636E32E6F5C2}" type="slidenum">
              <a:rPr lang="ru-RU" altLang="ru-RU" smtClean="0"/>
              <a:pPr>
                <a:defRPr/>
              </a:pPr>
              <a:t>16</a:t>
            </a:fld>
            <a:endParaRPr lang="ru-RU" alt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127448" y="0"/>
            <a:ext cx="10873208" cy="115185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2800" b="1" dirty="0">
                <a:effectLst/>
                <a:latin typeface="Times New Roman" pitchFamily="18" charset="0"/>
                <a:cs typeface="Times New Roman" pitchFamily="18" charset="0"/>
              </a:rPr>
              <a:t>РЕЙТИНГУВАННЯ</a:t>
            </a:r>
            <a:br>
              <a:rPr lang="uk-UA" sz="2800" b="1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>
                <a:effectLst/>
                <a:latin typeface="Times New Roman" pitchFamily="18" charset="0"/>
                <a:cs typeface="Times New Roman" pitchFamily="18" charset="0"/>
              </a:rPr>
              <a:t>НАУКОВО-ПЕДАГОГІЧНИХ ПРАЦІВНИКІВ</a:t>
            </a:r>
            <a:r>
              <a:rPr lang="en-US" sz="2800" b="1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>
                <a:effectLst/>
                <a:latin typeface="Times New Roman" pitchFamily="18" charset="0"/>
                <a:cs typeface="Times New Roman" pitchFamily="18" charset="0"/>
              </a:rPr>
              <a:t>У 20</a:t>
            </a:r>
            <a:r>
              <a:rPr lang="en-US" sz="2800" b="1" dirty="0">
                <a:effectLst/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uk-UA" sz="2800" b="1" dirty="0">
                <a:effectLst/>
                <a:latin typeface="Times New Roman" pitchFamily="18" charset="0"/>
                <a:cs typeface="Times New Roman" pitchFamily="18" charset="0"/>
              </a:rPr>
              <a:t> РОЦІ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9727" y="2040022"/>
            <a:ext cx="1008112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зв</a:t>
            </a:r>
            <a:r>
              <a:rPr lang="en-US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4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язку</a:t>
            </a:r>
            <a:r>
              <a:rPr lang="uk-UA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карантином та складною епідеміологічною ситуацією, </a:t>
            </a:r>
            <a:r>
              <a:rPr lang="uk-UA" sz="4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рейтнгування</a:t>
            </a:r>
            <a:r>
              <a:rPr lang="uk-UA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НПП КПІ ім. Ігоря Сікорського в 2020 році НЕ ПРОВОДИЛОСЬ</a:t>
            </a:r>
            <a:endParaRPr lang="ru-RU" sz="4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7549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0675D01-E5D0-4FF9-A1F0-636E32E6F5C2}" type="slidenum">
              <a:rPr lang="ru-RU" altLang="ru-RU" smtClean="0"/>
              <a:pPr>
                <a:defRPr/>
              </a:pPr>
              <a:t>17</a:t>
            </a:fld>
            <a:endParaRPr lang="ru-RU" altLang="ru-RU"/>
          </a:p>
        </p:txBody>
      </p:sp>
      <p:sp>
        <p:nvSpPr>
          <p:cNvPr id="4" name="TextBox 3"/>
          <p:cNvSpPr txBox="1"/>
          <p:nvPr/>
        </p:nvSpPr>
        <p:spPr>
          <a:xfrm>
            <a:off x="1631504" y="1124744"/>
            <a:ext cx="8920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solidFill>
                  <a:srgbClr val="FF0000"/>
                </a:solidFill>
              </a:rPr>
              <a:t>ВЕРЕСЕНЬ                                       ЖОВТЕНЬ</a:t>
            </a:r>
          </a:p>
        </p:txBody>
      </p:sp>
      <p:pic>
        <p:nvPicPr>
          <p:cNvPr id="6146" name="Picture 2" descr="Рейтинг сайтів інститутів/факультетів КП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6821" y="1508052"/>
            <a:ext cx="4579379" cy="5349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Рейтинг сайтів інститутів/факультетів КПІ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27" y="1494124"/>
            <a:ext cx="4680520" cy="5363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68931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0675D01-E5D0-4FF9-A1F0-636E32E6F5C2}" type="slidenum">
              <a:rPr lang="ru-RU" altLang="ru-RU" smtClean="0"/>
              <a:pPr>
                <a:defRPr/>
              </a:pPr>
              <a:t>18</a:t>
            </a:fld>
            <a:endParaRPr lang="ru-RU" altLang="ru-RU"/>
          </a:p>
        </p:txBody>
      </p:sp>
      <p:pic>
        <p:nvPicPr>
          <p:cNvPr id="5122" name="Picture 2" descr="Рейтинг сайтів інститутів/факультетів КП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016" y="1484784"/>
            <a:ext cx="4739906" cy="5373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Рейтинг сайтів інститутів/факультетів КПІ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92" y="1504054"/>
            <a:ext cx="4560768" cy="5353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251667" y="1124744"/>
            <a:ext cx="8920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dirty="0">
                <a:solidFill>
                  <a:srgbClr val="FF0000"/>
                </a:solidFill>
              </a:rPr>
              <a:t>ЛИСТОПАД                </a:t>
            </a:r>
            <a:r>
              <a:rPr lang="en-US" sz="2400" b="1" dirty="0">
                <a:solidFill>
                  <a:srgbClr val="FF0000"/>
                </a:solidFill>
              </a:rPr>
              <a:t>       </a:t>
            </a:r>
            <a:r>
              <a:rPr lang="uk-UA" sz="2400" b="1" dirty="0">
                <a:solidFill>
                  <a:srgbClr val="FF0000"/>
                </a:solidFill>
              </a:rPr>
              <a:t>                       ГРУДЕНЬ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811524" y="279547"/>
            <a:ext cx="88569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cap="all" dirty="0">
                <a:solidFill>
                  <a:schemeClr val="bg1"/>
                </a:solidFill>
                <a:latin typeface="Lato"/>
              </a:rPr>
              <a:t>РЕЙТИНГ САЙТІВ</a:t>
            </a:r>
            <a:endParaRPr lang="ru-RU" sz="4000" b="1" i="0" cap="all" dirty="0">
              <a:solidFill>
                <a:schemeClr val="bg1"/>
              </a:solidFill>
              <a:effectLst/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23847754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0675D01-E5D0-4FF9-A1F0-636E32E6F5C2}" type="slidenum">
              <a:rPr lang="ru-RU" altLang="ru-RU" smtClean="0"/>
              <a:pPr>
                <a:defRPr/>
              </a:pPr>
              <a:t>19</a:t>
            </a:fld>
            <a:endParaRPr lang="ru-RU" altLang="ru-RU"/>
          </a:p>
        </p:txBody>
      </p:sp>
      <p:sp>
        <p:nvSpPr>
          <p:cNvPr id="4" name="Прямоуг. 2"/>
          <p:cNvSpPr>
            <a:spLocks noGrp="1" noChangeArrowheads="1"/>
          </p:cNvSpPr>
          <p:nvPr>
            <p:ph type="title"/>
          </p:nvPr>
        </p:nvSpPr>
        <p:spPr>
          <a:xfrm>
            <a:off x="1030760" y="260648"/>
            <a:ext cx="11161240" cy="79208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000" b="1" cap="none" dirty="0"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Основні завдання на 2021 рік (проект рішення)</a:t>
            </a:r>
          </a:p>
        </p:txBody>
      </p:sp>
      <p:sp>
        <p:nvSpPr>
          <p:cNvPr id="5" name="Прямоуг. 3"/>
          <p:cNvSpPr txBox="1">
            <a:spLocks noChangeArrowheads="1"/>
          </p:cNvSpPr>
          <p:nvPr/>
        </p:nvSpPr>
        <p:spPr>
          <a:xfrm>
            <a:off x="103496" y="1086813"/>
            <a:ext cx="11538192" cy="556510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15950" algn="just" eaLnBrk="1" hangingPunct="1">
              <a:buClrTx/>
              <a:buSzPct val="100000"/>
              <a:buFont typeface="Wingdings 2" pitchFamily="18" charset="2"/>
              <a:buNone/>
            </a:pPr>
            <a:endParaRPr lang="en-US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615950" algn="just" eaLnBrk="1" hangingPunct="1">
              <a:buClrTx/>
              <a:buSzPct val="100000"/>
              <a:buFont typeface="Wingdings 2" pitchFamily="18" charset="2"/>
              <a:buNone/>
            </a:pP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Заслухавши звіт заст. директора Правило В.В., Вчена рада ухвалює:</a:t>
            </a:r>
            <a:endParaRPr lang="en-US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615950" algn="just" eaLnBrk="1" hangingPunct="1">
              <a:buClrTx/>
              <a:buSzPct val="100000"/>
              <a:buFont typeface="Wingdings 2" pitchFamily="18" charset="2"/>
              <a:buNone/>
            </a:pPr>
            <a:endParaRPr lang="uk-UA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615950" algn="just" eaLnBrk="1" hangingPunct="1">
              <a:buClrTx/>
              <a:buSzPct val="100000"/>
              <a:buFont typeface="Franklin Gothic Medium" pitchFamily="34" charset="0"/>
              <a:buAutoNum type="arabicPeriod"/>
            </a:pP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Звіт першого заст. директора Правило В.В. затвердити.</a:t>
            </a:r>
          </a:p>
          <a:p>
            <a:pPr marL="615950" algn="just" eaLnBrk="1" hangingPunct="1">
              <a:buClrTx/>
              <a:buSzPct val="100000"/>
              <a:buFont typeface="Franklin Gothic Medium" pitchFamily="34" charset="0"/>
              <a:buAutoNum type="arabicPeriod"/>
            </a:pP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Для забезпечення високої якості випускників ІТС, що відповідає Європейським стандартам, вимогам ринку праці кафедрам інституту зосередити свою роботу на глибокій інтеграції навчального, наукового та інноваційного процесів, підвищенні якісного складу НПП і контингенту студентів, впровадженні нових методів і технологій навчання, підсиленні фундаментальної та практичної підготовки.</a:t>
            </a:r>
          </a:p>
          <a:p>
            <a:pPr marL="615950" algn="just" eaLnBrk="1" hangingPunct="1">
              <a:buClrTx/>
              <a:buSzPct val="100000"/>
              <a:buFont typeface="+mj-lt"/>
              <a:buAutoNum type="arabicPeriod" startAt="3"/>
            </a:pP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Забезпечення якості НПП шляхом:</a:t>
            </a:r>
          </a:p>
          <a:p>
            <a:pPr marL="558800" indent="-285750" algn="just" eaLnBrk="1" hangingPunct="1">
              <a:buClrTx/>
              <a:buSzPct val="100000"/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забезпечення кадрового резерву, широко залучаючи випускників аспірантури і магістратури до викладацької роботи.</a:t>
            </a:r>
            <a:endParaRPr lang="en-US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58800" indent="-285750" algn="just" eaLnBrk="1" hangingPunct="1">
              <a:buClrTx/>
              <a:buSzPct val="100000"/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укладання контрактів з НПП із внесенням в умови контракту ключових показників ефективності (KPI – </a:t>
            </a:r>
            <a:r>
              <a:rPr lang="uk-UA" sz="1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key</a:t>
            </a: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1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performance</a:t>
            </a: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1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indicators</a:t>
            </a: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НПП як обов’язкової складової.</a:t>
            </a:r>
            <a:endParaRPr lang="en-US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58800" indent="-285750" algn="just" eaLnBrk="1" hangingPunct="1">
              <a:buClrTx/>
              <a:buSzPct val="100000"/>
              <a:buFont typeface="Arial" panose="020B0604020202020204" pitchFamily="34" charset="0"/>
              <a:buChar char="•"/>
            </a:pPr>
            <a:r>
              <a:rPr lang="ru-RU" sz="1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здійснення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систематичного контролю кафедрами </a:t>
            </a:r>
            <a:r>
              <a:rPr lang="ru-RU" sz="1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якості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проведення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занять, </a:t>
            </a:r>
            <a:r>
              <a:rPr lang="ru-RU" sz="1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зокрема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у </a:t>
            </a:r>
            <a:r>
              <a:rPr lang="ru-RU" sz="1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дистанційному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режимі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з </a:t>
            </a:r>
            <a:r>
              <a:rPr lang="ru-RU" sz="1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урахуванням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опитування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студентів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та </a:t>
            </a:r>
            <a:r>
              <a:rPr lang="ru-RU" sz="1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щорічних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звітів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1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кафедрі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58800" indent="-285750" algn="just" eaLnBrk="1" hangingPunct="1">
              <a:buClrTx/>
              <a:buSzPct val="100000"/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проведення звітів завідувачів кафедр на розширеному засіданні кафедри за участю директора інституту, голови профспілкового бюро інституту працівників про виконання ключових показників ефективності (KPI) визначених в контракті</a:t>
            </a:r>
          </a:p>
          <a:p>
            <a:pPr marL="558800" indent="-285750" algn="just" eaLnBrk="1" hangingPunct="1">
              <a:buClrTx/>
              <a:buSzPct val="100000"/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представлення рейтингів науково-педагогічних працівників з обов’язковим розглядом і затвердженням їх кафедрою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3242205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Текст 4"/>
          <p:cNvSpPr>
            <a:spLocks noGrp="1"/>
          </p:cNvSpPr>
          <p:nvPr>
            <p:ph type="body" idx="1"/>
          </p:nvPr>
        </p:nvSpPr>
        <p:spPr>
          <a:xfrm>
            <a:off x="263352" y="1484784"/>
            <a:ext cx="11593288" cy="2455862"/>
          </a:xfrm>
        </p:spPr>
        <p:txBody>
          <a:bodyPr/>
          <a:lstStyle/>
          <a:p>
            <a:pPr marL="76104" indent="0" algn="just">
              <a:spcBef>
                <a:spcPct val="0"/>
              </a:spcBef>
              <a:spcAft>
                <a:spcPct val="0"/>
              </a:spcAft>
              <a:buNone/>
            </a:pPr>
            <a:r>
              <a:rPr lang="uk-UA" altLang="uk-UA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Пріоритетним завданням в сьогоднішніх умовах, окрім </a:t>
            </a:r>
            <a:r>
              <a:rPr lang="uk-UA" altLang="uk-UA" sz="28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забезпечення якісної конкурентоздатної освіти</a:t>
            </a:r>
            <a:r>
              <a:rPr lang="uk-UA" altLang="uk-UA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є формування </a:t>
            </a:r>
            <a:r>
              <a:rPr lang="uk-UA" altLang="uk-UA" sz="28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мотивації</a:t>
            </a:r>
            <a:r>
              <a:rPr lang="uk-UA" altLang="uk-UA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її отримання з обов'язковою </a:t>
            </a:r>
            <a:r>
              <a:rPr lang="uk-UA" altLang="uk-UA" sz="28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інноваційною складовою </a:t>
            </a:r>
            <a:r>
              <a:rPr lang="uk-UA" altLang="uk-UA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використанням </a:t>
            </a:r>
            <a:r>
              <a:rPr lang="uk-UA" altLang="uk-UA" sz="28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сучасних форм і технологій</a:t>
            </a:r>
            <a:r>
              <a:rPr lang="uk-UA" altLang="uk-UA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навчання в поєднанні з </a:t>
            </a:r>
            <a:r>
              <a:rPr lang="uk-UA" altLang="uk-UA" sz="28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науковими дослідженнями і розробками</a:t>
            </a:r>
            <a:r>
              <a:rPr lang="uk-UA" altLang="uk-UA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891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1216622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355" indent="-285519" defTabSz="1216622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2060" indent="-228402" defTabSz="1216622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598880" indent="-228402" defTabSz="1216622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5716" indent="-228402" defTabSz="1216622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2521" indent="-228402" defTabSz="1216622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69358" indent="-228402" defTabSz="1216622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6179" indent="-228402" defTabSz="1216622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2999" indent="-228402" defTabSz="1216622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fld id="{0D6CABA8-C1CF-46C2-B6BC-7D50551BAA70}" type="slidenum">
              <a:rPr lang="ru-RU" altLang="ru-RU" sz="1600">
                <a:solidFill>
                  <a:srgbClr val="FFFFFF"/>
                </a:solidFill>
                <a:latin typeface="Arial" panose="020B0604020202020204" pitchFamily="34" charset="0"/>
                <a:ea typeface="Roboto Condensed"/>
                <a:sym typeface="Roboto Condensed"/>
              </a:rPr>
              <a:pPr/>
              <a:t>2</a:t>
            </a:fld>
            <a:endParaRPr lang="ru-RU" altLang="ru-RU" sz="1600">
              <a:solidFill>
                <a:srgbClr val="FFFFFF"/>
              </a:solidFill>
              <a:latin typeface="Arial" panose="020B0604020202020204" pitchFamily="34" charset="0"/>
              <a:ea typeface="Roboto Condensed"/>
              <a:sym typeface="Roboto Condensed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605796" y="4556223"/>
            <a:ext cx="10602771" cy="1884732"/>
            <a:chOff x="2135560" y="4485145"/>
            <a:chExt cx="7842448" cy="1189236"/>
          </a:xfrm>
        </p:grpSpPr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5560" y="4485146"/>
              <a:ext cx="2100024" cy="1124695"/>
            </a:xfrm>
            <a:prstGeom prst="rect">
              <a:avLst/>
            </a:prstGeom>
          </p:spPr>
        </p:pic>
        <p:pic>
          <p:nvPicPr>
            <p:cNvPr id="4" name="Рисунок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96200" y="4485148"/>
              <a:ext cx="2081808" cy="1189233"/>
            </a:xfrm>
            <a:prstGeom prst="rect">
              <a:avLst/>
            </a:prstGeom>
          </p:spPr>
        </p:pic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1864" y="4485145"/>
              <a:ext cx="2339752" cy="1179088"/>
            </a:xfrm>
            <a:prstGeom prst="rect">
              <a:avLst/>
            </a:prstGeom>
          </p:spPr>
        </p:pic>
        <p:sp>
          <p:nvSpPr>
            <p:cNvPr id="6" name="Двойная стрелка влево/вправо 5"/>
            <p:cNvSpPr/>
            <p:nvPr/>
          </p:nvSpPr>
          <p:spPr>
            <a:xfrm>
              <a:off x="4301532" y="4921477"/>
              <a:ext cx="504056" cy="252028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0" name="Двойная стрелка влево/вправо 9"/>
            <p:cNvSpPr/>
            <p:nvPr/>
          </p:nvSpPr>
          <p:spPr>
            <a:xfrm>
              <a:off x="7284132" y="4947863"/>
              <a:ext cx="504056" cy="252028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</p:spTree>
    <p:extLst>
      <p:ext uri="{BB962C8B-B14F-4D97-AF65-F5344CB8AC3E}">
        <p14:creationId xmlns:p14="http://schemas.microsoft.com/office/powerpoint/2010/main" val="15911693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0675D01-E5D0-4FF9-A1F0-636E32E6F5C2}" type="slidenum">
              <a:rPr lang="ru-RU" altLang="ru-RU" smtClean="0"/>
              <a:pPr>
                <a:defRPr/>
              </a:pPr>
              <a:t>20</a:t>
            </a:fld>
            <a:endParaRPr lang="ru-RU" altLang="ru-RU"/>
          </a:p>
        </p:txBody>
      </p:sp>
      <p:sp>
        <p:nvSpPr>
          <p:cNvPr id="4" name="Прямоуг. 2"/>
          <p:cNvSpPr>
            <a:spLocks noGrp="1" noChangeArrowheads="1"/>
          </p:cNvSpPr>
          <p:nvPr>
            <p:ph type="title"/>
          </p:nvPr>
        </p:nvSpPr>
        <p:spPr>
          <a:xfrm>
            <a:off x="1030760" y="260648"/>
            <a:ext cx="11161240" cy="79208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000" b="1" cap="none" dirty="0"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Основні завдання на 2021 рік (проект рішення)</a:t>
            </a:r>
          </a:p>
        </p:txBody>
      </p:sp>
      <p:sp>
        <p:nvSpPr>
          <p:cNvPr id="5" name="Прямоуг. 3"/>
          <p:cNvSpPr txBox="1">
            <a:spLocks noChangeArrowheads="1"/>
          </p:cNvSpPr>
          <p:nvPr/>
        </p:nvSpPr>
        <p:spPr>
          <a:xfrm>
            <a:off x="0" y="1503636"/>
            <a:ext cx="11424592" cy="504056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15950" algn="just" eaLnBrk="1" hangingPunct="1">
              <a:buClrTx/>
              <a:buSzPct val="100000"/>
              <a:buFont typeface="+mj-lt"/>
              <a:buAutoNum type="arabicPeriod" startAt="4"/>
            </a:pP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Визначити основними завданнями забезпечення якості АБІТУРІЄНТІВ:</a:t>
            </a:r>
          </a:p>
          <a:p>
            <a:pPr marL="912813" indent="-285750" algn="just" eaLnBrk="1" hangingPunct="1">
              <a:buClrTx/>
              <a:buSzPct val="100000"/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запровадження на кафедральному рівні заходів щодо привабливості і популяризації освітніх програм;</a:t>
            </a:r>
            <a:endParaRPr lang="en-US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912813" indent="-285750" algn="just" eaLnBrk="1" hangingPunct="1">
              <a:buClrTx/>
              <a:buSzPct val="100000"/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вдосконалення інформаційного забезпечення, зокрема своєчасне, змістовне, цільове наповнення сайтів підрозділів</a:t>
            </a:r>
            <a:r>
              <a:rPr lang="en-US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сторінок у соціальних мережах та інших інформаційних ресурсів;</a:t>
            </a:r>
          </a:p>
          <a:p>
            <a:pPr marL="912813" indent="-285750" algn="just" eaLnBrk="1" hangingPunct="1">
              <a:buClrTx/>
              <a:buSzPct val="100000"/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перехід до рівня індивідуальної роботи з кожним абітурієнтом, надання інформації про освітні програми кафедр на позитивних (успішних) прикладах кар'єрного зростання випускників кафедри тощо;</a:t>
            </a:r>
          </a:p>
          <a:p>
            <a:pPr marL="912813" indent="-285750" algn="just" eaLnBrk="1" hangingPunct="1">
              <a:buClrTx/>
              <a:buSzPct val="100000"/>
              <a:buFont typeface="Arial" panose="020B0604020202020204" pitchFamily="34" charset="0"/>
              <a:buChar char="•"/>
            </a:pP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залучення кафедр до профорієнтаційної роботи у середніх навчальних закладах всіх типів з представленням переваг якісної інноваційної освіти та конкурентоспроможності випускників інституту;</a:t>
            </a:r>
          </a:p>
          <a:p>
            <a:pPr marL="615950" algn="just" eaLnBrk="1" hangingPunct="1">
              <a:buClrTx/>
              <a:buSzPct val="100000"/>
              <a:buFont typeface="+mj-lt"/>
              <a:buAutoNum type="arabicPeriod" startAt="5"/>
            </a:pPr>
            <a:r>
              <a:rPr lang="uk-UA" alt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Кафедрам приділити більше уваги ролі куратора навчальних груп. Кураторство має перейти на зовсім інший рівень діяльності НПП, кафедра (деканат) має змінити свою роль у виховному процесі.</a:t>
            </a:r>
            <a:endParaRPr lang="uk-UA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615950" algn="just" eaLnBrk="1" hangingPunct="1">
              <a:buClrTx/>
              <a:buSzPct val="100000"/>
              <a:buFont typeface="+mj-lt"/>
              <a:buAutoNum type="arabicPeriod" startAt="5"/>
            </a:pP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Забезпечити подальший розвиток навчально-лабораторної бази кафедр, продовжити практику створення навчально-наукових центрів і лабораторій за участю вітчизняних і міжнародних підприємств та організацій на засадах спонсорської допомоги, а також залучаючи міжнародні гранти і проекти.</a:t>
            </a:r>
          </a:p>
          <a:p>
            <a:pPr marL="615950" algn="just" eaLnBrk="1" hangingPunct="1">
              <a:buClrTx/>
              <a:buSzPct val="100000"/>
              <a:buFont typeface="+mj-lt"/>
              <a:buAutoNum type="arabicPeriod" startAt="5"/>
            </a:pP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Активно залучати зацікавлені сторони (</a:t>
            </a:r>
            <a:r>
              <a:rPr lang="uk-UA" sz="1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стейкхолдерів</a:t>
            </a:r>
            <a:r>
              <a:rPr lang="uk-UA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до процесу розробки освітніх програм, оцінки якості підготовки випускників та їх подальшого працевлаштування.</a:t>
            </a:r>
          </a:p>
          <a:p>
            <a:pPr marL="273050" indent="0" algn="just" eaLnBrk="1" hangingPunct="1">
              <a:buClrTx/>
              <a:buSzPct val="100000"/>
              <a:buFont typeface="Wingdings 2" pitchFamily="18" charset="2"/>
              <a:buNone/>
            </a:pPr>
            <a:endParaRPr lang="uk-UA" sz="16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73050" indent="0" algn="just" eaLnBrk="1" hangingPunct="1">
              <a:buClrTx/>
              <a:buSzPct val="100000"/>
              <a:buFont typeface="Wingdings 2" pitchFamily="18" charset="2"/>
              <a:buNone/>
            </a:pP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7311341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0675D01-E5D0-4FF9-A1F0-636E32E6F5C2}" type="slidenum">
              <a:rPr lang="ru-RU" altLang="ru-RU" smtClean="0"/>
              <a:pPr>
                <a:defRPr/>
              </a:pPr>
              <a:t>21</a:t>
            </a:fld>
            <a:endParaRPr lang="ru-RU" altLang="ru-RU"/>
          </a:p>
        </p:txBody>
      </p:sp>
      <p:sp>
        <p:nvSpPr>
          <p:cNvPr id="4" name="Прямоуг. 2"/>
          <p:cNvSpPr>
            <a:spLocks noGrp="1" noChangeArrowheads="1"/>
          </p:cNvSpPr>
          <p:nvPr>
            <p:ph type="title"/>
          </p:nvPr>
        </p:nvSpPr>
        <p:spPr>
          <a:xfrm>
            <a:off x="1030760" y="260648"/>
            <a:ext cx="11161240" cy="79208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000" b="1" cap="none" dirty="0"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Основні завдання на 2021 рік (проект рішення)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1340769"/>
            <a:ext cx="1101722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8850" indent="-342900" algn="just">
              <a:lnSpc>
                <a:spcPct val="150000"/>
              </a:lnSpc>
              <a:buSzPct val="100000"/>
              <a:buFont typeface="+mj-lt"/>
              <a:buAutoNum type="arabicPeriod" startAt="8"/>
            </a:pPr>
            <a:r>
              <a:rPr lang="uk-UA" b="1" dirty="0">
                <a:latin typeface="Arial" pitchFamily="34" charset="0"/>
                <a:cs typeface="Arial" pitchFamily="34" charset="0"/>
              </a:rPr>
              <a:t>Продовжити роботу кафедр інституту з роботодавцями на основі діючих та нових угод про співпрацю з метою покращання практичної підготовки випускників.</a:t>
            </a:r>
          </a:p>
          <a:p>
            <a:pPr marL="958850" indent="-342900" algn="just">
              <a:lnSpc>
                <a:spcPct val="150000"/>
              </a:lnSpc>
              <a:buSzPct val="100000"/>
              <a:buFont typeface="+mj-lt"/>
              <a:buAutoNum type="arabicPeriod" startAt="8"/>
            </a:pPr>
            <a:r>
              <a:rPr lang="uk-UA" b="1" dirty="0">
                <a:latin typeface="Arial" pitchFamily="34" charset="0"/>
                <a:cs typeface="Arial" pitchFamily="34" charset="0"/>
              </a:rPr>
              <a:t>Удосконалити роботу зі створення цілісної інформаційної системи навчального процесу:</a:t>
            </a:r>
          </a:p>
          <a:p>
            <a:pPr marL="615950" algn="just">
              <a:lnSpc>
                <a:spcPct val="150000"/>
              </a:lnSpc>
              <a:buSzPct val="100000"/>
              <a:buFont typeface="Wingdings" pitchFamily="2" charset="2"/>
              <a:buChar char="Ø"/>
            </a:pPr>
            <a:r>
              <a:rPr lang="uk-UA" b="1" dirty="0">
                <a:latin typeface="Arial" pitchFamily="34" charset="0"/>
                <a:cs typeface="Arial" pitchFamily="34" charset="0"/>
              </a:rPr>
              <a:t>продовжити роботу з інформаційного наповнення системи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“</a:t>
            </a:r>
            <a:r>
              <a:rPr lang="uk-UA" b="1" dirty="0">
                <a:latin typeface="Arial" pitchFamily="34" charset="0"/>
                <a:cs typeface="Arial" pitchFamily="34" charset="0"/>
              </a:rPr>
              <a:t>Електронний </a:t>
            </a:r>
            <a:r>
              <a:rPr lang="uk-UA" b="1" dirty="0" err="1">
                <a:latin typeface="Arial" pitchFamily="34" charset="0"/>
                <a:cs typeface="Arial" pitchFamily="34" charset="0"/>
              </a:rPr>
              <a:t>кампус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”</a:t>
            </a:r>
            <a:r>
              <a:rPr lang="uk-UA" b="1" dirty="0">
                <a:latin typeface="Arial" pitchFamily="34" charset="0"/>
                <a:cs typeface="Arial" pitchFamily="34" charset="0"/>
              </a:rPr>
              <a:t>, забезпечити користування системою усіма викладачами  та студентами без винятку;</a:t>
            </a:r>
          </a:p>
          <a:p>
            <a:pPr marL="615950" algn="just">
              <a:lnSpc>
                <a:spcPct val="150000"/>
              </a:lnSpc>
              <a:buSzPct val="100000"/>
              <a:buFont typeface="Wingdings" pitchFamily="2" charset="2"/>
              <a:buChar char="Ø"/>
            </a:pPr>
            <a:r>
              <a:rPr lang="uk-UA" b="1" dirty="0">
                <a:latin typeface="Arial" pitchFamily="34" charset="0"/>
                <a:cs typeface="Arial" pitchFamily="34" charset="0"/>
              </a:rPr>
              <a:t>кафедрам інституту створити та підтримувати сторінки в соціальних мережах (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Facebook</a:t>
            </a:r>
            <a:r>
              <a:rPr lang="uk-UA" b="1" dirty="0">
                <a:latin typeface="Arial" pitchFamily="34" charset="0"/>
                <a:cs typeface="Arial" pitchFamily="34" charset="0"/>
              </a:rPr>
              <a:t>,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Telegram</a:t>
            </a:r>
            <a:r>
              <a:rPr lang="uk-UA" b="1" dirty="0">
                <a:latin typeface="Arial" pitchFamily="34" charset="0"/>
                <a:cs typeface="Arial" pitchFamily="34" charset="0"/>
              </a:rPr>
              <a:t>,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Instagram</a:t>
            </a:r>
            <a:r>
              <a:rPr lang="uk-UA" b="1" dirty="0">
                <a:latin typeface="Arial" pitchFamily="34" charset="0"/>
                <a:cs typeface="Arial" pitchFamily="34" charset="0"/>
              </a:rPr>
              <a:t>,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YouTube </a:t>
            </a:r>
            <a:r>
              <a:rPr lang="uk-UA" b="1" dirty="0">
                <a:latin typeface="Arial" pitchFamily="34" charset="0"/>
                <a:cs typeface="Arial" pitchFamily="34" charset="0"/>
              </a:rPr>
              <a:t>та ін.) з метою інформування майбутніх абітурієнтів та популяризації освітніх програм кафедр та інституту;</a:t>
            </a:r>
          </a:p>
          <a:p>
            <a:pPr marL="615950" algn="just">
              <a:lnSpc>
                <a:spcPct val="150000"/>
              </a:lnSpc>
              <a:buSzPct val="100000"/>
              <a:buFont typeface="Wingdings" pitchFamily="2" charset="2"/>
              <a:buChar char="Ø"/>
            </a:pPr>
            <a:r>
              <a:rPr lang="uk-UA" b="1" dirty="0">
                <a:latin typeface="Arial" pitchFamily="34" charset="0"/>
                <a:cs typeface="Arial" pitchFamily="34" charset="0"/>
              </a:rPr>
              <a:t> керівникам підрозділів інституту оновити інформацію на сайтах підрозділів та на сторінках соціальних мереж щодо вступу до інституту та опису освітніх програм кафедр.</a:t>
            </a:r>
          </a:p>
        </p:txBody>
      </p:sp>
    </p:spTree>
    <p:extLst>
      <p:ext uri="{BB962C8B-B14F-4D97-AF65-F5344CB8AC3E}">
        <p14:creationId xmlns:p14="http://schemas.microsoft.com/office/powerpoint/2010/main" val="21807040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2711450" y="2708275"/>
            <a:ext cx="66246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 i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ДЯКУЮ  ЗА  УВАГУ!</a:t>
            </a:r>
            <a:endParaRPr lang="en-US" sz="4400" b="1" i="1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39A72A-62EB-49E7-955D-07715E53C631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Текст 4"/>
          <p:cNvSpPr>
            <a:spLocks noGrp="1"/>
          </p:cNvSpPr>
          <p:nvPr>
            <p:ph type="body" idx="1"/>
          </p:nvPr>
        </p:nvSpPr>
        <p:spPr>
          <a:xfrm>
            <a:off x="478369" y="1916832"/>
            <a:ext cx="11474451" cy="4296477"/>
          </a:xfrm>
        </p:spPr>
        <p:txBody>
          <a:bodyPr/>
          <a:lstStyle/>
          <a:p>
            <a:pPr marL="606943" indent="-505474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uk-UA" sz="2667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Організація повноцінного освітнього процесу в дистанційному режимі.</a:t>
            </a:r>
          </a:p>
          <a:p>
            <a:pPr marL="606943" indent="-505474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uk-UA" sz="2667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Гнучке поєднання режимів дистанційного та змішаного навчання.</a:t>
            </a:r>
          </a:p>
          <a:p>
            <a:pPr marL="606943" indent="-505474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uk-UA" sz="2667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Забезпечення вимог карантину і протиепідемічних заходів в корпусі.</a:t>
            </a:r>
          </a:p>
          <a:p>
            <a:pPr marL="606943" indent="-505474"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uk-UA" sz="2667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Оперативна реакція на захворювання, організація допомоги й ізоляції.</a:t>
            </a:r>
          </a:p>
        </p:txBody>
      </p:sp>
      <p:sp>
        <p:nvSpPr>
          <p:cNvPr id="39939" name="Заголовок 3"/>
          <p:cNvSpPr>
            <a:spLocks noGrp="1"/>
          </p:cNvSpPr>
          <p:nvPr>
            <p:ph type="title"/>
          </p:nvPr>
        </p:nvSpPr>
        <p:spPr>
          <a:xfrm>
            <a:off x="1134537" y="188640"/>
            <a:ext cx="10818283" cy="757767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uk-UA" b="1" dirty="0">
                <a:latin typeface="Arial" pitchFamily="34" charset="0"/>
                <a:cs typeface="Arial" pitchFamily="34" charset="0"/>
              </a:rPr>
              <a:t>ЗАБЕЗПЕЧЕННЯ РОБОТИ ІНСТИТУТУ В УМОВАХ КАРАНТИНУ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40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1622122" eaLnBrk="0" hangingPunct="0"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989782" indent="-380682" defTabSz="1622122" eaLnBrk="0" hangingPunct="0"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522709" indent="-304528" defTabSz="1622122" eaLnBrk="0" hangingPunct="0"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2131787" indent="-304528" defTabSz="1622122" eaLnBrk="0" hangingPunct="0"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740886" indent="-304528" defTabSz="1622122" eaLnBrk="0" hangingPunct="0"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3349944" indent="-304528" defTabSz="1622122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3959045" indent="-304528" defTabSz="1622122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4568124" indent="-304528" defTabSz="1622122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5177203" indent="-304528" defTabSz="1622122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fld id="{A4689EC6-C16C-450B-A42B-E8FB87D1223C}" type="slidenum">
              <a:rPr lang="ru-RU" altLang="ru-RU" sz="2133">
                <a:solidFill>
                  <a:srgbClr val="FFFFFF"/>
                </a:solidFill>
                <a:latin typeface="Arial" pitchFamily="34" charset="0"/>
                <a:ea typeface="Roboto Condensed"/>
                <a:sym typeface="Roboto Condensed"/>
              </a:rPr>
              <a:pPr/>
              <a:t>3</a:t>
            </a:fld>
            <a:endParaRPr lang="ru-RU" altLang="ru-RU" sz="2133" dirty="0">
              <a:solidFill>
                <a:srgbClr val="FFFFFF"/>
              </a:solidFill>
              <a:latin typeface="Arial" pitchFamily="34" charset="0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842398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1374C5E0-1D21-45DF-9A59-B77950F5741D}" type="slidenum">
              <a:rPr lang="ru-RU" altLang="ru-RU" smtClean="0"/>
              <a:pPr>
                <a:defRPr/>
              </a:pPr>
              <a:t>4</a:t>
            </a:fld>
            <a:endParaRPr lang="ru-RU" altLang="ru-RU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589676" y="188640"/>
            <a:ext cx="9450857" cy="746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96" tIns="45698" rIns="91396" bIns="45698" numCol="1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/>
            <a:r>
              <a:rPr lang="uk-UA" b="1" dirty="0">
                <a:solidFill>
                  <a:schemeClr val="bg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КОНКУРС ЗА ЗАЯВАМИ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uk-UA" b="1" dirty="0">
                <a:solidFill>
                  <a:schemeClr val="bg1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У 2020 РОЦІ</a:t>
            </a:r>
            <a:endParaRPr lang="ru-RU" b="1" dirty="0">
              <a:solidFill>
                <a:schemeClr val="bg1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7149523"/>
              </p:ext>
            </p:extLst>
          </p:nvPr>
        </p:nvGraphicFramePr>
        <p:xfrm>
          <a:off x="383018" y="1354540"/>
          <a:ext cx="11233248" cy="55085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Лист" r:id="rId2" imgW="8534400" imgH="5867290" progId="Excel.Sheet.8">
                  <p:embed/>
                </p:oleObj>
              </mc:Choice>
              <mc:Fallback>
                <p:oleObj name="Лист" r:id="rId2" imgW="8534400" imgH="586729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018" y="1354540"/>
                        <a:ext cx="11233248" cy="55085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57794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1374C5E0-1D21-45DF-9A59-B77950F5741D}" type="slidenum">
              <a:rPr lang="ru-RU" altLang="ru-RU" smtClean="0"/>
              <a:pPr>
                <a:defRPr/>
              </a:pPr>
              <a:t>5</a:t>
            </a:fld>
            <a:endParaRPr lang="ru-RU" altLang="ru-RU"/>
          </a:p>
        </p:txBody>
      </p:sp>
      <p:sp>
        <p:nvSpPr>
          <p:cNvPr id="7" name="TextBox 6"/>
          <p:cNvSpPr txBox="1"/>
          <p:nvPr/>
        </p:nvSpPr>
        <p:spPr>
          <a:xfrm>
            <a:off x="1055440" y="116632"/>
            <a:ext cx="108732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Конкурсна ситуація вступу на 1-й курс</a:t>
            </a:r>
          </a:p>
          <a:p>
            <a:pPr algn="ctr"/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(денна форма навчання)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67728"/>
              </p:ext>
            </p:extLst>
          </p:nvPr>
        </p:nvGraphicFramePr>
        <p:xfrm>
          <a:off x="335357" y="1556792"/>
          <a:ext cx="11593289" cy="4684586"/>
        </p:xfrm>
        <a:graphic>
          <a:graphicData uri="http://schemas.openxmlformats.org/drawingml/2006/table">
            <a:tbl>
              <a:tblPr firstRow="1" firstCol="1" bandCol="1">
                <a:tableStyleId>{16D9F66E-5EB9-4882-86FB-DCBF35E3C3E4}</a:tableStyleId>
              </a:tblPr>
              <a:tblGrid>
                <a:gridCol w="37546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77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77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77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77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677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6816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latin typeface="Times New Roman" pitchFamily="18" charset="0"/>
                          <a:cs typeface="Times New Roman" pitchFamily="18" charset="0"/>
                        </a:rPr>
                        <a:t>Показник</a:t>
                      </a:r>
                      <a:endParaRPr lang="uk-UA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2016 р.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2017 р.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2018 р.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</a:t>
                      </a:r>
                      <a:r>
                        <a:rPr kumimoji="0" lang="en-US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</a:t>
                      </a:r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р.</a:t>
                      </a:r>
                      <a:endParaRPr kumimoji="0" lang="en-US" sz="2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2020 р.</a:t>
                      </a:r>
                      <a:endParaRPr kumimoji="0" lang="en-US" sz="2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6816">
                <a:tc>
                  <a:txBody>
                    <a:bodyPr/>
                    <a:lstStyle/>
                    <a:p>
                      <a:r>
                        <a:rPr lang="uk-UA" sz="2200" dirty="0">
                          <a:latin typeface="Times New Roman" pitchFamily="18" charset="0"/>
                          <a:cs typeface="Times New Roman" pitchFamily="18" charset="0"/>
                        </a:rPr>
                        <a:t>План набору</a:t>
                      </a:r>
                      <a:r>
                        <a:rPr lang="uk-UA" sz="2200" baseline="0" dirty="0">
                          <a:latin typeface="Times New Roman" pitchFamily="18" charset="0"/>
                          <a:cs typeface="Times New Roman" pitchFamily="18" charset="0"/>
                        </a:rPr>
                        <a:t> (макс. </a:t>
                      </a:r>
                      <a:r>
                        <a:rPr lang="uk-UA" sz="22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держ</a:t>
                      </a:r>
                      <a:r>
                        <a:rPr lang="uk-UA" sz="2200" baseline="0" dirty="0">
                          <a:latin typeface="Times New Roman" pitchFamily="18" charset="0"/>
                          <a:cs typeface="Times New Roman" pitchFamily="18" charset="0"/>
                        </a:rPr>
                        <a:t>. замовлення)</a:t>
                      </a:r>
                      <a:endParaRPr lang="uk-UA" sz="2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-76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180</a:t>
                      </a:r>
                      <a:endParaRPr kumimoji="0" lang="ru-RU" sz="2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-76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160</a:t>
                      </a:r>
                      <a:endParaRPr kumimoji="0" lang="ru-RU" sz="2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046">
                <a:tc>
                  <a:txBody>
                    <a:bodyPr/>
                    <a:lstStyle/>
                    <a:p>
                      <a:r>
                        <a:rPr lang="uk-UA" sz="2200" dirty="0">
                          <a:latin typeface="Times New Roman" pitchFamily="18" charset="0"/>
                          <a:cs typeface="Times New Roman" pitchFamily="18" charset="0"/>
                        </a:rPr>
                        <a:t>Подано заяв </a:t>
                      </a:r>
                      <a:endParaRPr lang="uk-UA" sz="2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1090</a:t>
                      </a:r>
                    </a:p>
                    <a:p>
                      <a:pPr algn="ctr"/>
                      <a:r>
                        <a:rPr kumimoji="0" lang="uk-UA" sz="20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(всього)</a:t>
                      </a:r>
                      <a:endParaRPr kumimoji="0" lang="en-US" sz="20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-76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506</a:t>
                      </a:r>
                      <a:endParaRPr kumimoji="0" lang="ru-RU" sz="2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-76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527(430)</a:t>
                      </a:r>
                      <a:endParaRPr kumimoji="0" lang="ru-RU" sz="2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00">
                <a:tc>
                  <a:txBody>
                    <a:bodyPr/>
                    <a:lstStyle/>
                    <a:p>
                      <a:r>
                        <a:rPr lang="uk-UA" sz="2200" dirty="0">
                          <a:latin typeface="Times New Roman" pitchFamily="18" charset="0"/>
                          <a:cs typeface="Times New Roman" pitchFamily="18" charset="0"/>
                        </a:rPr>
                        <a:t>Конкурс за поданими заявами </a:t>
                      </a:r>
                      <a:endParaRPr lang="uk-UA" sz="2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  <a:r>
                        <a:rPr kumimoji="0" lang="en-US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3,35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4,06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-76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4,43</a:t>
                      </a:r>
                      <a:endParaRPr kumimoji="0" lang="ru-RU" sz="2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-76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3,16</a:t>
                      </a:r>
                      <a:endParaRPr kumimoji="0" lang="ru-RU" sz="2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uk-UA" sz="2200" dirty="0">
                          <a:latin typeface="Times New Roman" pitchFamily="18" charset="0"/>
                          <a:cs typeface="Times New Roman" pitchFamily="18" charset="0"/>
                        </a:rPr>
                        <a:t>Мін. прохідний бал </a:t>
                      </a:r>
                      <a:endParaRPr lang="uk-UA" sz="2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131,5</a:t>
                      </a:r>
                    </a:p>
                    <a:p>
                      <a:pPr algn="ctr"/>
                      <a:r>
                        <a:rPr kumimoji="0" lang="uk-UA" sz="16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(середній)</a:t>
                      </a:r>
                      <a:endParaRPr kumimoji="0" lang="en-US" sz="1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138</a:t>
                      </a:r>
                      <a:r>
                        <a:rPr kumimoji="0" lang="uk-UA" sz="2400" b="1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kumimoji="0" lang="en-US" sz="2400" b="1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min)</a:t>
                      </a:r>
                      <a:endParaRPr kumimoji="0" lang="uk-UA" sz="2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131,27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-76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144</a:t>
                      </a:r>
                      <a:endParaRPr kumimoji="0" lang="ru-RU" sz="2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-76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143,04</a:t>
                      </a:r>
                      <a:endParaRPr kumimoji="0" lang="ru-RU" sz="2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7464">
                <a:tc>
                  <a:txBody>
                    <a:bodyPr/>
                    <a:lstStyle/>
                    <a:p>
                      <a:r>
                        <a:rPr lang="uk-UA" sz="2200" b="1" dirty="0">
                          <a:latin typeface="Times New Roman" pitchFamily="18" charset="0"/>
                          <a:cs typeface="Times New Roman" pitchFamily="18" charset="0"/>
                        </a:rPr>
                        <a:t>Рекомендовано до зарахування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en-US" sz="1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-76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114</a:t>
                      </a:r>
                      <a:endParaRPr kumimoji="0" lang="ru-RU" sz="2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-76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160</a:t>
                      </a:r>
                      <a:endParaRPr kumimoji="0" lang="ru-RU" sz="2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5045">
                <a:tc>
                  <a:txBody>
                    <a:bodyPr/>
                    <a:lstStyle/>
                    <a:p>
                      <a:r>
                        <a:rPr lang="uk-UA" sz="2200" b="1" dirty="0">
                          <a:latin typeface="Times New Roman" pitchFamily="18" charset="0"/>
                          <a:cs typeface="Times New Roman" pitchFamily="18" charset="0"/>
                        </a:rPr>
                        <a:t>Зараховано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en-US" sz="18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-76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107</a:t>
                      </a:r>
                      <a:endParaRPr kumimoji="0" lang="ru-RU" sz="2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-76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2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148+1</a:t>
                      </a:r>
                      <a:endParaRPr kumimoji="0" lang="ru-RU" sz="2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0444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1374C5E0-1D21-45DF-9A59-B77950F5741D}" type="slidenum">
              <a:rPr lang="ru-RU" altLang="ru-RU" smtClean="0"/>
              <a:pPr>
                <a:defRPr/>
              </a:pPr>
              <a:t>6</a:t>
            </a:fld>
            <a:endParaRPr lang="ru-RU" alt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151857" y="-39757"/>
            <a:ext cx="110645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Підсумки вступної кампанії по провідних вишах України, </a:t>
            </a:r>
            <a:br>
              <a:rPr lang="uk-UA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спеціальність 172 Телекомунікації та радіотехніка</a:t>
            </a:r>
            <a:b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(за кількістю зарахованих на бюджет)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281672"/>
              </p:ext>
            </p:extLst>
          </p:nvPr>
        </p:nvGraphicFramePr>
        <p:xfrm>
          <a:off x="191344" y="1283682"/>
          <a:ext cx="11641125" cy="51379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50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94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2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60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28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576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5767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267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ЗВО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Факультет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Освітня програма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Ліцензійний обсяг</a:t>
                      </a:r>
                      <a:endParaRPr lang="uk-UA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Максимальне </a:t>
                      </a:r>
                      <a:r>
                        <a:rPr lang="uk-UA" sz="1200" dirty="0" err="1">
                          <a:effectLst/>
                        </a:rPr>
                        <a:t>держ</a:t>
                      </a:r>
                      <a:r>
                        <a:rPr lang="uk-UA" sz="1200" dirty="0">
                          <a:effectLst/>
                        </a:rPr>
                        <a:t>. замовлення</a:t>
                      </a:r>
                      <a:endParaRPr lang="uk-UA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Зараховано на бюджет</a:t>
                      </a:r>
                      <a:endParaRPr lang="uk-UA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Зараховано на контракт</a:t>
                      </a:r>
                      <a:endParaRPr lang="uk-UA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45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КПІ</a:t>
                      </a:r>
                      <a:br>
                        <a:rPr lang="uk-UA" sz="1400" dirty="0">
                          <a:effectLst/>
                        </a:rPr>
                      </a:br>
                      <a:r>
                        <a:rPr lang="uk-UA" sz="1400" dirty="0">
                          <a:effectLst/>
                        </a:rPr>
                        <a:t>ім. Ігоря Сікорського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Інститут телекомунікаційних систем</a:t>
                      </a:r>
                      <a:endParaRPr lang="uk-UA" sz="16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Інформаційно-комунікаційні технології, Телекомунікаційні системи та мережі, Інженерія та програмування інфокомунікацій</a:t>
                      </a:r>
                      <a:endParaRPr lang="uk-UA" sz="11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167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160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148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1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36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КПІ</a:t>
                      </a:r>
                      <a:br>
                        <a:rPr lang="uk-UA" sz="1400" dirty="0">
                          <a:effectLst/>
                        </a:rPr>
                      </a:br>
                      <a:r>
                        <a:rPr lang="uk-UA" sz="1400" dirty="0">
                          <a:effectLst/>
                        </a:rPr>
                        <a:t>ім. Ігоря Сікорського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Радіотехнічний факультет</a:t>
                      </a:r>
                      <a:endParaRPr lang="uk-UA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Інтелектуальні технології мікросистемної радіоелектронної техніки, Радіозв’язок і оброблення сигналів, Радіотехнічні інформаційні технології, Радіосистемна інженерія</a:t>
                      </a:r>
                      <a:endParaRPr lang="uk-UA" sz="11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130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125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99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3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77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Львівська політехніка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Інститут телекомунікацій, радіоелектроніки та електронної техніки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Телекомунікації та радіотехніка</a:t>
                      </a:r>
                      <a:endParaRPr lang="uk-UA" sz="11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400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131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90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2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63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ДУТ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Навчально-науковий інститут Телекомунікацій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Телекомунікаційні системи та мержі, Мобільні телекомунікації та системи цифрового телебачення</a:t>
                      </a:r>
                      <a:endParaRPr lang="uk-UA" sz="11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300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124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72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13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63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ХНУРЕ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Інфокомунікацій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Інформаційно-мережна інженерія, Інфокомунікаційна інженерія, Телекомунікації</a:t>
                      </a:r>
                      <a:endParaRPr lang="uk-UA" sz="11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308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80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62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16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4312" marR="54312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2398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1374C5E0-1D21-45DF-9A59-B77950F5741D}" type="slidenum">
              <a:rPr lang="ru-RU" altLang="ru-RU" smtClean="0"/>
              <a:pPr>
                <a:defRPr/>
              </a:pPr>
              <a:t>7</a:t>
            </a:fld>
            <a:endParaRPr lang="ru-RU" alt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151857" y="-39757"/>
            <a:ext cx="110645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Підсумки вступної кампанії по провідних вишах України, </a:t>
            </a:r>
            <a:br>
              <a:rPr lang="uk-UA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спеціальність 172 Телекомунікації та радіотехніка</a:t>
            </a:r>
            <a:b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(за кількістю зарахованих на бюджет)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5725008"/>
              </p:ext>
            </p:extLst>
          </p:nvPr>
        </p:nvGraphicFramePr>
        <p:xfrm>
          <a:off x="191344" y="1261670"/>
          <a:ext cx="11856642" cy="51696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01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7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3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35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01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09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809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616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КПІ</a:t>
                      </a:r>
                      <a:br>
                        <a:rPr lang="uk-UA" sz="1400" dirty="0">
                          <a:effectLst/>
                        </a:rPr>
                      </a:br>
                      <a:r>
                        <a:rPr lang="uk-UA" sz="1400" dirty="0">
                          <a:effectLst/>
                        </a:rPr>
                        <a:t>ім. Ігоря Сікорського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Факультет електроніки</a:t>
                      </a:r>
                    </a:p>
                  </a:txBody>
                  <a:tcPr marL="56593" marR="56593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Інформаційно-обчислювальні засоби радіоелектронних систем</a:t>
                      </a:r>
                    </a:p>
                  </a:txBody>
                  <a:tcPr marL="56593" marR="56593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2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</a:p>
                  </a:txBody>
                  <a:tcPr marL="56593" marR="56593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2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53</a:t>
                      </a:r>
                    </a:p>
                  </a:txBody>
                  <a:tcPr marL="56593" marR="56593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2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56593" marR="56593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uk-UA" sz="2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56593" marR="56593" marT="0" marB="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62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КНУ ім. Тараса Шевченка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Факультет інформаційних технологій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Мережеві та інтернет-технології</a:t>
                      </a:r>
                      <a:endParaRPr lang="uk-UA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30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30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29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–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62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ОНАЗ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Навчально-науковий інститут інфокомунікацій та програмної інженерії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Телекомунікації та радіотехніка</a:t>
                      </a:r>
                      <a:endParaRPr lang="uk-UA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160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40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25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2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62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ХНУРЕ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Інформаційних радіотехнологій і технічного захисту інформації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Радіотехніка, </a:t>
                      </a:r>
                      <a:r>
                        <a:rPr lang="uk-UA" sz="1200" dirty="0" err="1">
                          <a:effectLst/>
                        </a:rPr>
                        <a:t>Медіаінженерія</a:t>
                      </a:r>
                      <a:endParaRPr lang="uk-UA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453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28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17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10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62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КНУ ім. Тараса Шевченка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Факультет радіофізики, електроніки та комп`ютерних систем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Інформаційна безпека телекомунікаційних систем і мереж</a:t>
                      </a:r>
                      <a:endParaRPr lang="uk-UA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20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16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16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2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16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ХНУРЕ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Автоматики і комп'ютеризованих технологій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Інтелектуальні технології засобів радіоелектроніки, Радіоелектронні засоби вбудованих систем</a:t>
                      </a:r>
                      <a:endParaRPr lang="uk-UA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316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20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15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2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160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ОНАЗ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Навчально-науковий інститут </a:t>
                      </a:r>
                      <a:r>
                        <a:rPr lang="uk-UA" sz="1400" dirty="0" err="1">
                          <a:effectLst/>
                        </a:rPr>
                        <a:t>кібербезпеки</a:t>
                      </a:r>
                      <a:r>
                        <a:rPr lang="uk-UA" sz="1400" dirty="0">
                          <a:effectLst/>
                        </a:rPr>
                        <a:t>, комп`ютерних і радіо технологій</a:t>
                      </a:r>
                      <a:endParaRPr lang="uk-UA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Телекомунікації та радіотехніка</a:t>
                      </a:r>
                      <a:endParaRPr lang="uk-UA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100</a:t>
                      </a:r>
                      <a:endParaRPr lang="uk-UA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24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10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3</a:t>
                      </a:r>
                      <a:endParaRPr lang="uk-UA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6593" marR="5659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7427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22" name="Object 10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5645361"/>
              </p:ext>
            </p:extLst>
          </p:nvPr>
        </p:nvGraphicFramePr>
        <p:xfrm>
          <a:off x="191344" y="1221317"/>
          <a:ext cx="11328400" cy="533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Диаграмма" r:id="rId2" imgW="8839200" imgH="4324276" progId="Excel.Chart.8">
                  <p:embed/>
                </p:oleObj>
              </mc:Choice>
              <mc:Fallback>
                <p:oleObj name="Диаграмма" r:id="rId2" imgW="8839200" imgH="4324276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344" y="1221317"/>
                        <a:ext cx="11328400" cy="533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23" name="AutoShape 2"/>
          <p:cNvSpPr>
            <a:spLocks noChangeAspect="1" noChangeArrowheads="1" noTextEdit="1"/>
          </p:cNvSpPr>
          <p:nvPr/>
        </p:nvSpPr>
        <p:spPr bwMode="auto">
          <a:xfrm>
            <a:off x="719667" y="404284"/>
            <a:ext cx="12048067" cy="5882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73" tIns="60887" rIns="121773" bIns="60887"/>
          <a:lstStyle/>
          <a:p>
            <a:endParaRPr lang="uk-UA"/>
          </a:p>
        </p:txBody>
      </p:sp>
      <p:sp>
        <p:nvSpPr>
          <p:cNvPr id="81924" name="Заголовок 1"/>
          <p:cNvSpPr>
            <a:spLocks noGrp="1"/>
          </p:cNvSpPr>
          <p:nvPr>
            <p:ph type="title"/>
          </p:nvPr>
        </p:nvSpPr>
        <p:spPr>
          <a:xfrm>
            <a:off x="971551" y="0"/>
            <a:ext cx="11123083" cy="1221317"/>
          </a:xfrm>
        </p:spPr>
        <p:txBody>
          <a:bodyPr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latin typeface="Arial" pitchFamily="34" charset="0"/>
                <a:cs typeface="Arial" pitchFamily="34" charset="0"/>
              </a:rPr>
              <a:t>РОЗПОДІЛ СТУДЕНТІВ-КОНТРАКТНИКІВ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br>
              <a:rPr lang="en-US" b="1" dirty="0">
                <a:latin typeface="Arial" pitchFamily="34" charset="0"/>
                <a:cs typeface="Arial" pitchFamily="34" charset="0"/>
              </a:rPr>
            </a:br>
            <a:r>
              <a:rPr lang="en-US" b="1" dirty="0">
                <a:latin typeface="Arial" pitchFamily="34" charset="0"/>
                <a:cs typeface="Arial" pitchFamily="34" charset="0"/>
              </a:rPr>
              <a:t>(</a:t>
            </a:r>
            <a:r>
              <a:rPr lang="uk-UA" b="1" dirty="0">
                <a:latin typeface="Arial" pitchFamily="34" charset="0"/>
                <a:cs typeface="Arial" pitchFamily="34" charset="0"/>
              </a:rPr>
              <a:t>денна форма навчання)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25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1622122" eaLnBrk="0" hangingPunct="0"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989782" indent="-380682" defTabSz="1622122" eaLnBrk="0" hangingPunct="0"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522709" indent="-304528" defTabSz="1622122" eaLnBrk="0" hangingPunct="0"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2131787" indent="-304528" defTabSz="1622122" eaLnBrk="0" hangingPunct="0"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740886" indent="-304528" defTabSz="1622122" eaLnBrk="0" hangingPunct="0"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3349944" indent="-304528" defTabSz="1622122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3959045" indent="-304528" defTabSz="1622122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4568124" indent="-304528" defTabSz="1622122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5177203" indent="-304528" defTabSz="1622122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fld id="{A3F1373D-B6B1-46D1-A7CE-995F1AC11476}" type="slidenum">
              <a:rPr lang="ru-RU" altLang="ru-RU" sz="2133">
                <a:solidFill>
                  <a:srgbClr val="FFFFFF"/>
                </a:solidFill>
                <a:latin typeface="Arial" pitchFamily="34" charset="0"/>
                <a:ea typeface="Roboto Condensed"/>
                <a:sym typeface="Roboto Condensed"/>
              </a:rPr>
              <a:pPr/>
              <a:t>8</a:t>
            </a:fld>
            <a:endParaRPr lang="ru-RU" altLang="ru-RU" sz="2133" dirty="0">
              <a:solidFill>
                <a:srgbClr val="FFFFFF"/>
              </a:solidFill>
              <a:latin typeface="Arial" pitchFamily="34" charset="0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853313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Номер слайда 3"/>
          <p:cNvSpPr txBox="1">
            <a:spLocks noGrp="1"/>
          </p:cNvSpPr>
          <p:nvPr/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773" tIns="60887" rIns="121773" bIns="60887"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fld id="{B09D6E77-4CEC-4ABF-A777-53A198E0E801}" type="slidenum">
              <a:rPr lang="ru-RU" sz="1867">
                <a:solidFill>
                  <a:schemeClr val="bg2"/>
                </a:solidFill>
                <a:latin typeface="Times New Roman" pitchFamily="18" charset="0"/>
              </a:rPr>
              <a:pPr algn="r">
                <a:spcBef>
                  <a:spcPct val="50000"/>
                </a:spcBef>
              </a:pPr>
              <a:t>9</a:t>
            </a:fld>
            <a:endParaRPr lang="ru-RU" sz="1867">
              <a:solidFill>
                <a:schemeClr val="bg2"/>
              </a:solidFill>
              <a:latin typeface="Times New Roman" pitchFamily="18" charset="0"/>
            </a:endParaRPr>
          </a:p>
        </p:txBody>
      </p:sp>
      <p:graphicFrame>
        <p:nvGraphicFramePr>
          <p:cNvPr id="8294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0386563"/>
              </p:ext>
            </p:extLst>
          </p:nvPr>
        </p:nvGraphicFramePr>
        <p:xfrm>
          <a:off x="287867" y="1267884"/>
          <a:ext cx="11640781" cy="51414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Диаграмма" r:id="rId2" imgW="8839200" imgH="3495625" progId="Excel.Chart.8">
                  <p:embed/>
                </p:oleObj>
              </mc:Choice>
              <mc:Fallback>
                <p:oleObj name="Диаграмма" r:id="rId2" imgW="8839200" imgH="3495625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867" y="1267884"/>
                        <a:ext cx="11640781" cy="51414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51" name="Text Box 4"/>
          <p:cNvSpPr>
            <a:spLocks noGrp="1" noChangeArrowheads="1"/>
          </p:cNvSpPr>
          <p:nvPr>
            <p:ph type="title"/>
          </p:nvPr>
        </p:nvSpPr>
        <p:spPr>
          <a:xfrm>
            <a:off x="1007544" y="-10584"/>
            <a:ext cx="11089217" cy="1109135"/>
          </a:xfrm>
        </p:spPr>
        <p:txBody>
          <a:bodyPr/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uk-UA" b="1" dirty="0">
                <a:latin typeface="Arial" pitchFamily="34" charset="0"/>
                <a:cs typeface="Arial" pitchFamily="34" charset="0"/>
              </a:rPr>
              <a:t>РОЗПОДІЛ ЗАРАХОВАНИХ ВИПУСКНИКІВ ФДП </a:t>
            </a:r>
            <a:br>
              <a:rPr lang="uk-UA" b="1" dirty="0">
                <a:latin typeface="Arial" pitchFamily="34" charset="0"/>
                <a:cs typeface="Arial" pitchFamily="34" charset="0"/>
              </a:rPr>
            </a:br>
            <a:r>
              <a:rPr lang="uk-UA" b="1" dirty="0">
                <a:latin typeface="Arial" pitchFamily="34" charset="0"/>
                <a:cs typeface="Arial" pitchFamily="34" charset="0"/>
              </a:rPr>
              <a:t>ПО ФАКУЛЬТЕТАХ І ІНСТИТУТАХ У 2020 р.</a:t>
            </a:r>
          </a:p>
        </p:txBody>
      </p:sp>
      <p:sp>
        <p:nvSpPr>
          <p:cNvPr id="82952" name="Номер слайда 2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1622122" eaLnBrk="0" hangingPunct="0"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989782" indent="-380682" defTabSz="1622122" eaLnBrk="0" hangingPunct="0"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522709" indent="-304528" defTabSz="1622122" eaLnBrk="0" hangingPunct="0"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2131787" indent="-304528" defTabSz="1622122" eaLnBrk="0" hangingPunct="0"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740886" indent="-304528" defTabSz="1622122" eaLnBrk="0" hangingPunct="0"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3349944" indent="-304528" defTabSz="1622122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3959045" indent="-304528" defTabSz="1622122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4568124" indent="-304528" defTabSz="1622122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5177203" indent="-304528" defTabSz="1622122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fld id="{F2134815-A285-4C50-B75F-57560FE8541A}" type="slidenum">
              <a:rPr lang="ru-RU" altLang="ru-RU" sz="2133">
                <a:solidFill>
                  <a:srgbClr val="FFFFFF"/>
                </a:solidFill>
                <a:latin typeface="Arial" pitchFamily="34" charset="0"/>
                <a:ea typeface="Roboto Condensed"/>
                <a:sym typeface="Roboto Condensed"/>
              </a:rPr>
              <a:pPr/>
              <a:t>9</a:t>
            </a:fld>
            <a:endParaRPr lang="ru-RU" altLang="ru-RU" sz="2133" dirty="0">
              <a:solidFill>
                <a:srgbClr val="FFFFFF"/>
              </a:solidFill>
              <a:latin typeface="Arial" pitchFamily="34" charset="0"/>
              <a:ea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0860046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4592</TotalTime>
  <Words>1277</Words>
  <Application>Microsoft Office PowerPoint</Application>
  <PresentationFormat>Широкоэкранный</PresentationFormat>
  <Paragraphs>281</Paragraphs>
  <Slides>22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22</vt:i4>
      </vt:variant>
    </vt:vector>
  </HeadingPairs>
  <TitlesOfParts>
    <vt:vector size="34" baseType="lpstr">
      <vt:lpstr>Arial</vt:lpstr>
      <vt:lpstr>Arvo</vt:lpstr>
      <vt:lpstr>Exo 2</vt:lpstr>
      <vt:lpstr>Franklin Gothic Book</vt:lpstr>
      <vt:lpstr>Franklin Gothic Medium</vt:lpstr>
      <vt:lpstr>Lato</vt:lpstr>
      <vt:lpstr>Times New Roman</vt:lpstr>
      <vt:lpstr>Wingdings</vt:lpstr>
      <vt:lpstr>Wingdings 2</vt:lpstr>
      <vt:lpstr>Трек</vt:lpstr>
      <vt:lpstr>Лист</vt:lpstr>
      <vt:lpstr>Диаграмма</vt:lpstr>
      <vt:lpstr>Навчально-методична робота   Доповідач: перший заст. директора ІТС  Валерій ПРАВИЛО</vt:lpstr>
      <vt:lpstr>Презентация PowerPoint</vt:lpstr>
      <vt:lpstr>ЗАБЕЗПЕЧЕННЯ РОБОТИ ІНСТИТУТУ В УМОВАХ КАРАНТИНУ</vt:lpstr>
      <vt:lpstr>Презентация PowerPoint</vt:lpstr>
      <vt:lpstr>Презентация PowerPoint</vt:lpstr>
      <vt:lpstr>Презентация PowerPoint</vt:lpstr>
      <vt:lpstr>Презентация PowerPoint</vt:lpstr>
      <vt:lpstr>РОЗПОДІЛ СТУДЕНТІВ-КОНТРАКТНИКІВ  (денна форма навчання)</vt:lpstr>
      <vt:lpstr>РОЗПОДІЛ ЗАРАХОВАНИХ ВИПУСКНИКІВ ФДП  ПО ФАКУЛЬТЕТАХ І ІНСТИТУТАХ У 2020 р.</vt:lpstr>
      <vt:lpstr>Презентация PowerPoint</vt:lpstr>
      <vt:lpstr>Презентация PowerPoint</vt:lpstr>
      <vt:lpstr>Показники випуску студентів  у 2020 році</vt:lpstr>
      <vt:lpstr>ЯКІСНИЙ СКЛАД науково-педагогічних працівників ітс</vt:lpstr>
      <vt:lpstr>РОЗПОДІЛ ВИКЛАДАЦЬКОГО СКЛАДУ   ЗА ВІКОВИМИ ГРУПАМИ У 2020 р.</vt:lpstr>
      <vt:lpstr>педагогічне навантаження викладачів на 2019-2020 навчальний рік</vt:lpstr>
      <vt:lpstr>РЕЙТИНГУВАННЯ НАУКОВО-ПЕДАГОГІЧНИХ ПРАЦІВНИКІВ У 2020 РОЦІ </vt:lpstr>
      <vt:lpstr>Презентация PowerPoint</vt:lpstr>
      <vt:lpstr>Презентация PowerPoint</vt:lpstr>
      <vt:lpstr>Основні завдання на 2021 рік (проект рішення)</vt:lpstr>
      <vt:lpstr>Основні завдання на 2021 рік (проект рішення)</vt:lpstr>
      <vt:lpstr>Основні завдання на 2021 рік (проект рішення)</vt:lpstr>
      <vt:lpstr>Презентация PowerPoint</vt:lpstr>
    </vt:vector>
  </TitlesOfParts>
  <Company>123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Олександр Вульпе</dc:creator>
  <cp:keywords>Конференція</cp:keywords>
  <cp:lastModifiedBy>ITS1</cp:lastModifiedBy>
  <cp:revision>261</cp:revision>
  <cp:lastPrinted>2018-03-13T10:28:32Z</cp:lastPrinted>
  <dcterms:created xsi:type="dcterms:W3CDTF">2007-12-10T08:55:26Z</dcterms:created>
  <dcterms:modified xsi:type="dcterms:W3CDTF">2021-03-29T12:37:06Z</dcterms:modified>
</cp:coreProperties>
</file>