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79" r:id="rId3"/>
    <p:sldId id="280" r:id="rId4"/>
    <p:sldId id="277" r:id="rId5"/>
    <p:sldId id="27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543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9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2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263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76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696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75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214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8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58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1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5/30/2022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2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3703" y="4317880"/>
            <a:ext cx="10939548" cy="2240049"/>
          </a:xfrm>
        </p:spPr>
        <p:txBody>
          <a:bodyPr>
            <a:normAutofit/>
          </a:bodyPr>
          <a:lstStyle/>
          <a:p>
            <a:pPr lvl="0" algn="ctr"/>
            <a:r>
              <a:rPr lang="uk-UA" dirty="0"/>
              <a:t>Результати складання сесії студентами 4-ого курсу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8064" y="6415800"/>
            <a:ext cx="8915399" cy="600142"/>
          </a:xfrm>
        </p:spPr>
        <p:txBody>
          <a:bodyPr/>
          <a:lstStyle/>
          <a:p>
            <a:pPr algn="ctr"/>
            <a:r>
              <a:rPr lang="ru-RU" dirty="0" smtClean="0"/>
              <a:t>31.05.2022</a:t>
            </a:r>
            <a:endParaRPr lang="ru-RU" dirty="0"/>
          </a:p>
        </p:txBody>
      </p:sp>
      <p:pic>
        <p:nvPicPr>
          <p:cNvPr id="4" name="Picture 5" descr="F:\FOTO\An-Жизнь ИТС\Дни первок.в ИТС\30.08.19.р\День_первокурсника-2019\IMG_30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56"/>
          <a:stretch>
            <a:fillRect/>
          </a:stretch>
        </p:blipFill>
        <p:spPr bwMode="auto">
          <a:xfrm>
            <a:off x="-1" y="0"/>
            <a:ext cx="9069185" cy="4886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its_NEW_CVET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786" y="68609"/>
            <a:ext cx="2300288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38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9965" y="100409"/>
            <a:ext cx="8911687" cy="4482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/>
              <a:t>Літня</a:t>
            </a:r>
            <a:r>
              <a:rPr lang="ru-RU" b="1" dirty="0"/>
              <a:t> </a:t>
            </a:r>
            <a:r>
              <a:rPr lang="ru-RU" b="1" dirty="0" err="1"/>
              <a:t>сесія</a:t>
            </a:r>
            <a:r>
              <a:rPr lang="ru-RU" b="1" dirty="0"/>
              <a:t> 4 курсу</a:t>
            </a:r>
            <a:endParaRPr lang="uk-UA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508969"/>
              </p:ext>
            </p:extLst>
          </p:nvPr>
        </p:nvGraphicFramePr>
        <p:xfrm>
          <a:off x="1994408" y="548641"/>
          <a:ext cx="8088930" cy="6257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30497">
                  <a:extLst>
                    <a:ext uri="{9D8B030D-6E8A-4147-A177-3AD203B41FA5}">
                      <a16:colId xmlns:a16="http://schemas.microsoft.com/office/drawing/2014/main" val="3240642864"/>
                    </a:ext>
                  </a:extLst>
                </a:gridCol>
                <a:gridCol w="1658993">
                  <a:extLst>
                    <a:ext uri="{9D8B030D-6E8A-4147-A177-3AD203B41FA5}">
                      <a16:colId xmlns:a16="http://schemas.microsoft.com/office/drawing/2014/main" val="3962714228"/>
                    </a:ext>
                  </a:extLst>
                </a:gridCol>
                <a:gridCol w="1399440">
                  <a:extLst>
                    <a:ext uri="{9D8B030D-6E8A-4147-A177-3AD203B41FA5}">
                      <a16:colId xmlns:a16="http://schemas.microsoft.com/office/drawing/2014/main" val="595104448"/>
                    </a:ext>
                  </a:extLst>
                </a:gridCol>
              </a:tblGrid>
              <a:tr h="57839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Підсумки семестрового контролю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Студенти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864602"/>
                  </a:ext>
                </a:extLst>
              </a:tr>
              <a:tr h="50339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Всього 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</a:rPr>
                        <a:t>з них: контракт</a:t>
                      </a:r>
                      <a:endParaRPr lang="uk-UA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ctr"/>
                </a:tc>
                <a:extLst>
                  <a:ext uri="{0D108BD9-81ED-4DB2-BD59-A6C34878D82A}">
                    <a16:rowId xmlns:a16="http://schemas.microsoft.com/office/drawing/2014/main" val="3663126971"/>
                  </a:ext>
                </a:extLst>
              </a:tr>
              <a:tr h="50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Кількість студентів 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НН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1600" dirty="0" err="1" smtClean="0">
                          <a:solidFill>
                            <a:schemeClr val="tx1"/>
                          </a:solidFill>
                          <a:effectLst/>
                        </a:rPr>
                        <a:t>ІТС</a:t>
                      </a:r>
                      <a:r>
                        <a:rPr lang="uk-UA" sz="1600" dirty="0" smtClean="0">
                          <a:solidFill>
                            <a:schemeClr val="tx1"/>
                          </a:solidFill>
                          <a:effectLst/>
                        </a:rPr>
                        <a:t> станом 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 початок семестру  (31.01.2022)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89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4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2070717351"/>
                  </a:ext>
                </a:extLst>
              </a:tr>
              <a:tr h="6005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відраховано до початку семестрового контролю з будь-яких причин (до 04.04.2022)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1239132620"/>
                  </a:ext>
                </a:extLst>
              </a:tr>
              <a:tr h="50339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надано академічну відпустку до початку семестрового контролю (до 04.04.2021)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1914297546"/>
                  </a:ext>
                </a:extLst>
              </a:tr>
              <a:tr h="245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C00000"/>
                          </a:solidFill>
                          <a:effectLst/>
                        </a:rPr>
                        <a:t>СЕМЕСТРОВИЙ КОНТРОЛЬ</a:t>
                      </a:r>
                      <a:endParaRPr lang="uk-UA" sz="16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2586714642"/>
                  </a:ext>
                </a:extLst>
              </a:tr>
              <a:tr h="5033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Склали семестровий контроль вчасно (за основними відомостями)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89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4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3582914031"/>
                  </a:ext>
                </a:extLst>
              </a:tr>
              <a:tr h="760818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Якісний розподіл оцінок (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основна+перескладання+ті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, кому повторне вивчення надано зараз):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214150772"/>
                  </a:ext>
                </a:extLst>
              </a:tr>
              <a:tr h="245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все на 95-100 (відмінно)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highlight>
                            <a:srgbClr val="FFFF00"/>
                          </a:highlight>
                        </a:rPr>
                        <a:t>14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highlight>
                            <a:srgbClr val="FFFF00"/>
                          </a:highlight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314925774"/>
                  </a:ext>
                </a:extLst>
              </a:tr>
              <a:tr h="296327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бали 75-100 (все 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добре+відмінно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) 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highlight>
                            <a:srgbClr val="00FF00"/>
                          </a:highlight>
                        </a:rPr>
                        <a:t>43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highlight>
                            <a:srgbClr val="00FF00"/>
                          </a:highlight>
                        </a:rPr>
                        <a:t>2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3244661104"/>
                  </a:ext>
                </a:extLst>
              </a:tr>
              <a:tr h="24596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бали 60-100 (змішані оцінки)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highlight>
                            <a:srgbClr val="00FFFF"/>
                          </a:highlight>
                        </a:rPr>
                        <a:t>28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highlight>
                            <a:srgbClr val="00FFFF"/>
                          </a:highlight>
                        </a:rPr>
                        <a:t>2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3244679061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 бали 60-74 (лише </a:t>
                      </a:r>
                      <a:r>
                        <a:rPr lang="uk-UA" sz="1600" dirty="0" err="1">
                          <a:solidFill>
                            <a:srgbClr val="7030A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задовільно+достатньо</a:t>
                      </a:r>
                      <a:r>
                        <a:rPr lang="uk-UA" sz="1600" dirty="0">
                          <a:solidFill>
                            <a:srgbClr val="7030A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)</a:t>
                      </a:r>
                      <a:endParaRPr lang="uk-UA" sz="16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7030A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4</a:t>
                      </a:r>
                      <a:endParaRPr lang="uk-UA" sz="2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solidFill>
                            <a:srgbClr val="7030A0"/>
                          </a:solidFill>
                          <a:effectLst/>
                          <a:highlight>
                            <a:srgbClr val="C0C0C0"/>
                          </a:highlight>
                        </a:rPr>
                        <a:t>0</a:t>
                      </a:r>
                      <a:endParaRPr lang="uk-UA" sz="2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2877431097"/>
                  </a:ext>
                </a:extLst>
              </a:tr>
              <a:tr h="343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Відраховані за невиконання </a:t>
                      </a:r>
                      <a:r>
                        <a:rPr lang="uk-UA" sz="1600" dirty="0" err="1">
                          <a:solidFill>
                            <a:schemeClr val="tx1"/>
                          </a:solidFill>
                          <a:effectLst/>
                        </a:rPr>
                        <a:t>ІНП</a:t>
                      </a: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231426605"/>
                  </a:ext>
                </a:extLst>
              </a:tr>
              <a:tr h="335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Надано академічну відпустку з 04.04.2022: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0</a:t>
                      </a:r>
                      <a:endParaRPr lang="uk-U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0</a:t>
                      </a:r>
                      <a:endParaRPr lang="uk-U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305" marR="45305" marT="0" marB="0" anchor="b"/>
                </a:tc>
                <a:extLst>
                  <a:ext uri="{0D108BD9-81ED-4DB2-BD59-A6C34878D82A}">
                    <a16:rowId xmlns:a16="http://schemas.microsoft.com/office/drawing/2014/main" val="1647297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2476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155" y="125346"/>
            <a:ext cx="8911687" cy="1280890"/>
          </a:xfrm>
        </p:spPr>
        <p:txBody>
          <a:bodyPr/>
          <a:lstStyle/>
          <a:p>
            <a:pPr algn="ctr"/>
            <a:r>
              <a:rPr lang="ru-RU" b="1" dirty="0" err="1" smtClean="0"/>
              <a:t>Відмінники</a:t>
            </a:r>
            <a:r>
              <a:rPr lang="ru-RU" b="1" dirty="0" smtClean="0"/>
              <a:t> </a:t>
            </a:r>
            <a:r>
              <a:rPr lang="ru-RU" b="1" dirty="0" err="1" smtClean="0"/>
              <a:t>навчання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13205"/>
            <a:ext cx="12192000" cy="377762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         </a:t>
            </a:r>
            <a:r>
              <a:rPr lang="ru-RU" dirty="0" err="1" smtClean="0"/>
              <a:t>Тимофеєв</a:t>
            </a:r>
            <a:r>
              <a:rPr lang="ru-RU" dirty="0" smtClean="0"/>
              <a:t> </a:t>
            </a:r>
            <a:r>
              <a:rPr lang="ru-RU" dirty="0" err="1" smtClean="0"/>
              <a:t>Євгеній</a:t>
            </a:r>
            <a:r>
              <a:rPr lang="ru-RU" dirty="0" smtClean="0"/>
              <a:t> Максимович </a:t>
            </a:r>
            <a:r>
              <a:rPr lang="ru-RU" dirty="0" smtClean="0"/>
              <a:t>–</a:t>
            </a:r>
            <a:r>
              <a:rPr lang="ru-RU" dirty="0" smtClean="0"/>
              <a:t> ТС-81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err="1" smtClean="0"/>
              <a:t>Бутько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Юріївна</a:t>
            </a:r>
            <a:r>
              <a:rPr lang="ru-RU" dirty="0" smtClean="0"/>
              <a:t> – </a:t>
            </a:r>
            <a:r>
              <a:rPr lang="ru-RU" dirty="0" err="1" smtClean="0"/>
              <a:t>ТЗ</a:t>
            </a:r>
            <a:r>
              <a:rPr lang="ru-RU" dirty="0" smtClean="0"/>
              <a:t>-81  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1" r="16222" b="25939"/>
          <a:stretch/>
        </p:blipFill>
        <p:spPr>
          <a:xfrm>
            <a:off x="914399" y="3160946"/>
            <a:ext cx="3192088" cy="3495279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4696" y="2243989"/>
            <a:ext cx="3701559" cy="3525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34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0814" y="0"/>
            <a:ext cx="9152111" cy="822960"/>
          </a:xfrm>
        </p:spPr>
        <p:txBody>
          <a:bodyPr/>
          <a:lstStyle/>
          <a:p>
            <a:r>
              <a:rPr lang="uk-UA" dirty="0" smtClean="0"/>
              <a:t>   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 </a:t>
            </a:r>
            <a:r>
              <a:rPr lang="uk-UA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навчального процесу:</a:t>
            </a:r>
            <a:endParaRPr lang="uk-UA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131" y="695498"/>
            <a:ext cx="11975869" cy="61625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>
                <a:solidFill>
                  <a:srgbClr val="0070C0"/>
                </a:solidFill>
              </a:rPr>
              <a:t>Скасовано календарний контроль!  </a:t>
            </a:r>
            <a:r>
              <a:rPr lang="uk-UA" sz="2800" dirty="0" smtClean="0">
                <a:solidFill>
                  <a:srgbClr val="00B050"/>
                </a:solidFill>
              </a:rPr>
              <a:t>Семестровий </a:t>
            </a:r>
            <a:r>
              <a:rPr lang="uk-UA" sz="2800" dirty="0" smtClean="0">
                <a:solidFill>
                  <a:srgbClr val="00B050"/>
                </a:solidFill>
              </a:rPr>
              <a:t>контроль:  </a:t>
            </a:r>
            <a:r>
              <a:rPr lang="uk-UA" sz="2800" dirty="0" smtClean="0">
                <a:solidFill>
                  <a:srgbClr val="00B050"/>
                </a:solidFill>
              </a:rPr>
              <a:t>остання пара.</a:t>
            </a:r>
          </a:p>
          <a:p>
            <a:pPr marL="0" indent="0">
              <a:buNone/>
            </a:pPr>
            <a:endParaRPr lang="uk-UA" sz="2800" dirty="0" smtClean="0"/>
          </a:p>
          <a:p>
            <a:pPr marL="0" indent="0">
              <a:buNone/>
            </a:pPr>
            <a:r>
              <a:rPr lang="uk-UA" sz="2800" dirty="0" smtClean="0">
                <a:solidFill>
                  <a:srgbClr val="7030A0"/>
                </a:solidFill>
              </a:rPr>
              <a:t>Екзаменаційна сесія: змінено на залікову сесії (алгоритм перерахування балів за формулою).  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7030A0"/>
                </a:solidFill>
              </a:rPr>
              <a:t>Заповнення відомостей:  28.06.-30.06.</a:t>
            </a:r>
            <a:endParaRPr lang="uk-UA" sz="28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uk-UA" sz="2800" dirty="0"/>
          </a:p>
          <a:p>
            <a:pPr marL="0" indent="0">
              <a:buNone/>
            </a:pPr>
            <a:r>
              <a:rPr lang="uk-UA" b="1" dirty="0"/>
              <a:t>Ліквідація академічної заборгованості </a:t>
            </a:r>
            <a:r>
              <a:rPr lang="uk-UA" dirty="0" smtClean="0"/>
              <a:t>(п</a:t>
            </a:r>
            <a:r>
              <a:rPr lang="uk-UA" sz="2800" dirty="0" smtClean="0"/>
              <a:t>ерескладання):</a:t>
            </a:r>
          </a:p>
          <a:p>
            <a:pPr marL="0" indent="0">
              <a:buNone/>
            </a:pPr>
            <a:r>
              <a:rPr lang="uk-UA" sz="2800" dirty="0" smtClean="0"/>
              <a:t> </a:t>
            </a:r>
            <a:r>
              <a:rPr lang="uk-UA" dirty="0">
                <a:solidFill>
                  <a:srgbClr val="FFC000"/>
                </a:solidFill>
              </a:rPr>
              <a:t>04.07.2022 по 09.07.2022 </a:t>
            </a:r>
            <a:r>
              <a:rPr lang="uk-UA" dirty="0"/>
              <a:t>без права претендувати на академічну </a:t>
            </a:r>
            <a:r>
              <a:rPr lang="uk-UA" dirty="0" smtClean="0"/>
              <a:t>стипендію.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rgbClr val="C00000"/>
                </a:solidFill>
              </a:rPr>
              <a:t>Індивідуальні графіки </a:t>
            </a:r>
            <a:r>
              <a:rPr lang="uk-UA" b="1" dirty="0" smtClean="0">
                <a:solidFill>
                  <a:srgbClr val="C00000"/>
                </a:solidFill>
              </a:rPr>
              <a:t>навчання: до 31.08.2022.</a:t>
            </a:r>
            <a:endParaRPr lang="uk-UA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70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952" y="1526771"/>
            <a:ext cx="10939347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9600" dirty="0" smtClean="0"/>
              <a:t>ДЯКУЮ </a:t>
            </a:r>
          </a:p>
          <a:p>
            <a:pPr marL="0" indent="0" algn="ctr">
              <a:buNone/>
            </a:pPr>
            <a:r>
              <a:rPr lang="uk-UA" sz="9600" dirty="0" smtClean="0"/>
              <a:t>ЗА </a:t>
            </a:r>
            <a:r>
              <a:rPr lang="uk-UA" sz="9600" dirty="0" smtClean="0"/>
              <a:t>УВАГУ!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9898945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</TotalTime>
  <Words>210</Words>
  <Application>Microsoft Office PowerPoint</Application>
  <PresentationFormat>Широкоэкранный</PresentationFormat>
  <Paragraphs>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Результати складання сесії студентами 4-ого курсу</vt:lpstr>
      <vt:lpstr>Літня сесія 4 курсу</vt:lpstr>
      <vt:lpstr>Відмінники навчання</vt:lpstr>
      <vt:lpstr>    Графік навчального процесу: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 підготовки до проведення весняної сесії в дистанційному режимі</dc:title>
  <dc:creator>Admin</dc:creator>
  <cp:lastModifiedBy>Admin</cp:lastModifiedBy>
  <cp:revision>29</cp:revision>
  <dcterms:created xsi:type="dcterms:W3CDTF">2020-05-23T11:12:44Z</dcterms:created>
  <dcterms:modified xsi:type="dcterms:W3CDTF">2022-05-30T15:14:38Z</dcterms:modified>
</cp:coreProperties>
</file>