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60" r:id="rId4"/>
    <p:sldId id="259" r:id="rId5"/>
    <p:sldId id="258" r:id="rId6"/>
    <p:sldId id="262" r:id="rId7"/>
    <p:sldId id="257" r:id="rId8"/>
    <p:sldId id="263" r:id="rId9"/>
    <p:sldId id="265" r:id="rId10"/>
    <p:sldId id="266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funding-tenders/opportunities/portal/screen/opportunities/topic-details/horizon-cl4-2022-human-02-01;callCode=null;freeTextSearchKeyword=Ai%20for%20human;matchWholeText=true;typeCodes=0,1,2,8;statusCodes=31094501,31094502,31094503;programmePeriod=null;programCcm2Id=null;programDivisionCode=null;focusAreaCode=null;destination=null;mission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llea.org/efds-funding-line-1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08CA4-02E7-A54B-CBE8-EC4B0E06D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219200"/>
            <a:ext cx="8361229" cy="3820886"/>
          </a:xfrm>
        </p:spPr>
        <p:txBody>
          <a:bodyPr/>
          <a:lstStyle/>
          <a:p>
            <a:r>
              <a:rPr lang="uk-UA" sz="4400" dirty="0"/>
              <a:t>про організацію співпраці та взаємодії між НН ІТС </a:t>
            </a:r>
            <a:br>
              <a:rPr lang="uk-UA" sz="4400" dirty="0"/>
            </a:br>
            <a:r>
              <a:rPr lang="uk-UA" sz="4400" dirty="0"/>
              <a:t>та Технічним університетом м. Дрезден і </a:t>
            </a:r>
            <a:r>
              <a:rPr lang="uk-UA" sz="4400" dirty="0" err="1"/>
              <a:t>Анхальт</a:t>
            </a:r>
            <a:r>
              <a:rPr lang="uk-UA" sz="4400" dirty="0"/>
              <a:t> </a:t>
            </a:r>
            <a:r>
              <a:rPr lang="uk-UA" sz="4400" dirty="0" err="1"/>
              <a:t>Университетом</a:t>
            </a:r>
            <a:r>
              <a:rPr lang="uk-UA" sz="4400" dirty="0"/>
              <a:t> Прикладних Наук</a:t>
            </a:r>
          </a:p>
        </p:txBody>
      </p:sp>
    </p:spTree>
    <p:extLst>
      <p:ext uri="{BB962C8B-B14F-4D97-AF65-F5344CB8AC3E}">
        <p14:creationId xmlns:p14="http://schemas.microsoft.com/office/powerpoint/2010/main" val="7930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9BB85B-1DC0-402A-48E5-5FCCDD17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96686"/>
          </a:xfrm>
        </p:spPr>
        <p:txBody>
          <a:bodyPr/>
          <a:lstStyle/>
          <a:p>
            <a:r>
              <a:rPr lang="en-GB" b="1" dirty="0">
                <a:solidFill>
                  <a:srgbClr val="757575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HORIZON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26511E-FC60-B2CF-3085-756D0366F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57" y="1219200"/>
            <a:ext cx="9601200" cy="5714999"/>
          </a:xfrm>
        </p:spPr>
        <p:txBody>
          <a:bodyPr>
            <a:normAutofit fontScale="32500" lnSpcReduction="20000"/>
          </a:bodyPr>
          <a:lstStyle/>
          <a:p>
            <a:r>
              <a:rPr lang="en-GB" sz="5600" b="1" dirty="0">
                <a:solidFill>
                  <a:srgbClr val="757575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We talked about the application below (see link). I have gathered a group in Norway who are interested in applying. I intended to coordinate the application, but I am not eligible for HORIZON applications yet. Therefore, I wonder if you could take on the coordinator role and if we are partners. We need at least three countries, and we now have </a:t>
            </a:r>
            <a:r>
              <a:rPr lang="en-GB" sz="56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Norway, Ukraine, and Germany</a:t>
            </a:r>
            <a:r>
              <a:rPr lang="en-GB" sz="5600" b="1" dirty="0">
                <a:solidFill>
                  <a:srgbClr val="757575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.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en-GB" sz="5600" b="1" dirty="0">
                <a:solidFill>
                  <a:srgbClr val="757575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 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en-GB" sz="5600" b="1" dirty="0">
                <a:solidFill>
                  <a:srgbClr val="757575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What do you think?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en-GB" sz="5600" b="1" dirty="0">
                <a:solidFill>
                  <a:srgbClr val="757575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Could we do that?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en-GB" sz="5600" b="1" dirty="0">
                <a:solidFill>
                  <a:srgbClr val="757575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Thanks in advance for your answer.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en-GB" sz="5600" b="1" dirty="0">
                <a:solidFill>
                  <a:srgbClr val="757575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 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en-GB" sz="5600" b="1" u="sng" dirty="0">
                <a:solidFill>
                  <a:srgbClr val="004494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A HUMAN-CENTRED AND ETHICAL DEVELOPMENT OF DIGITAL AND INDUSTRIAL TECHNOLOGIES 2022 (HORIZON-CL4-2022-HUMAN-02)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ru-RU" sz="5600" dirty="0" err="1">
                <a:solidFill>
                  <a:srgbClr val="333333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See</a:t>
            </a:r>
            <a:r>
              <a:rPr lang="ru-RU" sz="5600" dirty="0">
                <a:solidFill>
                  <a:srgbClr val="333333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ru-RU" sz="5600" dirty="0" err="1">
                <a:solidFill>
                  <a:srgbClr val="333333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budget</a:t>
            </a:r>
            <a:r>
              <a:rPr lang="ru-RU" sz="5600" dirty="0">
                <a:solidFill>
                  <a:srgbClr val="333333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ru-RU" sz="5600" dirty="0" err="1">
                <a:solidFill>
                  <a:srgbClr val="333333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overview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ru-RU" sz="56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ru-RU" sz="5600" u="sng" dirty="0" err="1">
                <a:solidFill>
                  <a:srgbClr val="0563C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hlinkClick r:id="rId2"/>
              </a:rPr>
              <a:t>Funding</a:t>
            </a:r>
            <a:r>
              <a:rPr lang="ru-RU" sz="5600" u="sng" dirty="0">
                <a:solidFill>
                  <a:srgbClr val="0563C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hlinkClick r:id="rId2"/>
              </a:rPr>
              <a:t> &amp; </a:t>
            </a:r>
            <a:r>
              <a:rPr lang="ru-RU" sz="5600" u="sng" dirty="0" err="1">
                <a:solidFill>
                  <a:srgbClr val="0563C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hlinkClick r:id="rId2"/>
              </a:rPr>
              <a:t>tenders</a:t>
            </a:r>
            <a:r>
              <a:rPr lang="ru-RU" sz="5600" u="sng" dirty="0">
                <a:solidFill>
                  <a:srgbClr val="0563C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hlinkClick r:id="rId2"/>
              </a:rPr>
              <a:t> (europa.eu)</a:t>
            </a:r>
            <a:endParaRPr lang="ru-RU" sz="5600" dirty="0"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8743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26E6D-F483-182F-EA3C-0C03C8B5C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5543"/>
          </a:xfrm>
        </p:spPr>
        <p:txBody>
          <a:bodyPr/>
          <a:lstStyle/>
          <a:p>
            <a:r>
              <a:rPr lang="en-US" dirty="0"/>
              <a:t>Grants from Poland 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445D99-C4C7-679D-BBAB-CC0E5B427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Polish Ministry has just announced that they have started an ALLEA  new program to help the Ukrainian researchers: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https://allea.org/efds-funding-line-1/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have a look, we would gladly submit your application.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164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AA51F4-9EDF-B099-38FC-14588E9B2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4143"/>
          </a:xfrm>
        </p:spPr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Стипендії студентам - ТУ Дрезден: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07848A-63CA-329A-20A8-F89485ED0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/>
              <a:t>1. Мисько Наталя</a:t>
            </a:r>
          </a:p>
          <a:p>
            <a:r>
              <a:rPr lang="uk-UA" sz="3200" dirty="0"/>
              <a:t>2. Поливана Вікторія</a:t>
            </a:r>
          </a:p>
          <a:p>
            <a:r>
              <a:rPr lang="uk-UA" sz="3200" dirty="0"/>
              <a:t>3. </a:t>
            </a:r>
            <a:r>
              <a:rPr lang="uk-UA" sz="3200" dirty="0" err="1"/>
              <a:t>Нсер</a:t>
            </a:r>
            <a:r>
              <a:rPr lang="uk-UA" sz="3200"/>
              <a:t> Анжела</a:t>
            </a:r>
            <a:endParaRPr lang="uk-UA" sz="3200" dirty="0"/>
          </a:p>
          <a:p>
            <a:r>
              <a:rPr lang="uk-UA" sz="3200" dirty="0"/>
              <a:t>4. Бутко Інна</a:t>
            </a:r>
          </a:p>
        </p:txBody>
      </p:sp>
    </p:spTree>
    <p:extLst>
      <p:ext uri="{BB962C8B-B14F-4D97-AF65-F5344CB8AC3E}">
        <p14:creationId xmlns:p14="http://schemas.microsoft.com/office/powerpoint/2010/main" val="186430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C66E7-EDF3-B885-AFD0-2216BE579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718232"/>
          </a:xfrm>
        </p:spPr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Philipp-Schwartz-Initiative</a:t>
            </a:r>
            <a:br>
              <a:rPr lang="en-US" sz="4400" dirty="0"/>
            </a:br>
            <a:r>
              <a:rPr lang="en-US" sz="4400" i="1" dirty="0"/>
              <a:t>(Prof. Siemens, Anhalt University)</a:t>
            </a:r>
            <a:endParaRPr lang="uk-UA" sz="4400" i="1" dirty="0"/>
          </a:p>
        </p:txBody>
      </p:sp>
    </p:spTree>
    <p:extLst>
      <p:ext uri="{BB962C8B-B14F-4D97-AF65-F5344CB8AC3E}">
        <p14:creationId xmlns:p14="http://schemas.microsoft.com/office/powerpoint/2010/main" val="148299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84D0A3-5756-7178-D091-0EA97DAED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10504714" cy="5344886"/>
          </a:xfrm>
        </p:spPr>
        <p:txBody>
          <a:bodyPr>
            <a:normAutofit/>
          </a:bodyPr>
          <a:lstStyle/>
          <a:p>
            <a:br>
              <a:rPr lang="uk-UA" sz="4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0" i="1" u="sng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The project</a:t>
            </a:r>
            <a:r>
              <a:rPr lang="en-US" sz="4000" b="0" i="1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:</a:t>
            </a:r>
            <a:br>
              <a:rPr lang="en-US" sz="4000" b="0" i="1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</a:br>
            <a:br>
              <a:rPr lang="en-US" sz="4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400" i="1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Comprehensive Energy-Efficient Approach to Workload Scheduling in Distributed Computing Environment </a:t>
            </a:r>
            <a:br>
              <a:rPr lang="en-US" sz="4400" i="1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</a:br>
            <a:br>
              <a:rPr lang="en-US" sz="4400" i="1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</a:br>
            <a:r>
              <a:rPr lang="ru-RU" sz="4400" i="1" u="none" strike="noStrike" baseline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результати</a:t>
            </a:r>
            <a:r>
              <a:rPr lang="ru-RU" sz="4400" i="1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конкурсу – </a:t>
            </a:r>
            <a:r>
              <a:rPr lang="ru-RU" sz="4400" i="1" u="sng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к</a:t>
            </a:r>
            <a:r>
              <a:rPr lang="uk-UA" sz="4400" i="1" u="sng" strike="noStrike" baseline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інець</a:t>
            </a:r>
            <a:r>
              <a:rPr lang="uk-UA" sz="4400" i="1" u="sng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червня </a:t>
            </a:r>
            <a:endParaRPr lang="uk-UA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90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C66E7-EDF3-B885-AFD0-2216BE579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0972" y="1219200"/>
            <a:ext cx="9710056" cy="4463143"/>
          </a:xfrm>
        </p:spPr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 FRAMEWORK</a:t>
            </a:r>
            <a:b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Ukraine digital: </a:t>
            </a:r>
            <a:b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Ensuring academic success in times of crisis (2022) – DAAD</a:t>
            </a:r>
            <a:b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/>
              <a:t>(Prof. </a:t>
            </a:r>
            <a:r>
              <a:rPr lang="en-US" sz="4400" i="1" dirty="0" err="1"/>
              <a:t>AssmaN</a:t>
            </a:r>
            <a:r>
              <a:rPr lang="en-US" sz="4400" i="1" dirty="0"/>
              <a:t>,</a:t>
            </a:r>
            <a:r>
              <a:rPr lang="ru-RU" sz="4400" i="1" dirty="0"/>
              <a:t> </a:t>
            </a:r>
            <a:r>
              <a:rPr lang="en-US" sz="4400" i="1" dirty="0"/>
              <a:t>PROF. </a:t>
            </a:r>
            <a:r>
              <a:rPr lang="en-US" sz="4400" i="1" dirty="0" err="1"/>
              <a:t>Schill</a:t>
            </a:r>
            <a:r>
              <a:rPr lang="en-US" sz="4400" i="1" dirty="0"/>
              <a:t>, Prof. Fetzer -  TU Dresden)</a:t>
            </a:r>
            <a:br>
              <a:rPr lang="en-US" sz="4400" i="1" dirty="0"/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Deadline </a:t>
            </a:r>
            <a:r>
              <a:rPr lang="en-US" sz="4400" i="1" dirty="0"/>
              <a:t> - </a:t>
            </a:r>
            <a:r>
              <a:rPr lang="en-US" sz="4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uk-UA" sz="4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червня</a:t>
            </a:r>
          </a:p>
        </p:txBody>
      </p:sp>
    </p:spTree>
    <p:extLst>
      <p:ext uri="{BB962C8B-B14F-4D97-AF65-F5344CB8AC3E}">
        <p14:creationId xmlns:p14="http://schemas.microsoft.com/office/powerpoint/2010/main" val="286488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A6E716-1BBB-9491-4ED7-CFC14AF0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8457"/>
          </a:xfrm>
        </p:spPr>
        <p:txBody>
          <a:bodyPr>
            <a:normAutofit fontScale="90000"/>
          </a:bodyPr>
          <a:lstStyle/>
          <a:p>
            <a:r>
              <a:rPr kumimoji="0" lang="en-US" sz="44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j-ea"/>
                <a:cs typeface="+mj-cs"/>
              </a:rPr>
              <a:t>Ukraine digital:</a:t>
            </a:r>
            <a:r>
              <a:rPr kumimoji="0" lang="uk-UA" sz="44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j-ea"/>
                <a:cs typeface="+mj-cs"/>
              </a:rPr>
              <a:t> </a:t>
            </a:r>
            <a:r>
              <a:rPr lang="uk-UA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Навчальні курси від ІТС:</a:t>
            </a:r>
            <a:br>
              <a:rPr lang="uk-UA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</a:br>
            <a:endParaRPr lang="uk-UA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E6A445-76EB-5D1A-6DC9-2E4A5DF41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84513"/>
            <a:ext cx="10820400" cy="536665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Professor, Doctor of Technical Sciences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Kravchuk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Sergii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Gadugi" panose="020B0502040204020203" pitchFamily="34" charset="0"/>
            </a:endParaRP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1. Theory of mobile </a:t>
            </a:r>
            <a:r>
              <a:rPr lang="en-US" sz="3200" dirty="0" err="1">
                <a:ea typeface="Gadugi" panose="020B0502040204020203" pitchFamily="34" charset="0"/>
              </a:rPr>
              <a:t>infocommunications</a:t>
            </a:r>
            <a:r>
              <a:rPr lang="en-US" sz="3200" dirty="0">
                <a:ea typeface="Gadugi" panose="020B0502040204020203" pitchFamily="34" charset="0"/>
              </a:rPr>
              <a:t> systems</a:t>
            </a:r>
            <a:endParaRPr lang="uk-UA" sz="3200" dirty="0">
              <a:ea typeface="Gadugi" panose="020B0502040204020203" pitchFamily="34" charset="0"/>
            </a:endParaRP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Prof., Doctor of Technical Sciences Romanov Oleksandr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2. Management and modelling of Software Defined Networks</a:t>
            </a:r>
            <a:r>
              <a:rPr lang="uk-UA" sz="3200" dirty="0">
                <a:ea typeface="Gadugi" panose="020B0502040204020203" pitchFamily="34" charset="0"/>
              </a:rPr>
              <a:t>, </a:t>
            </a:r>
            <a:endParaRPr lang="en-US" sz="3200" dirty="0">
              <a:ea typeface="Gadugi" panose="020B0502040204020203" pitchFamily="34" charset="0"/>
            </a:endParaRP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3. Next generation Software Defined Networks</a:t>
            </a:r>
            <a:r>
              <a:rPr lang="uk-UA" sz="3200" dirty="0">
                <a:ea typeface="Gadugi" panose="020B0502040204020203" pitchFamily="34" charset="0"/>
              </a:rPr>
              <a:t>, </a:t>
            </a:r>
            <a:endParaRPr lang="en-US" sz="3200" dirty="0">
              <a:ea typeface="Gadugi" panose="020B0502040204020203" pitchFamily="34" charset="0"/>
            </a:endParaRP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4. Construction of wireless access networks based on Li-Fi technology</a:t>
            </a:r>
            <a:endParaRPr lang="uk-UA" sz="3200" dirty="0">
              <a:ea typeface="Gadugi" panose="020B0502040204020203" pitchFamily="34" charset="0"/>
            </a:endParaRP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Professor, Doctor of Technical Sciences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Skulysh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 Maria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5. Dynamic deployment of computing resources for high-load services</a:t>
            </a:r>
            <a:endParaRPr lang="uk-UA" sz="3200" dirty="0">
              <a:ea typeface="Gadugi" panose="020B0502040204020203" pitchFamily="34" charset="0"/>
            </a:endParaRPr>
          </a:p>
          <a:p>
            <a:pPr lvl="1"/>
            <a:endParaRPr lang="uk-UA" sz="3200" dirty="0"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76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A6E716-1BBB-9491-4ED7-CFC14AF0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87086"/>
            <a:ext cx="9601200" cy="718457"/>
          </a:xfrm>
        </p:spPr>
        <p:txBody>
          <a:bodyPr>
            <a:normAutofit fontScale="90000"/>
          </a:bodyPr>
          <a:lstStyle/>
          <a:p>
            <a:r>
              <a:rPr kumimoji="0" lang="en-US" sz="44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j-ea"/>
                <a:cs typeface="+mj-cs"/>
              </a:rPr>
              <a:t>Ukraine digital:</a:t>
            </a:r>
            <a:r>
              <a:rPr kumimoji="0" lang="uk-UA" sz="44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j-ea"/>
                <a:cs typeface="+mj-cs"/>
              </a:rPr>
              <a:t> </a:t>
            </a:r>
            <a:r>
              <a:rPr lang="uk-UA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Навчальні курси від ІТС:</a:t>
            </a:r>
            <a:br>
              <a:rPr lang="uk-UA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</a:br>
            <a:endParaRPr lang="uk-UA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E6A445-76EB-5D1A-6DC9-2E4A5DF41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892629"/>
            <a:ext cx="11430000" cy="5965371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Professor, Doctor of technical science, Oleksandr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Trubin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   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6. Optical Transport Platform (OTP) and the Internet of Things</a:t>
            </a:r>
            <a:endParaRPr lang="uk-UA" sz="3200" dirty="0">
              <a:ea typeface="Gadugi" panose="020B0502040204020203" pitchFamily="34" charset="0"/>
            </a:endParaRP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Ass. prof.,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Doctorant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 Andrii Astrakhantsev 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7. Routing in communication network</a:t>
            </a:r>
            <a:r>
              <a:rPr lang="uk-UA" sz="3200" dirty="0">
                <a:ea typeface="Gadugi" panose="020B0502040204020203" pitchFamily="34" charset="0"/>
              </a:rPr>
              <a:t> </a:t>
            </a:r>
            <a:endParaRPr lang="en-US" sz="3200" dirty="0">
              <a:ea typeface="Gadugi" panose="020B0502040204020203" pitchFamily="34" charset="0"/>
            </a:endParaRP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8. Routing in ad-hoc and mesh network</a:t>
            </a:r>
            <a:r>
              <a:rPr lang="uk-UA" sz="3200" dirty="0">
                <a:ea typeface="Gadugi" panose="020B0502040204020203" pitchFamily="34" charset="0"/>
              </a:rPr>
              <a:t>, </a:t>
            </a:r>
            <a:endParaRPr lang="en-US" sz="3200" dirty="0">
              <a:ea typeface="Gadugi" panose="020B0502040204020203" pitchFamily="34" charset="0"/>
            </a:endParaRPr>
          </a:p>
          <a:p>
            <a:pPr marL="1044702" lvl="1" indent="-514350">
              <a:buAutoNum type="arabicPeriod" startAt="9"/>
            </a:pPr>
            <a:r>
              <a:rPr lang="en-GB" sz="3200" dirty="0">
                <a:ea typeface="Gadugi" panose="020B0502040204020203" pitchFamily="34" charset="0"/>
              </a:rPr>
              <a:t>Fundamentals of cryptography</a:t>
            </a:r>
          </a:p>
          <a:p>
            <a:pPr marL="1044702" lvl="1" indent="-514350">
              <a:buAutoNum type="arabicPeriod" startAt="9"/>
            </a:pPr>
            <a:r>
              <a:rPr lang="en-GB" sz="3200" dirty="0">
                <a:ea typeface="Gadugi" panose="020B0502040204020203" pitchFamily="34" charset="0"/>
              </a:rPr>
              <a:t> </a:t>
            </a:r>
            <a:r>
              <a:rPr lang="en-US" sz="3200" dirty="0">
                <a:ea typeface="Gadugi" panose="020B0502040204020203" pitchFamily="34" charset="0"/>
              </a:rPr>
              <a:t>Steganography and digital watermarking</a:t>
            </a:r>
            <a:endParaRPr lang="en-GB" sz="3200" dirty="0">
              <a:ea typeface="Gadugi" panose="020B0502040204020203" pitchFamily="34" charset="0"/>
            </a:endParaRPr>
          </a:p>
          <a:p>
            <a:pPr lvl="1">
              <a:buFontTx/>
              <a:buChar char="-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Professor, Doctor of technical science,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Larysa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 Globa 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11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. </a:t>
            </a:r>
            <a:r>
              <a:rPr lang="en-US" sz="3200" dirty="0">
                <a:ea typeface="Gadugi" panose="020B0502040204020203" pitchFamily="34" charset="0"/>
              </a:rPr>
              <a:t>Intelligent Big Data and Knowledge processing 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12. Distributed information and communication systems </a:t>
            </a:r>
            <a:endParaRPr lang="uk-UA" sz="3200" dirty="0"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52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99A58ED-8A16-1487-E4A7-B2C0875D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143" y="130629"/>
            <a:ext cx="9601200" cy="718457"/>
          </a:xfrm>
        </p:spPr>
        <p:txBody>
          <a:bodyPr>
            <a:normAutofit fontScale="90000"/>
          </a:bodyPr>
          <a:lstStyle/>
          <a:p>
            <a:r>
              <a:rPr kumimoji="0" lang="en-US" sz="44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j-ea"/>
                <a:cs typeface="+mj-cs"/>
              </a:rPr>
              <a:t>Ukraine digital:</a:t>
            </a:r>
            <a:r>
              <a:rPr kumimoji="0" lang="uk-UA" sz="44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j-ea"/>
                <a:cs typeface="+mj-cs"/>
              </a:rPr>
              <a:t> </a:t>
            </a:r>
            <a:r>
              <a:rPr lang="uk-UA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Навчальні курси від ІТС:</a:t>
            </a:r>
            <a:br>
              <a:rPr lang="uk-UA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</a:br>
            <a:endParaRPr lang="uk-UA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6EEF70B-5B47-7170-3806-77D2296EA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783772"/>
            <a:ext cx="11430000" cy="5965371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Associate Professor, PhD, Olena Grigorenko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13. Organization of cybersecurity in electronic communications networks and the Internet of Things</a:t>
            </a:r>
            <a:endParaRPr lang="uk-UA" sz="3200" dirty="0">
              <a:ea typeface="Gadugi" panose="020B0502040204020203" pitchFamily="34" charset="0"/>
            </a:endParaRP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Lecturer -  Vasyl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Kurdecha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Gadugi" panose="020B0502040204020203" pitchFamily="34" charset="0"/>
            </a:endParaRP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14. Global Network Modeling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15. Information technology for mobile systems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16.</a:t>
            </a:r>
            <a:r>
              <a:rPr lang="en-GB" sz="3200" dirty="0">
                <a:ea typeface="Gadugi" panose="020B0502040204020203" pitchFamily="34" charset="0"/>
              </a:rPr>
              <a:t> </a:t>
            </a:r>
            <a:r>
              <a:rPr lang="en-GB" sz="3200" dirty="0" err="1">
                <a:ea typeface="Gadugi" panose="020B0502040204020203" pitchFamily="34" charset="0"/>
              </a:rPr>
              <a:t>Infocommunication</a:t>
            </a:r>
            <a:r>
              <a:rPr lang="en-GB" sz="3200" dirty="0">
                <a:ea typeface="Gadugi" panose="020B0502040204020203" pitchFamily="34" charset="0"/>
              </a:rPr>
              <a:t> networks modelling</a:t>
            </a:r>
          </a:p>
          <a:p>
            <a:pPr lvl="1">
              <a:buFontTx/>
              <a:buChar char="-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Associate Professor, PhD, Rina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Novogrudska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Gadugi" panose="020B0502040204020203" pitchFamily="34" charset="0"/>
            </a:endParaRP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17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. I</a:t>
            </a:r>
            <a:r>
              <a:rPr lang="en-US" sz="3200" dirty="0">
                <a:ea typeface="Gadugi" panose="020B0502040204020203" pitchFamily="34" charset="0"/>
              </a:rPr>
              <a:t>ntellectual data processing</a:t>
            </a: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18. Discrete mathematics</a:t>
            </a:r>
          </a:p>
          <a:p>
            <a:pPr marL="530352" lvl="1" indent="0">
              <a:buNone/>
            </a:pPr>
            <a:r>
              <a:rPr lang="en-GB" sz="3200" dirty="0">
                <a:ea typeface="Gadugi" panose="020B0502040204020203" pitchFamily="34" charset="0"/>
              </a:rPr>
              <a:t>19. Decision making theory</a:t>
            </a:r>
            <a:endParaRPr lang="uk-UA" sz="3200" dirty="0"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9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99A58ED-8A16-1487-E4A7-B2C0875D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143" y="130629"/>
            <a:ext cx="9601200" cy="718457"/>
          </a:xfrm>
        </p:spPr>
        <p:txBody>
          <a:bodyPr>
            <a:normAutofit fontScale="90000"/>
          </a:bodyPr>
          <a:lstStyle/>
          <a:p>
            <a:r>
              <a:rPr kumimoji="0" lang="en-US" sz="44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j-ea"/>
                <a:cs typeface="+mj-cs"/>
              </a:rPr>
              <a:t>Ukraine digital:</a:t>
            </a:r>
            <a:r>
              <a:rPr kumimoji="0" lang="uk-UA" sz="4400" b="0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j-ea"/>
                <a:cs typeface="+mj-cs"/>
              </a:rPr>
              <a:t> </a:t>
            </a:r>
            <a:r>
              <a:rPr lang="uk-UA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Навчальні курси від ІТС:</a:t>
            </a:r>
            <a:br>
              <a:rPr lang="uk-UA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</a:br>
            <a:endParaRPr lang="uk-UA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56EEF70B-5B47-7170-3806-77D2296EA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783772"/>
            <a:ext cx="11430000" cy="5965371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Associate Professor, PhD,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Sergii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Gadugi" panose="020B0502040204020203" pitchFamily="34" charset="0"/>
              </a:rPr>
              <a:t>Osypchuk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Gadugi" panose="020B0502040204020203" pitchFamily="34" charset="0"/>
            </a:endParaRPr>
          </a:p>
          <a:p>
            <a:pPr marL="530352" lvl="1" indent="0">
              <a:buNone/>
            </a:pPr>
            <a:r>
              <a:rPr lang="en-US" sz="3200" dirty="0">
                <a:ea typeface="Gadugi" panose="020B0502040204020203" pitchFamily="34" charset="0"/>
              </a:rPr>
              <a:t>20. Noise-tolerant coding in information and communication networks</a:t>
            </a:r>
          </a:p>
          <a:p>
            <a:pPr marL="530352" lvl="1" indent="0">
              <a:buNone/>
            </a:pPr>
            <a:endParaRPr lang="en-US" sz="3200" dirty="0">
              <a:ea typeface="Gadugi" panose="020B0502040204020203" pitchFamily="34" charset="0"/>
            </a:endParaRPr>
          </a:p>
          <a:p>
            <a:pPr marL="530352" lvl="1" indent="0">
              <a:buNone/>
            </a:pPr>
            <a:r>
              <a:rPr lang="uk-UA" sz="3200" dirty="0">
                <a:ea typeface="Gadugi" panose="020B0502040204020203" pitchFamily="34" charset="0"/>
              </a:rPr>
              <a:t>Всього – 20 навчальних курсів від ІТС</a:t>
            </a:r>
          </a:p>
          <a:p>
            <a:pPr marL="530352" lvl="1" indent="0">
              <a:buNone/>
            </a:pPr>
            <a:r>
              <a:rPr lang="uk-UA" sz="3200" dirty="0">
                <a:ea typeface="Gadugi" panose="020B0502040204020203" pitchFamily="34" charset="0"/>
              </a:rPr>
              <a:t>Плануються – гранти викладачам,</a:t>
            </a:r>
          </a:p>
          <a:p>
            <a:pPr marL="530352" lvl="1" indent="0">
              <a:buNone/>
            </a:pPr>
            <a:r>
              <a:rPr lang="uk-UA" sz="3200">
                <a:ea typeface="Gadugi" panose="020B0502040204020203" pitchFamily="34" charset="0"/>
              </a:rPr>
              <a:t>Стипендії студентам </a:t>
            </a:r>
            <a:endParaRPr lang="uk-UA" sz="3200" dirty="0"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8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C66E7-EDF3-B885-AFD0-2216BE579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0972" y="1219200"/>
            <a:ext cx="9710056" cy="4463143"/>
          </a:xfrm>
        </p:spPr>
        <p:txBody>
          <a:bodyPr/>
          <a:lstStyle/>
          <a:p>
            <a:r>
              <a:rPr lang="uk-UA" sz="4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ПЕРЕпідписання</a:t>
            </a:r>
            <a:r>
              <a:rPr lang="uk-UA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договору про подвійну магістратуру</a:t>
            </a:r>
            <a:b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/>
              <a:t>(Prof. </a:t>
            </a:r>
            <a:r>
              <a:rPr lang="en-US" sz="4400" i="1" dirty="0" err="1"/>
              <a:t>AssmaN</a:t>
            </a:r>
            <a:r>
              <a:rPr lang="en-US" sz="4400" i="1" dirty="0"/>
              <a:t>,</a:t>
            </a:r>
            <a:r>
              <a:rPr lang="ru-RU" sz="4400" i="1" dirty="0"/>
              <a:t> </a:t>
            </a:r>
            <a:r>
              <a:rPr lang="en-US" sz="4400" i="1" dirty="0"/>
              <a:t>PROF. </a:t>
            </a:r>
            <a:r>
              <a:rPr lang="en-US" sz="4400" i="1" dirty="0" err="1"/>
              <a:t>Schill</a:t>
            </a:r>
            <a:r>
              <a:rPr lang="en-US" sz="4400" i="1" dirty="0"/>
              <a:t>, Prof. Fetzer -  TU Dresden)</a:t>
            </a:r>
            <a:br>
              <a:rPr lang="en-US" sz="4400" i="1" dirty="0"/>
            </a:br>
            <a:r>
              <a:rPr lang="uk-UA" sz="4400" i="1" dirty="0">
                <a:solidFill>
                  <a:srgbClr val="FF0000"/>
                </a:solidFill>
              </a:rPr>
              <a:t>(на розгляді в Міжнародному відділі)</a:t>
            </a:r>
            <a:endParaRPr lang="uk-UA" sz="44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3187266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190</TotalTime>
  <Words>590</Words>
  <Application>Microsoft Office PowerPoint</Application>
  <PresentationFormat>Широкоэкранный</PresentationFormat>
  <Paragraphs>65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 Black</vt:lpstr>
      <vt:lpstr>Calibri</vt:lpstr>
      <vt:lpstr>Franklin Gothic Book</vt:lpstr>
      <vt:lpstr>Times New Roman</vt:lpstr>
      <vt:lpstr>Уголки</vt:lpstr>
      <vt:lpstr>про організацію співпраці та взаємодії між НН ІТС  та Технічним університетом м. Дрезден і Анхальт Университетом Прикладних Наук</vt:lpstr>
      <vt:lpstr>the Philipp-Schwartz-Initiative (Prof. Siemens, Anhalt University)</vt:lpstr>
      <vt:lpstr>  The project:  Comprehensive Energy-Efficient Approach to Workload Scheduling in Distributed Computing Environment   результати конкурсу – кінець червня </vt:lpstr>
      <vt:lpstr>PROGRAMME FRAMEWORK Ukraine digital:  Ensuring academic success in times of crisis (2022) – DAAD (Prof. AssmaN, PROF. Schill, Prof. Fetzer -  TU Dresden) Deadline  - 20 червня</vt:lpstr>
      <vt:lpstr>Ukraine digital: Навчальні курси від ІТС: </vt:lpstr>
      <vt:lpstr>Ukraine digital: Навчальні курси від ІТС: </vt:lpstr>
      <vt:lpstr>Ukraine digital: Навчальні курси від ІТС: </vt:lpstr>
      <vt:lpstr>Ukraine digital: Навчальні курси від ІТС: </vt:lpstr>
      <vt:lpstr>ПЕРЕпідписання договору про подвійну магістратуру (Prof. AssmaN, PROF. Schill, Prof. Fetzer -  TU Dresden) (на розгляді в Міжнародному відділі)</vt:lpstr>
      <vt:lpstr>HORIZON</vt:lpstr>
      <vt:lpstr>Grants from Poland </vt:lpstr>
      <vt:lpstr>Стипендії студентам - ТУ Дрезден: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Philipp-Schwartz-Initiative (Prof. Siemens, Anhalt University)</dc:title>
  <dc:creator>Лариса С. Глоба</dc:creator>
  <cp:lastModifiedBy>Лариса С. Глоба</cp:lastModifiedBy>
  <cp:revision>17</cp:revision>
  <dcterms:created xsi:type="dcterms:W3CDTF">2022-05-28T15:02:42Z</dcterms:created>
  <dcterms:modified xsi:type="dcterms:W3CDTF">2022-05-31T13:52:36Z</dcterms:modified>
</cp:coreProperties>
</file>