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0" r:id="rId3"/>
    <p:sldId id="263" r:id="rId4"/>
    <p:sldId id="281" r:id="rId5"/>
    <p:sldId id="266" r:id="rId6"/>
    <p:sldId id="267" r:id="rId7"/>
    <p:sldId id="265" r:id="rId8"/>
    <p:sldId id="271" r:id="rId9"/>
    <p:sldId id="273" r:id="rId10"/>
    <p:sldId id="268" r:id="rId11"/>
    <p:sldId id="269" r:id="rId12"/>
    <p:sldId id="272" r:id="rId13"/>
    <p:sldId id="276" r:id="rId14"/>
    <p:sldId id="280" r:id="rId15"/>
    <p:sldId id="274" r:id="rId16"/>
    <p:sldId id="275" r:id="rId17"/>
    <p:sldId id="277" r:id="rId18"/>
    <p:sldId id="278" r:id="rId19"/>
    <p:sldId id="279" r:id="rId20"/>
    <p:sldId id="282" r:id="rId21"/>
    <p:sldId id="283" r:id="rId22"/>
    <p:sldId id="284" r:id="rId23"/>
    <p:sldId id="286" r:id="rId24"/>
    <p:sldId id="285" r:id="rId25"/>
    <p:sldId id="28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877A8-7F7B-4BAF-AD49-7BF23D9CA47D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C07A8-CF4B-41E1-BEEB-EB1C8078EA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F868A-825A-420E-90E8-293F6E661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09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878DC-8FE7-4569-BF9E-DB7BFF824B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9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878DC-8FE7-4569-BF9E-DB7BFF824B8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9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311A-70D4-4D44-863D-91D6B32843E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2F0-A4B2-49B4-A216-FE244CD38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6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311A-70D4-4D44-863D-91D6B32843E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2F0-A4B2-49B4-A216-FE244CD38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84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311A-70D4-4D44-863D-91D6B32843E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2F0-A4B2-49B4-A216-FE244CD38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47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911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421" y="28110"/>
            <a:ext cx="11495159" cy="1497753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1351" y="1250188"/>
            <a:ext cx="6207760" cy="300143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/>
              <a:t>5/30/2022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ker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37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(варіант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CD0114C3-B8CB-41F7-B04D-BDF53C237570}"/>
              </a:ext>
            </a:extLst>
          </p:cNvPr>
          <p:cNvSpPr/>
          <p:nvPr userDrawn="1"/>
        </p:nvSpPr>
        <p:spPr>
          <a:xfrm>
            <a:off x="0" y="6149258"/>
            <a:ext cx="12192000" cy="708743"/>
          </a:xfrm>
          <a:prstGeom prst="rect">
            <a:avLst/>
          </a:prstGeom>
          <a:solidFill>
            <a:srgbClr val="1B3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uk-UA" sz="2400" kern="0">
              <a:solidFill>
                <a:prstClr val="white"/>
              </a:solidFill>
            </a:endParaRPr>
          </a:p>
        </p:txBody>
      </p:sp>
      <p:sp>
        <p:nvSpPr>
          <p:cNvPr id="5" name="Місце для тексту 8">
            <a:extLst>
              <a:ext uri="{FF2B5EF4-FFF2-40B4-BE49-F238E27FC236}">
                <a16:creationId xmlns:a16="http://schemas.microsoft.com/office/drawing/2014/main" xmlns="" id="{94C71DEB-74A9-4A63-980D-DAEEF7A421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887" y="431006"/>
            <a:ext cx="7351520" cy="9416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3200" b="1" cap="all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ТЕКСТ ЗАГОЛОВКУ</a:t>
            </a:r>
          </a:p>
        </p:txBody>
      </p:sp>
      <p:sp>
        <p:nvSpPr>
          <p:cNvPr id="8" name="Місце для тексту 8">
            <a:extLst>
              <a:ext uri="{FF2B5EF4-FFF2-40B4-BE49-F238E27FC236}">
                <a16:creationId xmlns:a16="http://schemas.microsoft.com/office/drawing/2014/main" xmlns="" id="{0690D500-945F-4439-98A0-8C2C10EF2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433" y="1387104"/>
            <a:ext cx="9889623" cy="4158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1B3A6E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підзаголовок  або приберіть його</a:t>
            </a:r>
            <a:endParaRPr lang="uk-UA" dirty="0"/>
          </a:p>
        </p:txBody>
      </p:sp>
      <p:sp>
        <p:nvSpPr>
          <p:cNvPr id="10" name="Місце для тексту 8">
            <a:extLst>
              <a:ext uri="{FF2B5EF4-FFF2-40B4-BE49-F238E27FC236}">
                <a16:creationId xmlns:a16="http://schemas.microsoft.com/office/drawing/2014/main" xmlns="" id="{0690D500-945F-4439-98A0-8C2C10EF2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550" y="1992443"/>
            <a:ext cx="9889623" cy="4158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67" b="0" baseline="0">
                <a:solidFill>
                  <a:schemeClr val="tx1"/>
                </a:solidFill>
                <a:latin typeface="Exo 2" panose="00000500000000000000" pitchFamily="2" charset="-52"/>
              </a:defRPr>
            </a:lvl1pPr>
          </a:lstStyle>
          <a:p>
            <a:pPr lvl="0"/>
            <a:r>
              <a:rPr lang="uk-UA" dirty="0" smtClean="0"/>
              <a:t>Відредагуйте текст слайду або вставте нове текстове поле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677773-CACD-4264-8FC3-1F34482548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7" y="6235831"/>
            <a:ext cx="396928" cy="5310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15EB4B-6CCC-4BD0-82C7-3B4BE67B3336}"/>
              </a:ext>
            </a:extLst>
          </p:cNvPr>
          <p:cNvSpPr txBox="1"/>
          <p:nvPr userDrawn="1"/>
        </p:nvSpPr>
        <p:spPr>
          <a:xfrm>
            <a:off x="896855" y="6285890"/>
            <a:ext cx="4160113" cy="420756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uk-UA" sz="1067" b="1" kern="0" dirty="0">
                <a:solidFill>
                  <a:prstClr val="white"/>
                </a:solidFill>
                <a:latin typeface="Exo 2" panose="00000500000000000000" pitchFamily="2" charset="-52"/>
              </a:rPr>
              <a:t>Національний технічний університет України</a:t>
            </a:r>
            <a:r>
              <a:rPr lang="en-US" sz="1067" b="1" kern="0" dirty="0">
                <a:solidFill>
                  <a:prstClr val="white"/>
                </a:solidFill>
                <a:latin typeface="Exo 2" panose="00000500000000000000" pitchFamily="2" charset="-52"/>
              </a:rPr>
              <a:t/>
            </a:r>
            <a:br>
              <a:rPr lang="en-US" sz="1067" b="1" kern="0" dirty="0">
                <a:solidFill>
                  <a:prstClr val="white"/>
                </a:solidFill>
                <a:latin typeface="Exo 2" panose="00000500000000000000" pitchFamily="2" charset="-52"/>
              </a:rPr>
            </a:br>
            <a:r>
              <a:rPr lang="uk-UA" sz="1067" b="1" kern="0" dirty="0">
                <a:solidFill>
                  <a:prstClr val="white"/>
                </a:solidFill>
                <a:latin typeface="Exo 2" panose="00000500000000000000" pitchFamily="2" charset="-52"/>
              </a:rPr>
              <a:t>«Київський політехнічний інститут імені Ігоря Сікорського»</a:t>
            </a:r>
            <a:endParaRPr lang="uk-UA" sz="1067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6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311A-70D4-4D44-863D-91D6B32843E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2F0-A4B2-49B4-A216-FE244CD38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5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311A-70D4-4D44-863D-91D6B32843E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2F0-A4B2-49B4-A216-FE244CD38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0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311A-70D4-4D44-863D-91D6B32843E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2F0-A4B2-49B4-A216-FE244CD38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88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311A-70D4-4D44-863D-91D6B32843E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2F0-A4B2-49B4-A216-FE244CD38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8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311A-70D4-4D44-863D-91D6B32843E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2F0-A4B2-49B4-A216-FE244CD38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311A-70D4-4D44-863D-91D6B32843E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2F0-A4B2-49B4-A216-FE244CD38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4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311A-70D4-4D44-863D-91D6B32843E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2F0-A4B2-49B4-A216-FE244CD38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6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311A-70D4-4D44-863D-91D6B32843E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072F0-A4B2-49B4-A216-FE244CD38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9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311A-70D4-4D44-863D-91D6B32843E2}" type="datetimeFigureOut">
              <a:rPr lang="ru-RU" smtClean="0"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072F0-A4B2-49B4-A216-FE244CD38E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9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4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BWH2t4K8SH93MLfs8" TargetMode="External"/><Relationship Id="rId2" Type="http://schemas.openxmlformats.org/officeDocument/2006/relationships/hyperlink" Target="http://aspirantura.kpi.ua/wp-content/uploads/2022/01/dodatok_2_do_pravyl_pryyomu_2022_aspirantura_new2.pdf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08" y="95804"/>
            <a:ext cx="1528397" cy="14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Прямоугольник 7"/>
          <p:cNvSpPr>
            <a:spLocks noChangeArrowheads="1"/>
          </p:cNvSpPr>
          <p:nvPr/>
        </p:nvSpPr>
        <p:spPr bwMode="auto">
          <a:xfrm>
            <a:off x="110569" y="1765722"/>
            <a:ext cx="12073631" cy="80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en-US" sz="2215" b="1" i="1" u="sng" dirty="0" smtClean="0">
                <a:solidFill>
                  <a:srgbClr val="7030A0"/>
                </a:solidFill>
                <a:latin typeface="Arial" panose="020B0604020202020204" pitchFamily="34" charset="0"/>
              </a:rPr>
              <a:t>Засідання Вченої Ради НН ІТС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uk-UA" alt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31 травня 2022 р</a:t>
            </a:r>
            <a:r>
              <a:rPr lang="uk-UA" altLang="en-US" sz="24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endParaRPr lang="uk-UA" altLang="en-US" sz="2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055" name="Прямоугольник 3"/>
          <p:cNvSpPr>
            <a:spLocks noChangeArrowheads="1"/>
          </p:cNvSpPr>
          <p:nvPr/>
        </p:nvSpPr>
        <p:spPr bwMode="auto">
          <a:xfrm>
            <a:off x="1808380" y="2853172"/>
            <a:ext cx="86780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sz="3600" b="1" i="1" dirty="0" err="1" smtClean="0">
                <a:solidFill>
                  <a:srgbClr val="0000CC"/>
                </a:solidFill>
              </a:rPr>
              <a:t>Основні</a:t>
            </a:r>
            <a:r>
              <a:rPr lang="ru-RU" sz="3600" b="1" i="1" dirty="0" smtClean="0">
                <a:solidFill>
                  <a:srgbClr val="0000CC"/>
                </a:solidFill>
              </a:rPr>
              <a:t> </a:t>
            </a:r>
            <a:r>
              <a:rPr lang="ru-RU" sz="3600" b="1" i="1" dirty="0" err="1">
                <a:solidFill>
                  <a:srgbClr val="0000CC"/>
                </a:solidFill>
              </a:rPr>
              <a:t>новації</a:t>
            </a:r>
            <a:r>
              <a:rPr lang="ru-RU" sz="3600" b="1" i="1" dirty="0">
                <a:solidFill>
                  <a:srgbClr val="0000CC"/>
                </a:solidFill>
              </a:rPr>
              <a:t> </a:t>
            </a:r>
            <a:r>
              <a:rPr lang="ru-RU" sz="3600" b="1" i="1" dirty="0" err="1">
                <a:solidFill>
                  <a:srgbClr val="0000CC"/>
                </a:solidFill>
              </a:rPr>
              <a:t>вступної</a:t>
            </a:r>
            <a:r>
              <a:rPr lang="ru-RU" sz="3600" b="1" i="1" dirty="0">
                <a:solidFill>
                  <a:srgbClr val="0000CC"/>
                </a:solidFill>
              </a:rPr>
              <a:t> </a:t>
            </a:r>
            <a:r>
              <a:rPr lang="ru-RU" sz="3600" b="1" i="1" dirty="0" err="1">
                <a:solidFill>
                  <a:srgbClr val="0000CC"/>
                </a:solidFill>
              </a:rPr>
              <a:t>кампанії</a:t>
            </a:r>
            <a:r>
              <a:rPr lang="ru-RU" sz="3600" b="1" i="1" dirty="0">
                <a:solidFill>
                  <a:srgbClr val="0000CC"/>
                </a:solidFill>
              </a:rPr>
              <a:t> на </a:t>
            </a:r>
            <a:r>
              <a:rPr lang="ru-RU" sz="3600" b="1" i="1" dirty="0" err="1">
                <a:solidFill>
                  <a:srgbClr val="0000CC"/>
                </a:solidFill>
              </a:rPr>
              <a:t>період</a:t>
            </a:r>
            <a:r>
              <a:rPr lang="ru-RU" sz="3600" b="1" i="1" dirty="0">
                <a:solidFill>
                  <a:srgbClr val="0000CC"/>
                </a:solidFill>
              </a:rPr>
              <a:t> </a:t>
            </a:r>
            <a:r>
              <a:rPr lang="ru-RU" sz="3600" b="1" i="1" dirty="0" err="1">
                <a:solidFill>
                  <a:srgbClr val="0000CC"/>
                </a:solidFill>
              </a:rPr>
              <a:t>дії</a:t>
            </a:r>
            <a:r>
              <a:rPr lang="ru-RU" sz="3600" b="1" i="1" dirty="0">
                <a:solidFill>
                  <a:srgbClr val="0000CC"/>
                </a:solidFill>
              </a:rPr>
              <a:t> правового режиму </a:t>
            </a:r>
            <a:r>
              <a:rPr lang="ru-RU" sz="3600" b="1" i="1" dirty="0" err="1">
                <a:solidFill>
                  <a:srgbClr val="0000CC"/>
                </a:solidFill>
              </a:rPr>
              <a:t>воєнного</a:t>
            </a:r>
            <a:r>
              <a:rPr lang="ru-RU" sz="3600" b="1" i="1" dirty="0">
                <a:solidFill>
                  <a:srgbClr val="0000CC"/>
                </a:solidFill>
              </a:rPr>
              <a:t> стану в 2022 </a:t>
            </a:r>
            <a:r>
              <a:rPr lang="ru-RU" sz="3600" b="1" i="1" dirty="0" err="1">
                <a:solidFill>
                  <a:srgbClr val="0000CC"/>
                </a:solidFill>
              </a:rPr>
              <a:t>році</a:t>
            </a:r>
            <a:endParaRPr lang="ru-RU" sz="3200" b="1" i="1" dirty="0">
              <a:solidFill>
                <a:srgbClr val="0000CC"/>
              </a:solidFill>
            </a:endParaRPr>
          </a:p>
        </p:txBody>
      </p:sp>
      <p:sp>
        <p:nvSpPr>
          <p:cNvPr id="2057" name="Прямоугольник 10"/>
          <p:cNvSpPr>
            <a:spLocks noChangeArrowheads="1"/>
          </p:cNvSpPr>
          <p:nvPr/>
        </p:nvSpPr>
        <p:spPr bwMode="auto">
          <a:xfrm>
            <a:off x="1643005" y="95804"/>
            <a:ext cx="85929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Навчально-науковий </a:t>
            </a:r>
          </a:p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інститут телекомунікаційних систем</a:t>
            </a:r>
          </a:p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КПІ ім. Ігоря Сікорського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569" y="5203986"/>
            <a:ext cx="11852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altLang="en-US" sz="2000" b="1" u="sng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Доповідачі</a:t>
            </a:r>
            <a:r>
              <a:rPr lang="uk-UA" altLang="en-US" sz="20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uk-UA" altLang="en-US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endParaRPr lang="en-US" altLang="en-US" sz="20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ru-RU" alt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Авдєєнко</a:t>
            </a:r>
            <a:r>
              <a:rPr lang="ru-RU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Г. Л.,</a:t>
            </a:r>
            <a:r>
              <a:rPr lang="uk-UA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uk-UA" altLang="en-US" sz="20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перший заступник директора НН ІТС</a:t>
            </a:r>
            <a:endParaRPr lang="uk-UA" altLang="en-US" sz="2000" b="1" i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>
              <a:defRPr/>
            </a:pPr>
            <a:r>
              <a:rPr lang="uk-UA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Правило В. В</a:t>
            </a:r>
            <a:r>
              <a:rPr lang="uk-UA" altLang="en-US" sz="20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., </a:t>
            </a:r>
            <a:r>
              <a:rPr lang="uk-UA" altLang="en-US" sz="20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заступник директора НН ІТС з навчально-методичної роботи</a:t>
            </a:r>
            <a:endParaRPr lang="en-US" altLang="en-US" sz="2000" b="1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70" y="82033"/>
            <a:ext cx="1815229" cy="1845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0004" y="62196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1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64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6" y="143595"/>
            <a:ext cx="11363125" cy="5178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kern="0" dirty="0" smtClean="0">
                <a:solidFill>
                  <a:srgbClr val="FF0000"/>
                </a:solidFill>
              </a:rPr>
              <a:t>10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3919" y="3657600"/>
            <a:ext cx="2210540" cy="1109709"/>
          </a:xfrm>
          <a:prstGeom prst="rect">
            <a:avLst/>
          </a:prstGeom>
          <a:noFill/>
          <a:ln w="317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771138" y="3559945"/>
            <a:ext cx="2210540" cy="1109709"/>
          </a:xfrm>
          <a:prstGeom prst="rect">
            <a:avLst/>
          </a:prstGeom>
          <a:noFill/>
          <a:ln w="317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75325" y="5452257"/>
            <a:ext cx="2006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19 </a:t>
            </a:r>
            <a:r>
              <a:rPr lang="ru-RU" sz="2000" b="1" dirty="0" err="1" smtClean="0">
                <a:solidFill>
                  <a:srgbClr val="FF0000"/>
                </a:solidFill>
              </a:rPr>
              <a:t>вересня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– </a:t>
            </a:r>
            <a:r>
              <a:rPr lang="ru-RU" sz="2000" b="1" dirty="0" smtClean="0">
                <a:solidFill>
                  <a:srgbClr val="006600"/>
                </a:solidFill>
              </a:rPr>
              <a:t>початок занять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9701074" y="4730408"/>
            <a:ext cx="332912" cy="766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" y="359736"/>
            <a:ext cx="12033954" cy="5392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962" y="2025181"/>
            <a:ext cx="349815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b="1" kern="0" dirty="0">
                <a:solidFill>
                  <a:srgbClr val="0000CC"/>
                </a:solidFill>
                <a:latin typeface="Exo 2" pitchFamily="2" charset="-52"/>
              </a:rPr>
              <a:t>172 Телекомунікації та </a:t>
            </a:r>
            <a:r>
              <a:rPr lang="uk-UA" sz="3200" b="1" kern="0" dirty="0" smtClean="0">
                <a:solidFill>
                  <a:srgbClr val="0000CC"/>
                </a:solidFill>
                <a:latin typeface="Exo 2" pitchFamily="2" charset="-52"/>
              </a:rPr>
              <a:t>радіотехніка</a:t>
            </a:r>
          </a:p>
          <a:p>
            <a:endParaRPr lang="uk-UA" sz="3200" b="1" kern="0" dirty="0">
              <a:solidFill>
                <a:srgbClr val="0000CC"/>
              </a:solidFill>
              <a:latin typeface="Exo 2" pitchFamily="2" charset="-52"/>
            </a:endParaRPr>
          </a:p>
          <a:p>
            <a:endParaRPr lang="uk-UA" sz="3200" b="1" kern="0" dirty="0" smtClean="0">
              <a:solidFill>
                <a:srgbClr val="0000CC"/>
              </a:solidFill>
              <a:latin typeface="Exo 2" pitchFamily="2" charset="-52"/>
            </a:endParaRPr>
          </a:p>
          <a:p>
            <a:endParaRPr lang="uk-UA" sz="3200" b="1" kern="0" dirty="0">
              <a:solidFill>
                <a:srgbClr val="0000CC"/>
              </a:solidFill>
              <a:latin typeface="Exo 2" pitchFamily="2" charset="-52"/>
            </a:endParaRPr>
          </a:p>
          <a:p>
            <a:endParaRPr lang="ru-RU" sz="3200" b="1" kern="0" dirty="0">
              <a:solidFill>
                <a:srgbClr val="002060"/>
              </a:solidFill>
              <a:latin typeface="Exo 2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kern="0" dirty="0" smtClean="0">
                <a:solidFill>
                  <a:srgbClr val="FF0000"/>
                </a:solidFill>
              </a:rPr>
              <a:t>1</a:t>
            </a:r>
            <a:r>
              <a:rPr lang="uk-UA" sz="2400" b="1" i="1" kern="0" dirty="0" smtClean="0">
                <a:solidFill>
                  <a:srgbClr val="FF0000"/>
                </a:solidFill>
              </a:rPr>
              <a:t>1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01" y="115410"/>
            <a:ext cx="10089320" cy="4864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228" y="897717"/>
            <a:ext cx="1010313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b="1" kern="0" dirty="0">
                <a:solidFill>
                  <a:srgbClr val="0000CC"/>
                </a:solidFill>
                <a:latin typeface="Exo 2" pitchFamily="2" charset="-52"/>
              </a:rPr>
              <a:t>172 Телекомунікації та </a:t>
            </a:r>
            <a:r>
              <a:rPr lang="uk-UA" sz="3200" b="1" kern="0" dirty="0" smtClean="0">
                <a:solidFill>
                  <a:srgbClr val="0000CC"/>
                </a:solidFill>
                <a:latin typeface="Exo 2" pitchFamily="2" charset="-52"/>
              </a:rPr>
              <a:t>радіотехніка</a:t>
            </a:r>
          </a:p>
          <a:p>
            <a:endParaRPr lang="uk-UA" sz="3200" b="1" kern="0" dirty="0">
              <a:solidFill>
                <a:srgbClr val="0000CC"/>
              </a:solidFill>
              <a:latin typeface="Exo 2" pitchFamily="2" charset="-52"/>
            </a:endParaRPr>
          </a:p>
          <a:p>
            <a:endParaRPr lang="ru-RU" sz="3200" b="1" kern="0" dirty="0">
              <a:solidFill>
                <a:srgbClr val="002060"/>
              </a:solidFill>
              <a:latin typeface="Exo 2" pitchFamily="2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kern="0" dirty="0" smtClean="0">
                <a:solidFill>
                  <a:srgbClr val="FF0000"/>
                </a:solidFill>
              </a:rPr>
              <a:t>1</a:t>
            </a:r>
            <a:r>
              <a:rPr lang="uk-UA" sz="2400" b="1" i="1" kern="0" dirty="0" smtClean="0">
                <a:solidFill>
                  <a:srgbClr val="FF0000"/>
                </a:solidFill>
              </a:rPr>
              <a:t>2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06255"/>
            <a:ext cx="8454593" cy="711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0" y="944332"/>
            <a:ext cx="11620870" cy="530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09" y="1474831"/>
            <a:ext cx="11807301" cy="5033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1978170"/>
            <a:ext cx="11385982" cy="29910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500" y="5010923"/>
            <a:ext cx="11070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6600"/>
                </a:solidFill>
              </a:rPr>
              <a:t>Початок занять магістрів 1го року навчання:                                                            </a:t>
            </a:r>
            <a:r>
              <a:rPr lang="uk-UA" sz="2800" b="1" dirty="0" smtClean="0">
                <a:solidFill>
                  <a:srgbClr val="FF0000"/>
                </a:solidFill>
              </a:rPr>
              <a:t>03.10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kern="0" dirty="0" smtClean="0">
                <a:solidFill>
                  <a:srgbClr val="FF0000"/>
                </a:solidFill>
              </a:rPr>
              <a:t>1</a:t>
            </a:r>
            <a:r>
              <a:rPr lang="uk-UA" sz="2400" b="1" i="1" kern="0" dirty="0" smtClean="0">
                <a:solidFill>
                  <a:srgbClr val="FF0000"/>
                </a:solidFill>
              </a:rPr>
              <a:t>3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3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717" y="-74319"/>
            <a:ext cx="1171852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Перелік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основних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завдань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поставлені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керівникам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структурних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підрозділів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факультетів</a:t>
            </a:r>
            <a:r>
              <a:rPr lang="ru-RU" sz="2400" b="1" dirty="0" smtClean="0"/>
              <a:t> /НН </a:t>
            </a:r>
            <a:r>
              <a:rPr lang="ru-RU" sz="2400" b="1" dirty="0" err="1" smtClean="0"/>
              <a:t>інститутів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засіданні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Приймальної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комісії</a:t>
            </a:r>
            <a:r>
              <a:rPr lang="ru-RU" sz="2400" b="1" dirty="0" smtClean="0"/>
              <a:t> КПІ </a:t>
            </a:r>
            <a:r>
              <a:rPr lang="ru-RU" sz="2400" b="1" dirty="0" err="1" smtClean="0"/>
              <a:t>ім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Ігоря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Сікорського</a:t>
            </a:r>
            <a:r>
              <a:rPr lang="ru-RU" sz="2400" b="1" dirty="0" smtClean="0"/>
              <a:t> :</a:t>
            </a:r>
          </a:p>
          <a:p>
            <a:pPr algn="just"/>
            <a:endParaRPr lang="uk-UA" dirty="0" smtClean="0"/>
          </a:p>
          <a:p>
            <a:pPr algn="just"/>
            <a:r>
              <a:rPr lang="ru-RU" sz="2400" dirty="0" smtClean="0"/>
              <a:t>1)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Проводити</a:t>
            </a:r>
            <a:r>
              <a:rPr lang="ru-RU" sz="24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профорієнтаційну</a:t>
            </a:r>
            <a:r>
              <a:rPr lang="ru-RU" sz="2400" b="1" i="1" dirty="0" smtClean="0">
                <a:solidFill>
                  <a:srgbClr val="0000FF"/>
                </a:solidFill>
              </a:rPr>
              <a:t> роботу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вступниками</a:t>
            </a:r>
            <a:r>
              <a:rPr lang="ru-RU" sz="2400" dirty="0" smtClean="0"/>
              <a:t> до КПІ </a:t>
            </a:r>
            <a:r>
              <a:rPr lang="ru-RU" sz="2400" dirty="0" err="1" smtClean="0"/>
              <a:t>ім</a:t>
            </a:r>
            <a:r>
              <a:rPr lang="ru-RU" sz="2400" dirty="0" smtClean="0"/>
              <a:t>. </a:t>
            </a:r>
            <a:r>
              <a:rPr lang="ru-RU" sz="2400" dirty="0" err="1" smtClean="0"/>
              <a:t>Ігоря</a:t>
            </a:r>
            <a:r>
              <a:rPr lang="ru-RU" sz="2400" dirty="0" smtClean="0"/>
              <a:t> </a:t>
            </a:r>
            <a:r>
              <a:rPr lang="ru-RU" sz="2400" dirty="0" err="1" smtClean="0"/>
              <a:t>Сікорського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випускниками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бакалаврату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вступати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магістратури</a:t>
            </a:r>
            <a:r>
              <a:rPr lang="ru-RU" sz="2400" dirty="0" smtClean="0"/>
              <a:t>, </a:t>
            </a:r>
            <a:r>
              <a:rPr lang="ru-RU" sz="2400" dirty="0" err="1" smtClean="0"/>
              <a:t>задля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підвищення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збереження</a:t>
            </a:r>
            <a:r>
              <a:rPr lang="ru-RU" sz="2400" dirty="0" smtClean="0"/>
              <a:t> контингенту </a:t>
            </a:r>
            <a:r>
              <a:rPr lang="ru-RU" sz="2400" dirty="0" err="1" smtClean="0"/>
              <a:t>студентів</a:t>
            </a:r>
            <a:r>
              <a:rPr lang="ru-RU" sz="2400" dirty="0" smtClean="0"/>
              <a:t> (</a:t>
            </a:r>
            <a:r>
              <a:rPr lang="ru-RU" sz="2400" b="1" i="1" dirty="0" smtClean="0">
                <a:solidFill>
                  <a:srgbClr val="FF0000"/>
                </a:solidFill>
              </a:rPr>
              <a:t>у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процесі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виконання</a:t>
            </a:r>
            <a:r>
              <a:rPr lang="ru-RU" sz="2400" dirty="0" smtClean="0"/>
              <a:t>);</a:t>
            </a:r>
          </a:p>
          <a:p>
            <a:pPr algn="just"/>
            <a:r>
              <a:rPr lang="ru-RU" sz="2400" dirty="0" smtClean="0"/>
              <a:t>2)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Повідомити</a:t>
            </a:r>
            <a:r>
              <a:rPr lang="ru-RU" sz="24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вступників</a:t>
            </a:r>
            <a:r>
              <a:rPr lang="ru-RU" sz="2400" b="1" i="1" dirty="0" smtClean="0">
                <a:solidFill>
                  <a:srgbClr val="0000FF"/>
                </a:solidFill>
              </a:rPr>
              <a:t> до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магістратури</a:t>
            </a:r>
            <a:r>
              <a:rPr lang="ru-RU" sz="2400" b="1" i="1" dirty="0" smtClean="0">
                <a:solidFill>
                  <a:srgbClr val="0000FF"/>
                </a:solidFill>
              </a:rPr>
              <a:t> про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скасування</a:t>
            </a:r>
            <a:r>
              <a:rPr lang="ru-RU" sz="2400" b="1" i="1" dirty="0" smtClean="0">
                <a:solidFill>
                  <a:srgbClr val="0000FF"/>
                </a:solidFill>
              </a:rPr>
              <a:t> ЄВІ та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необхідність</a:t>
            </a:r>
            <a:r>
              <a:rPr lang="ru-RU" sz="24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створити</a:t>
            </a:r>
            <a:r>
              <a:rPr lang="ru-RU" sz="24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електронні</a:t>
            </a:r>
            <a:r>
              <a:rPr lang="ru-RU" sz="24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кабінети</a:t>
            </a:r>
            <a:r>
              <a:rPr lang="ru-RU" sz="2400" b="1" i="1" dirty="0" smtClean="0">
                <a:solidFill>
                  <a:srgbClr val="0000FF"/>
                </a:solidFill>
              </a:rPr>
              <a:t> та подати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електронні</a:t>
            </a:r>
            <a:r>
              <a:rPr lang="ru-RU" sz="2400" b="1" i="1" dirty="0" smtClean="0">
                <a:solidFill>
                  <a:srgbClr val="0000FF"/>
                </a:solidFill>
              </a:rPr>
              <a:t> заяви у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встановлені</a:t>
            </a:r>
            <a:r>
              <a:rPr lang="ru-RU" sz="24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терміни</a:t>
            </a:r>
            <a:r>
              <a:rPr lang="ru-RU" sz="2400" b="1" i="1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/>
              <a:t>(</a:t>
            </a:r>
            <a:r>
              <a:rPr lang="ru-RU" sz="2400" b="1" dirty="0" err="1" smtClean="0">
                <a:solidFill>
                  <a:srgbClr val="FF0000"/>
                </a:solidFill>
              </a:rPr>
              <a:t>виконано</a:t>
            </a:r>
            <a:r>
              <a:rPr lang="ru-RU" sz="2400" dirty="0" smtClean="0"/>
              <a:t>);</a:t>
            </a:r>
          </a:p>
          <a:p>
            <a:pPr algn="just"/>
            <a:r>
              <a:rPr lang="ru-RU" sz="2400" dirty="0" smtClean="0"/>
              <a:t>3) </a:t>
            </a:r>
            <a:r>
              <a:rPr lang="ru-RU" sz="2400" b="1" i="1" dirty="0" smtClean="0">
                <a:solidFill>
                  <a:srgbClr val="0000FF"/>
                </a:solidFill>
              </a:rPr>
              <a:t>Систематично вести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роз'яснювальну</a:t>
            </a:r>
            <a:r>
              <a:rPr lang="ru-RU" sz="2400" b="1" i="1" dirty="0" smtClean="0">
                <a:solidFill>
                  <a:srgbClr val="0000FF"/>
                </a:solidFill>
              </a:rPr>
              <a:t> роботу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вступників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студентів</a:t>
            </a:r>
            <a:r>
              <a:rPr lang="ru-RU" sz="2400" dirty="0" smtClean="0"/>
              <a:t> 4го курсу </a:t>
            </a:r>
            <a:r>
              <a:rPr lang="ru-RU" sz="2400" dirty="0" err="1" smtClean="0"/>
              <a:t>бакалаврату</a:t>
            </a:r>
            <a:r>
              <a:rPr lang="ru-RU" sz="2400" dirty="0" smtClean="0"/>
              <a:t>, у тому </a:t>
            </a:r>
            <a:r>
              <a:rPr lang="ru-RU" sz="2400" dirty="0" err="1" smtClean="0"/>
              <a:t>числі</a:t>
            </a:r>
            <a:r>
              <a:rPr lang="ru-RU" sz="2400" dirty="0" smtClean="0"/>
              <a:t> з </a:t>
            </a:r>
            <a:r>
              <a:rPr lang="ru-RU" sz="2400" dirty="0" err="1" smtClean="0"/>
              <a:t>тими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виїхали</a:t>
            </a:r>
            <a:r>
              <a:rPr lang="ru-RU" sz="2400" dirty="0" smtClean="0"/>
              <a:t> за </a:t>
            </a:r>
            <a:r>
              <a:rPr lang="ru-RU" sz="2400" dirty="0" err="1" smtClean="0"/>
              <a:t>межі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(</a:t>
            </a:r>
            <a:r>
              <a:rPr lang="ru-RU" sz="2400" b="1" dirty="0" smtClean="0">
                <a:solidFill>
                  <a:srgbClr val="FF0000"/>
                </a:solidFill>
              </a:rPr>
              <a:t>у </a:t>
            </a:r>
            <a:r>
              <a:rPr lang="ru-RU" sz="2400" b="1" dirty="0" err="1" smtClean="0">
                <a:solidFill>
                  <a:srgbClr val="FF0000"/>
                </a:solidFill>
              </a:rPr>
              <a:t>процесі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виконання</a:t>
            </a:r>
            <a:r>
              <a:rPr lang="ru-RU" sz="2400" dirty="0" smtClean="0"/>
              <a:t>);</a:t>
            </a:r>
          </a:p>
          <a:p>
            <a:pPr algn="just"/>
            <a:r>
              <a:rPr lang="ru-RU" sz="2400" dirty="0" smtClean="0"/>
              <a:t>4) </a:t>
            </a:r>
            <a:r>
              <a:rPr lang="ru-RU" sz="2400" b="1" u="sng" dirty="0" err="1" smtClean="0"/>
              <a:t>Прикласти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максимальних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зусиль</a:t>
            </a:r>
            <a:r>
              <a:rPr lang="ru-RU" sz="2400" b="1" u="sng" dirty="0" smtClean="0"/>
              <a:t> </a:t>
            </a:r>
            <a:r>
              <a:rPr lang="ru-RU" sz="2400" dirty="0" smtClean="0"/>
              <a:t>для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100%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 державного </a:t>
            </a:r>
            <a:r>
              <a:rPr lang="ru-RU" sz="2400" dirty="0" err="1" smtClean="0"/>
              <a:t>замовлення</a:t>
            </a:r>
            <a:r>
              <a:rPr lang="ru-RU" sz="2400" dirty="0" smtClean="0"/>
              <a:t>, та, за </a:t>
            </a:r>
            <a:r>
              <a:rPr lang="ru-RU" sz="2400" dirty="0" err="1" smtClean="0"/>
              <a:t>можливості</a:t>
            </a:r>
            <a:r>
              <a:rPr lang="ru-RU" sz="2400" dirty="0" smtClean="0"/>
              <a:t>, максимально </a:t>
            </a:r>
            <a:r>
              <a:rPr lang="ru-RU" sz="2400" dirty="0" err="1" smtClean="0"/>
              <a:t>набрати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студентів-контрактників</a:t>
            </a:r>
            <a:r>
              <a:rPr lang="ru-RU" sz="2400" dirty="0" smtClean="0"/>
              <a:t>.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приділити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особливу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доброзичливість</a:t>
            </a:r>
            <a:r>
              <a:rPr lang="ru-RU" sz="2400" dirty="0" smtClean="0"/>
              <a:t> кожному, </a:t>
            </a:r>
            <a:r>
              <a:rPr lang="ru-RU" sz="2400" dirty="0" err="1" smtClean="0"/>
              <a:t>враховуючи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дію</a:t>
            </a:r>
            <a:r>
              <a:rPr lang="ru-RU" sz="2400" dirty="0" smtClean="0"/>
              <a:t> правового режиму </a:t>
            </a:r>
            <a:r>
              <a:rPr lang="ru-RU" sz="2400" dirty="0" err="1" smtClean="0"/>
              <a:t>воєнного</a:t>
            </a:r>
            <a:r>
              <a:rPr lang="ru-RU" sz="2400" dirty="0" smtClean="0"/>
              <a:t> стану та </a:t>
            </a:r>
            <a:r>
              <a:rPr lang="ru-RU" sz="2400" dirty="0" err="1" smtClean="0"/>
              <a:t>зберегти</a:t>
            </a:r>
            <a:r>
              <a:rPr lang="ru-RU" sz="2400" dirty="0" smtClean="0"/>
              <a:t> контингент,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дозволить </a:t>
            </a:r>
            <a:r>
              <a:rPr lang="ru-RU" sz="2400" dirty="0" err="1" smtClean="0"/>
              <a:t>забезпечити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повноцінне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функціонування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підрозділу</a:t>
            </a:r>
            <a:r>
              <a:rPr lang="ru-RU" sz="2400" dirty="0" smtClean="0"/>
              <a:t>, у тому </a:t>
            </a:r>
            <a:r>
              <a:rPr lang="ru-RU" sz="2400" dirty="0" err="1" smtClean="0"/>
              <a:t>числі</a:t>
            </a:r>
            <a:r>
              <a:rPr lang="ru-RU" sz="2400" dirty="0" smtClean="0"/>
              <a:t> й </a:t>
            </a:r>
            <a:r>
              <a:rPr lang="ru-RU" sz="2400" dirty="0" err="1" smtClean="0"/>
              <a:t>фінансування</a:t>
            </a:r>
            <a:r>
              <a:rPr lang="ru-RU" sz="24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kern="0" dirty="0" smtClean="0">
                <a:solidFill>
                  <a:srgbClr val="FF0000"/>
                </a:solidFill>
              </a:rPr>
              <a:t>1</a:t>
            </a:r>
            <a:r>
              <a:rPr lang="uk-UA" sz="2400" b="1" i="1" kern="0" dirty="0" smtClean="0">
                <a:solidFill>
                  <a:srgbClr val="FF0000"/>
                </a:solidFill>
              </a:rPr>
              <a:t>4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7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898" y="131698"/>
            <a:ext cx="12031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5)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Оновити</a:t>
            </a:r>
            <a:r>
              <a:rPr lang="ru-RU" sz="24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інформацію</a:t>
            </a:r>
            <a:r>
              <a:rPr lang="ru-RU" sz="2400" b="1" i="1" dirty="0" smtClean="0">
                <a:solidFill>
                  <a:srgbClr val="0000FF"/>
                </a:solidFill>
              </a:rPr>
              <a:t> </a:t>
            </a:r>
            <a:r>
              <a:rPr lang="ru-RU" sz="2400" dirty="0" smtClean="0"/>
              <a:t>на сайтах </a:t>
            </a:r>
            <a:r>
              <a:rPr lang="ru-RU" sz="2400" dirty="0" err="1" smtClean="0"/>
              <a:t>структурних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підрозділів</a:t>
            </a:r>
            <a:r>
              <a:rPr lang="ru-RU" sz="2400" dirty="0" smtClean="0"/>
              <a:t> до 10.05.2022р (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виконано</a:t>
            </a:r>
            <a:r>
              <a:rPr lang="ru-RU" sz="2400" dirty="0" smtClean="0"/>
              <a:t>)</a:t>
            </a:r>
          </a:p>
          <a:p>
            <a:pPr algn="just"/>
            <a:r>
              <a:rPr lang="ru-RU" sz="2400" dirty="0" smtClean="0"/>
              <a:t>6)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Затвердити</a:t>
            </a:r>
            <a:r>
              <a:rPr lang="ru-RU" sz="2400" b="1" i="1" dirty="0" smtClean="0">
                <a:solidFill>
                  <a:srgbClr val="0000FF"/>
                </a:solidFill>
              </a:rPr>
              <a:t> та подати </a:t>
            </a:r>
            <a:r>
              <a:rPr lang="ru-RU" sz="2400" dirty="0" smtClean="0"/>
              <a:t>до 12 </a:t>
            </a:r>
            <a:r>
              <a:rPr lang="ru-RU" sz="2400" dirty="0" err="1" smtClean="0"/>
              <a:t>травня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секретаріату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Приймальної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комісії</a:t>
            </a:r>
            <a:r>
              <a:rPr lang="ru-RU" sz="2400" dirty="0" smtClean="0"/>
              <a:t> КПІ </a:t>
            </a:r>
            <a:r>
              <a:rPr lang="ru-RU" sz="2400" dirty="0" err="1" smtClean="0"/>
              <a:t>ім</a:t>
            </a:r>
            <a:r>
              <a:rPr lang="ru-RU" sz="2400" dirty="0" smtClean="0"/>
              <a:t>. </a:t>
            </a:r>
            <a:r>
              <a:rPr lang="ru-RU" sz="2400" dirty="0" err="1" smtClean="0"/>
              <a:t>Ігоря</a:t>
            </a:r>
            <a:r>
              <a:rPr lang="ru-RU" sz="2400" dirty="0" smtClean="0"/>
              <a:t> </a:t>
            </a:r>
            <a:r>
              <a:rPr lang="ru-RU" sz="2400" dirty="0" err="1" smtClean="0"/>
              <a:t>Сікорського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програми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фахових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вступних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випробувань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здобуття</a:t>
            </a:r>
            <a:r>
              <a:rPr lang="ru-RU" sz="2400" dirty="0" smtClean="0"/>
              <a:t> другого (</a:t>
            </a:r>
            <a:r>
              <a:rPr lang="ru-RU" sz="2400" dirty="0" err="1" smtClean="0"/>
              <a:t>магістерського</a:t>
            </a:r>
            <a:r>
              <a:rPr lang="ru-RU" sz="2400" dirty="0" smtClean="0"/>
              <a:t>) </a:t>
            </a:r>
            <a:r>
              <a:rPr lang="ru-RU" sz="2400" dirty="0" err="1" smtClean="0"/>
              <a:t>рівня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у 2022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(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виконано</a:t>
            </a:r>
            <a:r>
              <a:rPr lang="ru-RU" sz="2400" dirty="0" smtClean="0"/>
              <a:t>)</a:t>
            </a:r>
          </a:p>
          <a:p>
            <a:pPr algn="just"/>
            <a:r>
              <a:rPr lang="ru-RU" sz="2400" dirty="0" smtClean="0"/>
              <a:t>7) До 15.05.2022р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оприлюднити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фахових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випробувань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інформаційних</a:t>
            </a:r>
            <a:r>
              <a:rPr lang="ru-RU" sz="2400" dirty="0" smtClean="0"/>
              <a:t> ресурсах </a:t>
            </a:r>
            <a:r>
              <a:rPr lang="ru-RU" sz="2400" dirty="0" err="1" smtClean="0"/>
              <a:t>факультетів</a:t>
            </a:r>
            <a:r>
              <a:rPr lang="ru-RU" sz="2400" dirty="0" smtClean="0"/>
              <a:t>/</a:t>
            </a:r>
            <a:r>
              <a:rPr lang="ru-RU" sz="2400" dirty="0" err="1" smtClean="0"/>
              <a:t>інститутів</a:t>
            </a:r>
            <a:r>
              <a:rPr lang="ru-RU" sz="2400" dirty="0" smtClean="0"/>
              <a:t> (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виконано</a:t>
            </a:r>
            <a:r>
              <a:rPr lang="ru-RU" sz="2400" dirty="0" smtClean="0"/>
              <a:t>).</a:t>
            </a:r>
          </a:p>
          <a:p>
            <a:pPr algn="just"/>
            <a:r>
              <a:rPr lang="ru-RU" sz="2400" dirty="0" smtClean="0"/>
              <a:t>8)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Забезпечити</a:t>
            </a:r>
            <a:r>
              <a:rPr lang="ru-RU" sz="2400" b="1" i="1" dirty="0" smtClean="0">
                <a:solidFill>
                  <a:srgbClr val="0000FF"/>
                </a:solidFill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виконання</a:t>
            </a:r>
            <a:r>
              <a:rPr lang="ru-RU" sz="2400" b="1" i="1" dirty="0" smtClean="0">
                <a:solidFill>
                  <a:srgbClr val="0000FF"/>
                </a:solidFill>
              </a:rPr>
              <a:t> </a:t>
            </a:r>
            <a:r>
              <a:rPr lang="ru-RU" sz="2400" dirty="0" err="1" smtClean="0"/>
              <a:t>оперативними</a:t>
            </a:r>
            <a:r>
              <a:rPr lang="ru-RU" sz="2400" dirty="0" smtClean="0"/>
              <a:t> штабами </a:t>
            </a:r>
            <a:r>
              <a:rPr lang="ru-RU" sz="2400" dirty="0" err="1" smtClean="0"/>
              <a:t>відбіркових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комісій</a:t>
            </a:r>
            <a:r>
              <a:rPr lang="ru-RU" sz="2400" dirty="0" smtClean="0"/>
              <a:t> </a:t>
            </a:r>
            <a:r>
              <a:rPr lang="ru-RU" sz="2400" dirty="0" err="1" smtClean="0"/>
              <a:t>факультетів</a:t>
            </a:r>
            <a:r>
              <a:rPr lang="ru-RU" sz="2400" dirty="0" smtClean="0"/>
              <a:t>/НН </a:t>
            </a:r>
            <a:r>
              <a:rPr lang="ru-RU" sz="2400" dirty="0" err="1" smtClean="0"/>
              <a:t>інститутів</a:t>
            </a:r>
            <a:r>
              <a:rPr lang="ru-RU" sz="2400" dirty="0" smtClean="0"/>
              <a:t> комплексу </a:t>
            </a:r>
            <a:r>
              <a:rPr lang="ru-RU" sz="2400" dirty="0" err="1" smtClean="0"/>
              <a:t>завдань</a:t>
            </a:r>
            <a:r>
              <a:rPr lang="ru-RU" sz="2400" dirty="0" smtClean="0"/>
              <a:t>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</a:t>
            </a:r>
            <a:r>
              <a:rPr lang="ru-RU" sz="2400" dirty="0" err="1" smtClean="0"/>
              <a:t>вступної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кампанії</a:t>
            </a:r>
            <a:r>
              <a:rPr lang="ru-RU" sz="2400" dirty="0" smtClean="0"/>
              <a:t> та  </a:t>
            </a:r>
            <a:r>
              <a:rPr lang="ru-RU" sz="2400" dirty="0" err="1" smtClean="0"/>
              <a:t>рішень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Приймальної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комісії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5626" y="3298108"/>
            <a:ext cx="512434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/>
              <a:t>Склад оперативного штабу Відбіркової комісії НН ІТС </a:t>
            </a:r>
            <a:r>
              <a:rPr lang="uk-UA" sz="2800" dirty="0" smtClean="0"/>
              <a:t>(</a:t>
            </a:r>
            <a:r>
              <a:rPr lang="uk-UA" sz="2000" dirty="0" smtClean="0"/>
              <a:t>Наказ № </a:t>
            </a:r>
            <a:r>
              <a:rPr lang="uk-UA" sz="2000" b="1" dirty="0" smtClean="0">
                <a:solidFill>
                  <a:srgbClr val="7030A0"/>
                </a:solidFill>
              </a:rPr>
              <a:t>НУ/65/2022</a:t>
            </a:r>
            <a:r>
              <a:rPr lang="uk-UA" sz="2000" dirty="0" smtClean="0"/>
              <a:t> від </a:t>
            </a:r>
            <a:r>
              <a:rPr lang="uk-UA" sz="2000" b="1" dirty="0" smtClean="0">
                <a:solidFill>
                  <a:srgbClr val="7030A0"/>
                </a:solidFill>
              </a:rPr>
              <a:t>29.04.2022</a:t>
            </a:r>
            <a:r>
              <a:rPr lang="uk-UA" sz="2000" dirty="0" smtClean="0"/>
              <a:t> «</a:t>
            </a:r>
            <a:r>
              <a:rPr lang="ru-RU" sz="2000" dirty="0" smtClean="0"/>
              <a:t>Про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оперативних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штабів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відбіркових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комісій</a:t>
            </a:r>
            <a:r>
              <a:rPr lang="ru-RU" sz="2000" dirty="0" smtClean="0"/>
              <a:t> </a:t>
            </a:r>
            <a:r>
              <a:rPr lang="ru-RU" sz="2000" dirty="0" err="1" smtClean="0"/>
              <a:t>факультетів</a:t>
            </a:r>
            <a:r>
              <a:rPr lang="ru-RU" sz="2000" dirty="0" smtClean="0"/>
              <a:t> / </a:t>
            </a:r>
            <a:r>
              <a:rPr lang="ru-RU" sz="2000" dirty="0" err="1" smtClean="0"/>
              <a:t>навчально-наукових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інститутів</a:t>
            </a:r>
            <a:r>
              <a:rPr lang="ru-RU" sz="2000" dirty="0" smtClean="0"/>
              <a:t> КПІ </a:t>
            </a:r>
            <a:r>
              <a:rPr lang="ru-RU" sz="2000" dirty="0" err="1" smtClean="0"/>
              <a:t>ім</a:t>
            </a:r>
            <a:r>
              <a:rPr lang="ru-RU" sz="2000" dirty="0" smtClean="0"/>
              <a:t>. </a:t>
            </a:r>
            <a:r>
              <a:rPr lang="ru-RU" sz="2000" dirty="0" err="1" smtClean="0"/>
              <a:t>Ігоря</a:t>
            </a:r>
            <a:r>
              <a:rPr lang="ru-RU" sz="2000" dirty="0" smtClean="0"/>
              <a:t> </a:t>
            </a:r>
            <a:r>
              <a:rPr lang="ru-RU" sz="2000" dirty="0" err="1" smtClean="0"/>
              <a:t>Сікорського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dirty="0" smtClean="0"/>
              <a:t>правового режиму </a:t>
            </a:r>
            <a:r>
              <a:rPr lang="ru-RU" dirty="0" err="1" smtClean="0"/>
              <a:t>воєнного</a:t>
            </a:r>
            <a:r>
              <a:rPr lang="ru-RU" dirty="0" smtClean="0"/>
              <a:t> стану у 2022 р.»</a:t>
            </a:r>
            <a:r>
              <a:rPr lang="uk-UA" sz="2800" dirty="0" smtClean="0"/>
              <a:t>)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970" y="3429000"/>
            <a:ext cx="6810936" cy="1941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kern="0" dirty="0" smtClean="0">
                <a:solidFill>
                  <a:srgbClr val="FF0000"/>
                </a:solidFill>
              </a:rPr>
              <a:t>1</a:t>
            </a:r>
            <a:r>
              <a:rPr lang="uk-UA" sz="2400" b="1" i="1" kern="0" dirty="0">
                <a:solidFill>
                  <a:srgbClr val="FF0000"/>
                </a:solidFill>
              </a:rPr>
              <a:t>5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1634" y="90970"/>
            <a:ext cx="1181321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Розпорядження</a:t>
            </a:r>
            <a:r>
              <a:rPr lang="ru-RU" sz="2400" b="1" dirty="0" smtClean="0"/>
              <a:t> №РП/72/2022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27.05.2022</a:t>
            </a:r>
            <a:r>
              <a:rPr lang="en-US" sz="2400" b="1" dirty="0" smtClean="0"/>
              <a:t> “</a:t>
            </a:r>
            <a:r>
              <a:rPr lang="ru-RU" sz="2400" b="1" dirty="0" smtClean="0"/>
              <a:t>Про </a:t>
            </a:r>
            <a:r>
              <a:rPr lang="ru-RU" sz="2400" b="1" dirty="0" err="1" smtClean="0"/>
              <a:t>посилення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профорієнтаційної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заходів</a:t>
            </a:r>
            <a:r>
              <a:rPr lang="ru-RU" sz="2400" b="1" dirty="0" smtClean="0"/>
              <a:t> на факультетах/ в </a:t>
            </a:r>
            <a:r>
              <a:rPr lang="ru-RU" sz="2400" b="1" dirty="0" err="1" smtClean="0"/>
              <a:t>навчально-наукових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інститутах</a:t>
            </a:r>
            <a:r>
              <a:rPr lang="en-US" sz="2400" b="1" dirty="0" smtClean="0"/>
              <a:t>”</a:t>
            </a:r>
          </a:p>
          <a:p>
            <a:pPr indent="355600" algn="just"/>
            <a:r>
              <a:rPr lang="ru-RU" sz="2000" dirty="0" smtClean="0"/>
              <a:t>З </a:t>
            </a:r>
            <a:r>
              <a:rPr lang="ru-RU" sz="2000" b="1" dirty="0" smtClean="0">
                <a:solidFill>
                  <a:srgbClr val="FF0000"/>
                </a:solidFill>
              </a:rPr>
              <a:t>метою </a:t>
            </a:r>
            <a:r>
              <a:rPr lang="ru-RU" sz="2000" b="1" dirty="0" err="1" smtClean="0">
                <a:solidFill>
                  <a:srgbClr val="FF0000"/>
                </a:solidFill>
              </a:rPr>
              <a:t>посилення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профорієнтаційної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роботи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серед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учнівської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молоді</a:t>
            </a:r>
            <a:r>
              <a:rPr lang="ru-RU" sz="2000" b="1" dirty="0" smtClean="0">
                <a:solidFill>
                  <a:srgbClr val="FF0000"/>
                </a:solidFill>
              </a:rPr>
              <a:t> в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соціальних</a:t>
            </a:r>
            <a:r>
              <a:rPr lang="ru-RU" sz="2000" b="1" dirty="0" smtClean="0">
                <a:solidFill>
                  <a:srgbClr val="FF0000"/>
                </a:solidFill>
              </a:rPr>
              <a:t>    мережах,    </a:t>
            </a:r>
            <a:r>
              <a:rPr lang="ru-RU" sz="2000" b="1" dirty="0" err="1" smtClean="0">
                <a:solidFill>
                  <a:srgbClr val="FF0000"/>
                </a:solidFill>
              </a:rPr>
              <a:t>необхідності</a:t>
            </a:r>
            <a:r>
              <a:rPr lang="ru-RU" sz="2000" b="1" dirty="0" smtClean="0">
                <a:solidFill>
                  <a:srgbClr val="FF0000"/>
                </a:solidFill>
              </a:rPr>
              <a:t>    </a:t>
            </a:r>
            <a:r>
              <a:rPr lang="ru-RU" sz="2000" b="1" dirty="0" err="1" smtClean="0">
                <a:solidFill>
                  <a:srgbClr val="FF0000"/>
                </a:solidFill>
              </a:rPr>
              <a:t>проведення</a:t>
            </a:r>
            <a:r>
              <a:rPr lang="ru-RU" sz="2000" b="1" dirty="0" smtClean="0">
                <a:solidFill>
                  <a:srgbClr val="FF0000"/>
                </a:solidFill>
              </a:rPr>
              <a:t>    </a:t>
            </a:r>
            <a:r>
              <a:rPr lang="ru-RU" sz="2000" b="1" dirty="0" err="1" smtClean="0">
                <a:solidFill>
                  <a:srgbClr val="FF0000"/>
                </a:solidFill>
              </a:rPr>
              <a:t>рекламної</a:t>
            </a:r>
            <a:r>
              <a:rPr lang="ru-RU" sz="2000" b="1" dirty="0" smtClean="0">
                <a:solidFill>
                  <a:srgbClr val="FF0000"/>
                </a:solidFill>
              </a:rPr>
              <a:t>    </a:t>
            </a:r>
            <a:r>
              <a:rPr lang="ru-RU" sz="2000" b="1" dirty="0" err="1" smtClean="0">
                <a:solidFill>
                  <a:srgbClr val="FF0000"/>
                </a:solidFill>
              </a:rPr>
              <a:t>кампанії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та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підвищення</a:t>
            </a:r>
            <a:r>
              <a:rPr lang="ru-RU" sz="2000" b="1" dirty="0" smtClean="0">
                <a:solidFill>
                  <a:srgbClr val="FF0000"/>
                </a:solidFill>
              </a:rPr>
              <a:t>   </a:t>
            </a:r>
            <a:r>
              <a:rPr lang="ru-RU" sz="2000" b="1" dirty="0" err="1" smtClean="0">
                <a:solidFill>
                  <a:srgbClr val="FF0000"/>
                </a:solidFill>
              </a:rPr>
              <a:t>поінформованості</a:t>
            </a:r>
            <a:r>
              <a:rPr lang="ru-RU" sz="2000" b="1" dirty="0" smtClean="0">
                <a:solidFill>
                  <a:srgbClr val="FF0000"/>
                </a:solidFill>
              </a:rPr>
              <a:t>   </a:t>
            </a:r>
            <a:r>
              <a:rPr lang="ru-RU" sz="2000" b="1" dirty="0" err="1" smtClean="0">
                <a:solidFill>
                  <a:srgbClr val="FF0000"/>
                </a:solidFill>
              </a:rPr>
              <a:t>серед</a:t>
            </a:r>
            <a:r>
              <a:rPr lang="ru-RU" sz="2000" b="1" dirty="0" smtClean="0">
                <a:solidFill>
                  <a:srgbClr val="FF0000"/>
                </a:solidFill>
              </a:rPr>
              <a:t>   </a:t>
            </a:r>
            <a:r>
              <a:rPr lang="ru-RU" sz="2000" b="1" dirty="0" err="1" smtClean="0">
                <a:solidFill>
                  <a:srgbClr val="FF0000"/>
                </a:solidFill>
              </a:rPr>
              <a:t>вступників</a:t>
            </a:r>
            <a:r>
              <a:rPr lang="ru-RU" sz="2000" b="1" dirty="0" smtClean="0">
                <a:solidFill>
                  <a:srgbClr val="FF0000"/>
                </a:solidFill>
              </a:rPr>
              <a:t>   про   </a:t>
            </a:r>
            <a:r>
              <a:rPr lang="ru-RU" sz="2000" b="1" dirty="0" err="1" smtClean="0">
                <a:solidFill>
                  <a:srgbClr val="FF0000"/>
                </a:solidFill>
              </a:rPr>
              <a:t>наукову</a:t>
            </a:r>
            <a:r>
              <a:rPr lang="ru-RU" sz="2000" b="1" dirty="0" smtClean="0">
                <a:solidFill>
                  <a:srgbClr val="FF0000"/>
                </a:solidFill>
              </a:rPr>
              <a:t>,   культурно-</a:t>
            </a:r>
            <a:r>
              <a:rPr lang="ru-RU" sz="2000" b="1" dirty="0" err="1" smtClean="0">
                <a:solidFill>
                  <a:srgbClr val="FF0000"/>
                </a:solidFill>
              </a:rPr>
              <a:t>виховну</a:t>
            </a:r>
            <a:r>
              <a:rPr lang="ru-RU" sz="2000" b="1" dirty="0" smtClean="0">
                <a:solidFill>
                  <a:srgbClr val="FF0000"/>
                </a:solidFill>
              </a:rPr>
              <a:t>, </a:t>
            </a:r>
            <a:r>
              <a:rPr lang="ru-RU" sz="2000" b="1" dirty="0" err="1" smtClean="0">
                <a:solidFill>
                  <a:srgbClr val="FF0000"/>
                </a:solidFill>
              </a:rPr>
              <a:t>міжнародну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діяльності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університету</a:t>
            </a:r>
            <a:r>
              <a:rPr lang="ru-RU" sz="2800" dirty="0" smtClean="0"/>
              <a:t>,</a:t>
            </a:r>
            <a:endParaRPr lang="en-US" sz="2800" dirty="0" smtClean="0"/>
          </a:p>
          <a:p>
            <a:pPr algn="just">
              <a:tabLst>
                <a:tab pos="355600" algn="l"/>
              </a:tabLst>
            </a:pPr>
            <a:endParaRPr lang="en-US" sz="2400" dirty="0" smtClean="0"/>
          </a:p>
          <a:p>
            <a:pPr algn="just">
              <a:tabLst>
                <a:tab pos="355600" algn="l"/>
              </a:tabLst>
            </a:pPr>
            <a:r>
              <a:rPr lang="ru-RU" sz="2200" dirty="0" smtClean="0"/>
              <a:t>1. Деканам      </a:t>
            </a:r>
            <a:r>
              <a:rPr lang="ru-RU" sz="2200" dirty="0" err="1" smtClean="0"/>
              <a:t>факультетів</a:t>
            </a:r>
            <a:r>
              <a:rPr lang="ru-RU" sz="2200" dirty="0" smtClean="0"/>
              <a:t>/директорам      </a:t>
            </a:r>
            <a:r>
              <a:rPr lang="ru-RU" sz="2200" dirty="0" err="1" smtClean="0"/>
              <a:t>навчально-наукових</a:t>
            </a:r>
            <a:r>
              <a:rPr lang="ru-RU" sz="2200" dirty="0" smtClean="0"/>
              <a:t>      </a:t>
            </a:r>
            <a:r>
              <a:rPr lang="ru-RU" sz="2200" dirty="0" err="1" smtClean="0"/>
              <a:t>інститутів</a:t>
            </a:r>
            <a:r>
              <a:rPr lang="en-US" sz="2200" dirty="0" smtClean="0"/>
              <a:t> </a:t>
            </a:r>
            <a:r>
              <a:rPr lang="ru-RU" sz="2200" b="1" i="1" dirty="0" err="1" smtClean="0">
                <a:solidFill>
                  <a:srgbClr val="0000FF"/>
                </a:solidFill>
              </a:rPr>
              <a:t>посилити</a:t>
            </a:r>
            <a:r>
              <a:rPr lang="ru-RU" sz="2200" b="1" i="1" dirty="0" smtClean="0">
                <a:solidFill>
                  <a:srgbClr val="0000FF"/>
                </a:solidFill>
              </a:rPr>
              <a:t> </a:t>
            </a:r>
            <a:r>
              <a:rPr lang="ru-RU" sz="2200" b="1" i="1" dirty="0" err="1" smtClean="0">
                <a:solidFill>
                  <a:srgbClr val="0000FF"/>
                </a:solidFill>
              </a:rPr>
              <a:t>профорієнтаційну</a:t>
            </a:r>
            <a:r>
              <a:rPr lang="ru-RU" sz="2200" b="1" i="1" dirty="0" smtClean="0">
                <a:solidFill>
                  <a:srgbClr val="0000FF"/>
                </a:solidFill>
              </a:rPr>
              <a:t> роботу в </a:t>
            </a:r>
            <a:r>
              <a:rPr lang="ru-RU" sz="2200" b="1" i="1" dirty="0" err="1" smtClean="0">
                <a:solidFill>
                  <a:srgbClr val="0000FF"/>
                </a:solidFill>
              </a:rPr>
              <a:t>соціальних</a:t>
            </a:r>
            <a:r>
              <a:rPr lang="ru-RU" sz="2200" b="1" i="1" dirty="0" smtClean="0">
                <a:solidFill>
                  <a:srgbClr val="0000FF"/>
                </a:solidFill>
              </a:rPr>
              <a:t> мережах </a:t>
            </a:r>
            <a:r>
              <a:rPr lang="ru-RU" sz="2200" b="1" i="1" dirty="0" err="1" smtClean="0">
                <a:solidFill>
                  <a:srgbClr val="0000FF"/>
                </a:solidFill>
              </a:rPr>
              <a:t>своїх</a:t>
            </a:r>
            <a:r>
              <a:rPr lang="ru-RU" sz="2200" b="1" i="1" dirty="0" smtClean="0">
                <a:solidFill>
                  <a:srgbClr val="0000FF"/>
                </a:solidFill>
              </a:rPr>
              <a:t> </a:t>
            </a:r>
            <a:r>
              <a:rPr lang="ru-RU" sz="2200" b="1" i="1" dirty="0" err="1" smtClean="0">
                <a:solidFill>
                  <a:srgbClr val="0000FF"/>
                </a:solidFill>
              </a:rPr>
              <a:t>підрозділів</a:t>
            </a:r>
            <a:r>
              <a:rPr lang="ru-RU" sz="2200" dirty="0" smtClean="0"/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smtClean="0"/>
              <a:t>шляхом </a:t>
            </a:r>
            <a:r>
              <a:rPr lang="ru-RU" sz="2200" dirty="0" err="1" smtClean="0"/>
              <a:t>активізації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проведення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рекламних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заходів</a:t>
            </a:r>
            <a:r>
              <a:rPr lang="ru-RU" sz="2200" dirty="0" smtClean="0"/>
              <a:t>, </a:t>
            </a:r>
            <a:r>
              <a:rPr lang="ru-RU" sz="2200" dirty="0" err="1" smtClean="0"/>
              <a:t>зокрема</a:t>
            </a:r>
            <a:r>
              <a:rPr lang="ru-RU" sz="2200" dirty="0" smtClean="0"/>
              <a:t> за </a:t>
            </a:r>
            <a:r>
              <a:rPr lang="ru-RU" sz="2200" dirty="0" err="1" smtClean="0"/>
              <a:t>допомогою</a:t>
            </a:r>
            <a:r>
              <a:rPr lang="en-US" sz="2200" dirty="0" smtClean="0"/>
              <a:t> </a:t>
            </a:r>
            <a:r>
              <a:rPr lang="ru-RU" sz="2200" dirty="0" err="1" smtClean="0"/>
              <a:t>використання</a:t>
            </a:r>
            <a:r>
              <a:rPr lang="ru-RU" sz="2200" dirty="0" smtClean="0"/>
              <a:t> </a:t>
            </a:r>
            <a:r>
              <a:rPr lang="en-US" sz="2200" dirty="0" smtClean="0"/>
              <a:t>SMM-</a:t>
            </a:r>
            <a:r>
              <a:rPr lang="ru-RU" sz="2200" dirty="0" err="1" smtClean="0"/>
              <a:t>сервісів</a:t>
            </a:r>
            <a:r>
              <a:rPr lang="ru-RU" sz="22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200" dirty="0" err="1" smtClean="0"/>
              <a:t>залучення</a:t>
            </a:r>
            <a:r>
              <a:rPr lang="ru-RU" sz="2200" dirty="0" smtClean="0"/>
              <a:t>   </a:t>
            </a:r>
            <a:r>
              <a:rPr lang="ru-RU" sz="2200" dirty="0" err="1" smtClean="0"/>
              <a:t>працівників</a:t>
            </a:r>
            <a:r>
              <a:rPr lang="ru-RU" sz="2200" dirty="0" smtClean="0"/>
              <a:t>   </a:t>
            </a:r>
            <a:r>
              <a:rPr lang="ru-RU" sz="2200" dirty="0" err="1" smtClean="0"/>
              <a:t>факультетів</a:t>
            </a:r>
            <a:r>
              <a:rPr lang="ru-RU" sz="2200" dirty="0" smtClean="0"/>
              <a:t>/</a:t>
            </a:r>
            <a:r>
              <a:rPr lang="ru-RU" sz="2200" dirty="0" err="1" smtClean="0"/>
              <a:t>навчально-наукових</a:t>
            </a:r>
            <a:r>
              <a:rPr lang="ru-RU" sz="2200" dirty="0" smtClean="0"/>
              <a:t>   </a:t>
            </a:r>
            <a:r>
              <a:rPr lang="ru-RU" sz="2200" dirty="0" err="1" smtClean="0"/>
              <a:t>інститутів</a:t>
            </a:r>
            <a:r>
              <a:rPr lang="ru-RU" sz="2200" dirty="0" smtClean="0"/>
              <a:t>   до</a:t>
            </a:r>
            <a:r>
              <a:rPr lang="en-US" sz="2200" dirty="0" smtClean="0"/>
              <a:t> </a:t>
            </a:r>
            <a:r>
              <a:rPr lang="ru-RU" sz="2200" dirty="0" err="1" smtClean="0"/>
              <a:t>проведення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загально</a:t>
            </a:r>
            <a:r>
              <a:rPr lang="ru-RU" sz="2200" dirty="0" smtClean="0"/>
              <a:t> </a:t>
            </a:r>
            <a:r>
              <a:rPr lang="ru-RU" sz="2200" dirty="0" err="1" smtClean="0"/>
              <a:t>університетських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профорієнтаційних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заходів</a:t>
            </a:r>
            <a:r>
              <a:rPr lang="ru-RU" sz="2200" dirty="0" smtClean="0"/>
              <a:t> (</a:t>
            </a:r>
            <a:r>
              <a:rPr lang="ru-RU" sz="2200" b="1" i="1" dirty="0" err="1" smtClean="0">
                <a:solidFill>
                  <a:srgbClr val="006600"/>
                </a:solidFill>
              </a:rPr>
              <a:t>Днів</a:t>
            </a:r>
            <a:r>
              <a:rPr lang="en-US" sz="2200" b="1" i="1" dirty="0" smtClean="0">
                <a:solidFill>
                  <a:srgbClr val="006600"/>
                </a:solidFill>
              </a:rPr>
              <a:t> </a:t>
            </a:r>
            <a:r>
              <a:rPr lang="ru-RU" sz="2200" b="1" i="1" dirty="0" err="1" smtClean="0">
                <a:solidFill>
                  <a:srgbClr val="006600"/>
                </a:solidFill>
              </a:rPr>
              <a:t>відкритих</a:t>
            </a:r>
            <a:r>
              <a:rPr lang="ru-RU" sz="2200" b="1" i="1" dirty="0" smtClean="0">
                <a:solidFill>
                  <a:srgbClr val="006600"/>
                </a:solidFill>
              </a:rPr>
              <a:t>   дверей</a:t>
            </a:r>
            <a:r>
              <a:rPr lang="ru-RU" sz="2200" i="1" dirty="0" smtClean="0"/>
              <a:t>,   </a:t>
            </a:r>
            <a:r>
              <a:rPr lang="ru-RU" sz="2200" b="1" i="1" dirty="0" smtClean="0">
                <a:solidFill>
                  <a:srgbClr val="006600"/>
                </a:solidFill>
              </a:rPr>
              <a:t>Фестивалю   «</a:t>
            </a:r>
            <a:r>
              <a:rPr lang="ru-RU" sz="2200" b="1" i="1" dirty="0" err="1" smtClean="0">
                <a:solidFill>
                  <a:srgbClr val="006600"/>
                </a:solidFill>
              </a:rPr>
              <a:t>ТехноАртКПІ</a:t>
            </a:r>
            <a:r>
              <a:rPr lang="ru-RU" sz="2200" b="1" i="1" dirty="0" smtClean="0">
                <a:solidFill>
                  <a:srgbClr val="006600"/>
                </a:solidFill>
              </a:rPr>
              <a:t>»</a:t>
            </a:r>
            <a:r>
              <a:rPr lang="ru-RU" sz="2200" i="1" dirty="0" smtClean="0"/>
              <a:t>,   </a:t>
            </a:r>
            <a:r>
              <a:rPr lang="ru-RU" sz="2200" i="1" dirty="0" err="1" smtClean="0"/>
              <a:t>серія</a:t>
            </a:r>
            <a:r>
              <a:rPr lang="ru-RU" sz="2200" i="1" dirty="0" smtClean="0"/>
              <a:t>   </a:t>
            </a:r>
            <a:r>
              <a:rPr lang="ru-RU" sz="2200" i="1" dirty="0" err="1" smtClean="0"/>
              <a:t>семінарів</a:t>
            </a:r>
            <a:r>
              <a:rPr lang="ru-RU" sz="2200" i="1" dirty="0" smtClean="0"/>
              <a:t>   для</a:t>
            </a:r>
            <a:r>
              <a:rPr lang="en-US" sz="2200" i="1" dirty="0" smtClean="0"/>
              <a:t> </a:t>
            </a:r>
            <a:r>
              <a:rPr lang="ru-RU" sz="2200" i="1" dirty="0" err="1" smtClean="0"/>
              <a:t>вчителів</a:t>
            </a:r>
            <a:r>
              <a:rPr lang="ru-RU" sz="2200" i="1" dirty="0" smtClean="0"/>
              <a:t> </a:t>
            </a:r>
            <a:r>
              <a:rPr lang="en-US" sz="2200" i="1" dirty="0" smtClean="0"/>
              <a:t>UTS </a:t>
            </a:r>
            <a:r>
              <a:rPr lang="ru-RU" sz="2200" i="1" dirty="0" smtClean="0"/>
              <a:t>на </a:t>
            </a:r>
            <a:r>
              <a:rPr lang="ru-RU" sz="2200" i="1" dirty="0" err="1" smtClean="0"/>
              <a:t>ін</a:t>
            </a:r>
            <a:r>
              <a:rPr lang="ru-RU" sz="2200" dirty="0" smtClean="0"/>
              <a:t>.).</a:t>
            </a:r>
          </a:p>
          <a:p>
            <a:pPr algn="just">
              <a:tabLst>
                <a:tab pos="355600" algn="l"/>
              </a:tabLst>
            </a:pPr>
            <a:r>
              <a:rPr lang="ru-RU" sz="2200" dirty="0" smtClean="0"/>
              <a:t>2. Деканам   </a:t>
            </a:r>
            <a:r>
              <a:rPr lang="ru-RU" sz="2200" dirty="0" err="1" smtClean="0"/>
              <a:t>факультетів</a:t>
            </a:r>
            <a:r>
              <a:rPr lang="ru-RU" sz="2200" dirty="0" smtClean="0"/>
              <a:t>/директорам   </a:t>
            </a:r>
            <a:r>
              <a:rPr lang="ru-RU" sz="2200" dirty="0" err="1" smtClean="0"/>
              <a:t>навчально-наукових</a:t>
            </a:r>
            <a:r>
              <a:rPr lang="ru-RU" sz="2200" dirty="0" smtClean="0"/>
              <a:t>   </a:t>
            </a:r>
            <a:r>
              <a:rPr lang="ru-RU" sz="2200" dirty="0" err="1" smtClean="0"/>
              <a:t>інститутів</a:t>
            </a:r>
            <a:r>
              <a:rPr lang="ru-RU" sz="2200" dirty="0" smtClean="0"/>
              <a:t>   </a:t>
            </a:r>
            <a:r>
              <a:rPr lang="ru-RU" sz="2200" dirty="0" err="1" smtClean="0"/>
              <a:t>дати</a:t>
            </a:r>
            <a:r>
              <a:rPr lang="en-US" sz="2200" dirty="0" smtClean="0"/>
              <a:t> </a:t>
            </a:r>
            <a:r>
              <a:rPr lang="ru-RU" sz="2200" dirty="0" err="1" smtClean="0"/>
              <a:t>доручення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відповідальним</a:t>
            </a:r>
            <a:r>
              <a:rPr lang="ru-RU" sz="2200" dirty="0" smtClean="0"/>
              <a:t> особам за </a:t>
            </a:r>
            <a:r>
              <a:rPr lang="ru-RU" sz="2200" dirty="0" err="1" smtClean="0"/>
              <a:t>профорієнтаційну</a:t>
            </a:r>
            <a:r>
              <a:rPr lang="ru-RU" sz="2200" dirty="0" smtClean="0"/>
              <a:t> роботу, </a:t>
            </a:r>
            <a:r>
              <a:rPr lang="ru-RU" sz="2200" dirty="0" err="1" smtClean="0"/>
              <a:t>супроводження</a:t>
            </a:r>
            <a:r>
              <a:rPr lang="en-US" sz="2200" dirty="0" smtClean="0"/>
              <a:t> WEB-</a:t>
            </a:r>
            <a:r>
              <a:rPr lang="ru-RU" sz="2200" dirty="0" err="1" smtClean="0"/>
              <a:t>ресурсів</a:t>
            </a:r>
            <a:r>
              <a:rPr lang="ru-RU" sz="2200" dirty="0" smtClean="0"/>
              <a:t>   </a:t>
            </a:r>
            <a:r>
              <a:rPr lang="ru-RU" sz="2200" dirty="0" err="1" smtClean="0"/>
              <a:t>підрозділів</a:t>
            </a:r>
            <a:r>
              <a:rPr lang="ru-RU" sz="2200" dirty="0" smtClean="0"/>
              <a:t>   </a:t>
            </a:r>
            <a:r>
              <a:rPr lang="ru-RU" sz="2200" b="1" i="1" dirty="0" err="1" smtClean="0">
                <a:solidFill>
                  <a:srgbClr val="0000FF"/>
                </a:solidFill>
              </a:rPr>
              <a:t>взяти</a:t>
            </a:r>
            <a:r>
              <a:rPr lang="ru-RU" sz="2200" b="1" i="1" dirty="0" smtClean="0">
                <a:solidFill>
                  <a:srgbClr val="0000FF"/>
                </a:solidFill>
              </a:rPr>
              <a:t>   до   </a:t>
            </a:r>
            <a:r>
              <a:rPr lang="ru-RU" sz="2200" b="1" i="1" dirty="0" err="1" smtClean="0">
                <a:solidFill>
                  <a:srgbClr val="0000FF"/>
                </a:solidFill>
              </a:rPr>
              <a:t>уваги</a:t>
            </a:r>
            <a:r>
              <a:rPr lang="ru-RU" sz="2200" b="1" i="1" dirty="0" smtClean="0">
                <a:solidFill>
                  <a:srgbClr val="0000FF"/>
                </a:solidFill>
              </a:rPr>
              <a:t>   </a:t>
            </a:r>
            <a:r>
              <a:rPr lang="ru-RU" sz="2200" b="1" i="1" dirty="0" err="1" smtClean="0">
                <a:solidFill>
                  <a:srgbClr val="0000FF"/>
                </a:solidFill>
              </a:rPr>
              <a:t>рекомендації</a:t>
            </a:r>
            <a:r>
              <a:rPr lang="ru-RU" sz="2200" b="1" i="1" dirty="0" smtClean="0">
                <a:solidFill>
                  <a:srgbClr val="0000FF"/>
                </a:solidFill>
              </a:rPr>
              <a:t>   </a:t>
            </a:r>
            <a:r>
              <a:rPr lang="ru-RU" sz="2200" b="1" i="1" dirty="0" err="1" smtClean="0">
                <a:solidFill>
                  <a:srgbClr val="0000FF"/>
                </a:solidFill>
              </a:rPr>
              <a:t>щодо</a:t>
            </a:r>
            <a:r>
              <a:rPr lang="ru-RU" sz="2200" b="1" i="1" dirty="0" smtClean="0">
                <a:solidFill>
                  <a:srgbClr val="0000FF"/>
                </a:solidFill>
              </a:rPr>
              <a:t>   </a:t>
            </a:r>
            <a:r>
              <a:rPr lang="ru-RU" sz="2200" b="1" i="1" dirty="0" err="1" smtClean="0">
                <a:solidFill>
                  <a:srgbClr val="0000FF"/>
                </a:solidFill>
              </a:rPr>
              <a:t>проведення</a:t>
            </a:r>
            <a:r>
              <a:rPr lang="en-US" sz="2200" b="1" i="1" dirty="0" smtClean="0">
                <a:solidFill>
                  <a:srgbClr val="0000FF"/>
                </a:solidFill>
              </a:rPr>
              <a:t> </a:t>
            </a:r>
            <a:r>
              <a:rPr lang="ru-RU" sz="2200" b="1" i="1" dirty="0" err="1" smtClean="0">
                <a:solidFill>
                  <a:srgbClr val="0000FF"/>
                </a:solidFill>
              </a:rPr>
              <a:t>профорієнтаційних</a:t>
            </a:r>
            <a:r>
              <a:rPr lang="ru-RU" sz="2200" b="1" i="1" dirty="0" smtClean="0">
                <a:solidFill>
                  <a:srgbClr val="0000FF"/>
                </a:solidFill>
              </a:rPr>
              <a:t> </a:t>
            </a:r>
            <a:r>
              <a:rPr lang="ru-RU" sz="2200" b="1" i="1" dirty="0" err="1" smtClean="0">
                <a:solidFill>
                  <a:srgbClr val="0000FF"/>
                </a:solidFill>
              </a:rPr>
              <a:t>заходів</a:t>
            </a:r>
            <a:r>
              <a:rPr lang="ru-RU" sz="2200" b="1" i="1" dirty="0" smtClean="0">
                <a:solidFill>
                  <a:srgbClr val="0000FF"/>
                </a:solidFill>
              </a:rPr>
              <a:t> (</a:t>
            </a:r>
            <a:r>
              <a:rPr lang="ru-RU" sz="2200" b="1" i="1" dirty="0" err="1" smtClean="0">
                <a:solidFill>
                  <a:srgbClr val="0000FF"/>
                </a:solidFill>
              </a:rPr>
              <a:t>Додаток</a:t>
            </a:r>
            <a:r>
              <a:rPr lang="ru-RU" sz="2200" b="1" i="1" dirty="0" smtClean="0">
                <a:solidFill>
                  <a:srgbClr val="0000FF"/>
                </a:solidFill>
              </a:rPr>
              <a:t> 1) та до 02.06.2022</a:t>
            </a:r>
            <a:r>
              <a:rPr lang="ru-RU" sz="2200" dirty="0" smtClean="0"/>
              <a:t> внести </a:t>
            </a:r>
            <a:r>
              <a:rPr lang="ru-RU" sz="2200" dirty="0" err="1" smtClean="0"/>
              <a:t>відповідні</a:t>
            </a:r>
            <a:r>
              <a:rPr lang="ru-RU" sz="2200" dirty="0" smtClean="0"/>
              <a:t> </a:t>
            </a:r>
            <a:r>
              <a:rPr lang="ru-RU" sz="2200" dirty="0" err="1" smtClean="0"/>
              <a:t>зміни</a:t>
            </a:r>
            <a:r>
              <a:rPr lang="en-US" sz="2200" dirty="0" smtClean="0"/>
              <a:t> </a:t>
            </a:r>
            <a:r>
              <a:rPr lang="ru-RU" sz="2200" dirty="0" smtClean="0"/>
              <a:t>на </a:t>
            </a:r>
            <a:r>
              <a:rPr lang="ru-RU" sz="2200" dirty="0" err="1" smtClean="0"/>
              <a:t>офіційних</a:t>
            </a:r>
            <a:r>
              <a:rPr lang="ru-RU" sz="2200" dirty="0" smtClean="0"/>
              <a:t> </a:t>
            </a:r>
            <a:r>
              <a:rPr lang="ru-RU" sz="2200" dirty="0" err="1" smtClean="0"/>
              <a:t>сторінках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підрозділів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kern="0" dirty="0" smtClean="0">
                <a:solidFill>
                  <a:srgbClr val="FF0000"/>
                </a:solidFill>
              </a:rPr>
              <a:t>1</a:t>
            </a:r>
            <a:r>
              <a:rPr lang="uk-UA" sz="2400" b="1" i="1" kern="0" dirty="0">
                <a:solidFill>
                  <a:srgbClr val="FF0000"/>
                </a:solidFill>
              </a:rPr>
              <a:t>6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54" y="71229"/>
            <a:ext cx="1177179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 smtClean="0">
                <a:solidFill>
                  <a:srgbClr val="7030A0"/>
                </a:solidFill>
              </a:rPr>
              <a:t>Рекомендації</a:t>
            </a:r>
            <a:r>
              <a:rPr lang="ru-RU" sz="2400" b="1" i="1" dirty="0" smtClean="0">
                <a:solidFill>
                  <a:srgbClr val="7030A0"/>
                </a:solidFill>
              </a:rPr>
              <a:t> 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щодо</a:t>
            </a:r>
            <a:r>
              <a:rPr lang="ru-RU" sz="2400" b="1" i="1" dirty="0" smtClean="0">
                <a:solidFill>
                  <a:srgbClr val="7030A0"/>
                </a:solidFill>
              </a:rPr>
              <a:t> 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посилення</a:t>
            </a:r>
            <a:r>
              <a:rPr lang="ru-RU" sz="2400" b="1" i="1" dirty="0" smtClean="0">
                <a:solidFill>
                  <a:srgbClr val="7030A0"/>
                </a:solidFill>
              </a:rPr>
              <a:t> 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профорієнтаційних</a:t>
            </a:r>
            <a:r>
              <a:rPr lang="ru-RU" sz="2400" b="1" i="1" dirty="0" smtClean="0">
                <a:solidFill>
                  <a:srgbClr val="7030A0"/>
                </a:solidFill>
              </a:rPr>
              <a:t> 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заходів</a:t>
            </a:r>
            <a:r>
              <a:rPr lang="ru-RU" sz="2400" b="1" i="1" dirty="0" smtClean="0">
                <a:solidFill>
                  <a:srgbClr val="7030A0"/>
                </a:solidFill>
              </a:rPr>
              <a:t>  в 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соціальних</a:t>
            </a:r>
            <a:r>
              <a:rPr lang="ru-RU" sz="2400" b="1" i="1" dirty="0" smtClean="0">
                <a:solidFill>
                  <a:srgbClr val="7030A0"/>
                </a:solidFill>
              </a:rPr>
              <a:t> мережах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факультетів</a:t>
            </a:r>
            <a:r>
              <a:rPr lang="ru-RU" sz="2400" b="1" i="1" dirty="0" smtClean="0">
                <a:solidFill>
                  <a:srgbClr val="7030A0"/>
                </a:solidFill>
              </a:rPr>
              <a:t>/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навчально-наукових</a:t>
            </a:r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інститутів</a:t>
            </a:r>
            <a:r>
              <a:rPr lang="ru-RU" sz="2400" b="1" i="1" dirty="0" smtClean="0">
                <a:solidFill>
                  <a:srgbClr val="7030A0"/>
                </a:solidFill>
              </a:rPr>
              <a:t>:</a:t>
            </a:r>
          </a:p>
          <a:p>
            <a:endParaRPr lang="ru-RU" sz="2000" dirty="0" smtClean="0"/>
          </a:p>
          <a:p>
            <a:pPr algn="just">
              <a:tabLst>
                <a:tab pos="355600" algn="l"/>
              </a:tabLst>
            </a:pPr>
            <a:r>
              <a:rPr lang="ru-RU" sz="2200" b="1" dirty="0" smtClean="0"/>
              <a:t>1. </a:t>
            </a:r>
            <a:r>
              <a:rPr lang="ru-RU" sz="2200" dirty="0" err="1" smtClean="0"/>
              <a:t>Перевірити</a:t>
            </a:r>
            <a:r>
              <a:rPr lang="ru-RU" sz="2200" dirty="0" smtClean="0"/>
              <a:t>  </a:t>
            </a:r>
            <a:r>
              <a:rPr lang="ru-RU" sz="2200" dirty="0" err="1" smtClean="0"/>
              <a:t>наповнення</a:t>
            </a:r>
            <a:r>
              <a:rPr lang="ru-RU" sz="2200" dirty="0" smtClean="0"/>
              <a:t>  </a:t>
            </a:r>
            <a:r>
              <a:rPr lang="ru-RU" sz="2200" dirty="0" err="1" smtClean="0"/>
              <a:t>офіційних</a:t>
            </a:r>
            <a:r>
              <a:rPr lang="ru-RU" sz="2200" dirty="0" smtClean="0"/>
              <a:t>  WEB-</a:t>
            </a:r>
            <a:r>
              <a:rPr lang="ru-RU" sz="2200" dirty="0" err="1" smtClean="0"/>
              <a:t>ресурсів</a:t>
            </a:r>
            <a:r>
              <a:rPr lang="ru-RU" sz="2200" dirty="0" smtClean="0"/>
              <a:t>  факультету/</a:t>
            </a:r>
            <a:r>
              <a:rPr lang="ru-RU" sz="2200" dirty="0" err="1" smtClean="0"/>
              <a:t>навчально-наукового</a:t>
            </a:r>
            <a:r>
              <a:rPr lang="ru-RU" sz="2200" dirty="0" smtClean="0"/>
              <a:t>     </a:t>
            </a:r>
            <a:r>
              <a:rPr lang="ru-RU" sz="2200" dirty="0" err="1" smtClean="0"/>
              <a:t>інституту</a:t>
            </a:r>
            <a:r>
              <a:rPr lang="ru-RU" sz="2200" dirty="0" smtClean="0"/>
              <a:t>     </a:t>
            </a:r>
            <a:r>
              <a:rPr lang="ru-RU" sz="2200" dirty="0" err="1" smtClean="0"/>
              <a:t>щодо</a:t>
            </a:r>
            <a:r>
              <a:rPr lang="ru-RU" sz="2200" dirty="0" smtClean="0"/>
              <a:t>     </a:t>
            </a:r>
            <a:r>
              <a:rPr lang="ru-RU" sz="2200" dirty="0" err="1" smtClean="0"/>
              <a:t>відповідності</a:t>
            </a:r>
            <a:r>
              <a:rPr lang="ru-RU" sz="2200" dirty="0" smtClean="0"/>
              <a:t>     </a:t>
            </a:r>
            <a:r>
              <a:rPr lang="ru-RU" sz="2200" dirty="0" err="1" smtClean="0"/>
              <a:t>критеріям</a:t>
            </a:r>
            <a:r>
              <a:rPr lang="ru-RU" sz="2200" dirty="0" smtClean="0"/>
              <a:t>     </a:t>
            </a:r>
            <a:r>
              <a:rPr lang="ru-RU" sz="2200" dirty="0" err="1" smtClean="0"/>
              <a:t>сертифікації</a:t>
            </a:r>
            <a:r>
              <a:rPr lang="ru-RU" sz="2200" dirty="0" smtClean="0"/>
              <a:t> </a:t>
            </a:r>
            <a:r>
              <a:rPr lang="ru-RU" sz="2200" dirty="0" err="1" smtClean="0"/>
              <a:t>інформаційно-комунікаційних</a:t>
            </a:r>
            <a:r>
              <a:rPr lang="ru-RU" sz="2200" dirty="0" smtClean="0"/>
              <a:t>    </a:t>
            </a:r>
            <a:r>
              <a:rPr lang="ru-RU" sz="2200" dirty="0" err="1" smtClean="0"/>
              <a:t>ресурсів</a:t>
            </a:r>
            <a:r>
              <a:rPr lang="ru-RU" sz="2200" dirty="0" smtClean="0"/>
              <a:t>    (</a:t>
            </a:r>
            <a:r>
              <a:rPr lang="ru-RU" sz="2200" i="1" dirty="0" err="1" smtClean="0"/>
              <a:t>Положення</a:t>
            </a:r>
            <a:r>
              <a:rPr lang="ru-RU" sz="2200" i="1" dirty="0" smtClean="0"/>
              <a:t>    про    </a:t>
            </a:r>
            <a:r>
              <a:rPr lang="ru-RU" sz="2200" i="1" dirty="0" err="1" smtClean="0"/>
              <a:t>внутрішню</a:t>
            </a:r>
            <a:r>
              <a:rPr lang="en-US" sz="2200" i="1" dirty="0" smtClean="0"/>
              <a:t> </a:t>
            </a:r>
            <a:r>
              <a:rPr lang="ru-RU" sz="2200" i="1" dirty="0" err="1" smtClean="0"/>
              <a:t>сертифікацію</a:t>
            </a:r>
            <a:r>
              <a:rPr lang="ru-RU" sz="2200" i="1" dirty="0" smtClean="0"/>
              <a:t>    </a:t>
            </a:r>
            <a:r>
              <a:rPr lang="ru-RU" sz="2200" i="1" dirty="0" err="1" smtClean="0"/>
              <a:t>інформаційно-комунікаційних</a:t>
            </a:r>
            <a:r>
              <a:rPr lang="ru-RU" sz="2200" i="1" dirty="0" smtClean="0"/>
              <a:t>    </a:t>
            </a:r>
            <a:r>
              <a:rPr lang="ru-RU" sz="2200" i="1" dirty="0" err="1" smtClean="0"/>
              <a:t>ресурсів</a:t>
            </a:r>
            <a:r>
              <a:rPr lang="ru-RU" sz="2200" i="1" dirty="0" smtClean="0"/>
              <a:t>    КПІ    </a:t>
            </a:r>
            <a:r>
              <a:rPr lang="ru-RU" sz="2200" i="1" dirty="0" err="1" smtClean="0"/>
              <a:t>ім</a:t>
            </a:r>
            <a:r>
              <a:rPr lang="ru-RU" sz="2200" i="1" dirty="0" smtClean="0"/>
              <a:t>.    </a:t>
            </a:r>
            <a:r>
              <a:rPr lang="ru-RU" sz="2200" i="1" dirty="0" err="1" smtClean="0"/>
              <a:t>Ігоря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Сікорського</a:t>
            </a:r>
            <a:r>
              <a:rPr lang="ru-RU" sz="2200" dirty="0" smtClean="0"/>
              <a:t>).</a:t>
            </a:r>
          </a:p>
          <a:p>
            <a:pPr algn="just">
              <a:tabLst>
                <a:tab pos="355600" algn="l"/>
              </a:tabLst>
            </a:pPr>
            <a:r>
              <a:rPr lang="ru-RU" sz="2200" b="1" dirty="0" smtClean="0"/>
              <a:t>2. </a:t>
            </a:r>
            <a:r>
              <a:rPr lang="ru-RU" sz="2200" dirty="0" smtClean="0"/>
              <a:t>Оперативно    </a:t>
            </a:r>
            <a:r>
              <a:rPr lang="ru-RU" sz="2200" dirty="0" err="1" smtClean="0"/>
              <a:t>розміщувати</a:t>
            </a:r>
            <a:r>
              <a:rPr lang="ru-RU" sz="2200" dirty="0" smtClean="0"/>
              <a:t>    </a:t>
            </a:r>
            <a:r>
              <a:rPr lang="ru-RU" sz="2200" dirty="0" err="1" smtClean="0"/>
              <a:t>інформацію</a:t>
            </a:r>
            <a:r>
              <a:rPr lang="ru-RU" sz="2200" dirty="0" smtClean="0"/>
              <a:t>    </a:t>
            </a:r>
            <a:r>
              <a:rPr lang="ru-RU" sz="2200" dirty="0" err="1" smtClean="0"/>
              <a:t>щодо</a:t>
            </a:r>
            <a:r>
              <a:rPr lang="ru-RU" sz="2200" dirty="0" smtClean="0"/>
              <a:t>    </a:t>
            </a:r>
            <a:r>
              <a:rPr lang="ru-RU" sz="2200" dirty="0" err="1" smtClean="0"/>
              <a:t>вступної</a:t>
            </a:r>
            <a:r>
              <a:rPr lang="ru-RU" sz="2200" dirty="0" smtClean="0"/>
              <a:t>    </a:t>
            </a:r>
            <a:r>
              <a:rPr lang="ru-RU" sz="2200" dirty="0" err="1" smtClean="0"/>
              <a:t>кампанії</a:t>
            </a:r>
            <a:r>
              <a:rPr lang="ru-RU" sz="2200" dirty="0" smtClean="0"/>
              <a:t>   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Приймальної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комісії</a:t>
            </a:r>
            <a:r>
              <a:rPr lang="ru-RU" sz="2200" dirty="0" smtClean="0"/>
              <a:t> </a:t>
            </a:r>
            <a:r>
              <a:rPr lang="ru-RU" sz="2200" dirty="0" err="1" smtClean="0"/>
              <a:t>університету</a:t>
            </a:r>
            <a:r>
              <a:rPr lang="ru-RU" sz="2200" dirty="0" smtClean="0"/>
              <a:t>.</a:t>
            </a:r>
          </a:p>
          <a:p>
            <a:pPr algn="just">
              <a:tabLst>
                <a:tab pos="355600" algn="l"/>
              </a:tabLst>
            </a:pPr>
            <a:r>
              <a:rPr lang="ru-RU" sz="2200" b="1" dirty="0" smtClean="0"/>
              <a:t>3.  </a:t>
            </a:r>
            <a:r>
              <a:rPr lang="ru-RU" sz="2200" dirty="0" err="1" smtClean="0"/>
              <a:t>Здійснювати</a:t>
            </a:r>
            <a:r>
              <a:rPr lang="ru-RU" sz="2200" dirty="0" smtClean="0"/>
              <a:t>  </a:t>
            </a:r>
            <a:r>
              <a:rPr lang="ru-RU" sz="2200" dirty="0" err="1" smtClean="0"/>
              <a:t>закріплення</a:t>
            </a:r>
            <a:r>
              <a:rPr lang="ru-RU" sz="2200" dirty="0" smtClean="0"/>
              <a:t>  головного  посту  в  </a:t>
            </a:r>
            <a:r>
              <a:rPr lang="ru-RU" sz="2200" dirty="0" err="1" smtClean="0"/>
              <a:t>месенджерах</a:t>
            </a:r>
            <a:r>
              <a:rPr lang="ru-RU" sz="2200" dirty="0" smtClean="0"/>
              <a:t>  та  на  ФБ-</a:t>
            </a:r>
            <a:r>
              <a:rPr lang="ru-RU" sz="2200" dirty="0" err="1" smtClean="0"/>
              <a:t>сторінках</a:t>
            </a:r>
            <a:r>
              <a:rPr lang="ru-RU" sz="2200" dirty="0" smtClean="0"/>
              <a:t> про </a:t>
            </a:r>
            <a:r>
              <a:rPr lang="ru-RU" sz="2200" dirty="0" err="1" smtClean="0"/>
              <a:t>основні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контакти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підрозділу</a:t>
            </a:r>
            <a:r>
              <a:rPr lang="ru-RU" sz="2200" dirty="0" smtClean="0"/>
              <a:t> та </a:t>
            </a:r>
            <a:r>
              <a:rPr lang="ru-RU" sz="2200" dirty="0" err="1" smtClean="0"/>
              <a:t>навігацію</a:t>
            </a:r>
            <a:r>
              <a:rPr lang="ru-RU" sz="2200" dirty="0" smtClean="0"/>
              <a:t>.</a:t>
            </a:r>
          </a:p>
          <a:p>
            <a:pPr algn="just">
              <a:tabLst>
                <a:tab pos="355600" algn="l"/>
              </a:tabLst>
            </a:pPr>
            <a:r>
              <a:rPr lang="ru-RU" sz="2200" b="1" dirty="0" smtClean="0"/>
              <a:t>4.  </a:t>
            </a:r>
            <a:r>
              <a:rPr lang="ru-RU" sz="2200" dirty="0" err="1" smtClean="0"/>
              <a:t>Акцентувати</a:t>
            </a:r>
            <a:r>
              <a:rPr lang="ru-RU" sz="2200" dirty="0" smtClean="0"/>
              <a:t>   </a:t>
            </a:r>
            <a:r>
              <a:rPr lang="ru-RU" sz="2200" dirty="0" err="1" smtClean="0"/>
              <a:t>увагу</a:t>
            </a:r>
            <a:r>
              <a:rPr lang="ru-RU" sz="2200" dirty="0" smtClean="0"/>
              <a:t>   на   </a:t>
            </a:r>
            <a:r>
              <a:rPr lang="ru-RU" sz="2200" dirty="0" err="1" smtClean="0"/>
              <a:t>рекламуванні</a:t>
            </a:r>
            <a:r>
              <a:rPr lang="ru-RU" sz="2200" dirty="0" smtClean="0"/>
              <a:t>   </a:t>
            </a:r>
            <a:r>
              <a:rPr lang="ru-RU" sz="2200" dirty="0" err="1" smtClean="0"/>
              <a:t>факультетів</a:t>
            </a:r>
            <a:r>
              <a:rPr lang="ru-RU" sz="2200" dirty="0" smtClean="0"/>
              <a:t>/</a:t>
            </a:r>
            <a:r>
              <a:rPr lang="ru-RU" sz="2200" dirty="0" err="1" smtClean="0"/>
              <a:t>навчально-наукових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інститутів</a:t>
            </a:r>
            <a:r>
              <a:rPr lang="ru-RU" sz="2200" dirty="0" smtClean="0"/>
              <a:t>, </a:t>
            </a:r>
            <a:r>
              <a:rPr lang="ru-RU" sz="2200" dirty="0" err="1" smtClean="0"/>
              <a:t>спеціальностей</a:t>
            </a:r>
            <a:r>
              <a:rPr lang="ru-RU" sz="2200" dirty="0" smtClean="0"/>
              <a:t> та ОП.</a:t>
            </a:r>
          </a:p>
          <a:p>
            <a:pPr algn="just"/>
            <a:r>
              <a:rPr lang="ru-RU" sz="2200" b="1" dirty="0" smtClean="0"/>
              <a:t>5.</a:t>
            </a:r>
            <a:r>
              <a:rPr lang="ru-RU" sz="2200" dirty="0" smtClean="0"/>
              <a:t> </a:t>
            </a:r>
            <a:r>
              <a:rPr lang="ru-RU" sz="2200" dirty="0" err="1" smtClean="0"/>
              <a:t>Уникати</a:t>
            </a:r>
            <a:r>
              <a:rPr lang="ru-RU" sz="2200" dirty="0" smtClean="0"/>
              <a:t>  </a:t>
            </a:r>
            <a:r>
              <a:rPr lang="ru-RU" sz="2200" dirty="0" err="1" smtClean="0"/>
              <a:t>скорочень</a:t>
            </a:r>
            <a:r>
              <a:rPr lang="ru-RU" sz="2200" dirty="0" smtClean="0"/>
              <a:t>  та  </a:t>
            </a:r>
            <a:r>
              <a:rPr lang="ru-RU" sz="2200" dirty="0" err="1" smtClean="0"/>
              <a:t>абревіатур</a:t>
            </a:r>
            <a:r>
              <a:rPr lang="ru-RU" sz="2200" dirty="0" smtClean="0"/>
              <a:t>  при  </a:t>
            </a:r>
            <a:r>
              <a:rPr lang="ru-RU" sz="2200" dirty="0" err="1" smtClean="0"/>
              <a:t>написанні</a:t>
            </a:r>
            <a:r>
              <a:rPr lang="ru-RU" sz="2200" dirty="0" smtClean="0"/>
              <a:t>  </a:t>
            </a:r>
            <a:r>
              <a:rPr lang="ru-RU" sz="2200" dirty="0" err="1" smtClean="0"/>
              <a:t>рекламних</a:t>
            </a:r>
            <a:r>
              <a:rPr lang="ru-RU" sz="2200" dirty="0" smtClean="0"/>
              <a:t>  </a:t>
            </a:r>
            <a:r>
              <a:rPr lang="ru-RU" sz="2200" dirty="0" err="1" smtClean="0"/>
              <a:t>повідомлень</a:t>
            </a:r>
            <a:r>
              <a:rPr lang="ru-RU" sz="2200" dirty="0" smtClean="0"/>
              <a:t> (</a:t>
            </a:r>
            <a:r>
              <a:rPr lang="ru-RU" sz="2200" dirty="0" err="1" smtClean="0"/>
              <a:t>назв</a:t>
            </a:r>
            <a:r>
              <a:rPr lang="ru-RU" sz="2200" dirty="0" smtClean="0"/>
              <a:t> </a:t>
            </a:r>
            <a:r>
              <a:rPr lang="ru-RU" sz="2200" dirty="0" err="1" smtClean="0"/>
              <a:t>факультетів</a:t>
            </a:r>
            <a:r>
              <a:rPr lang="ru-RU" sz="2200" dirty="0" smtClean="0"/>
              <a:t>/</a:t>
            </a:r>
            <a:r>
              <a:rPr lang="ru-RU" sz="2200" dirty="0" err="1" smtClean="0"/>
              <a:t>навчально-наукових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інститутів</a:t>
            </a:r>
            <a:r>
              <a:rPr lang="ru-RU" sz="2200" dirty="0" smtClean="0"/>
              <a:t>, кафедр </a:t>
            </a:r>
            <a:r>
              <a:rPr lang="ru-RU" sz="2200" dirty="0" err="1" smtClean="0"/>
              <a:t>тощо</a:t>
            </a:r>
            <a:r>
              <a:rPr lang="ru-RU" sz="2200" dirty="0" smtClean="0"/>
              <a:t>).</a:t>
            </a:r>
          </a:p>
          <a:p>
            <a:pPr algn="just"/>
            <a:r>
              <a:rPr lang="ru-RU" sz="2200" b="1" dirty="0" smtClean="0"/>
              <a:t>6.</a:t>
            </a:r>
            <a:r>
              <a:rPr lang="ru-RU" sz="2200" dirty="0" smtClean="0"/>
              <a:t> </a:t>
            </a:r>
            <a:r>
              <a:rPr lang="ru-RU" sz="2200" dirty="0" err="1" smtClean="0"/>
              <a:t>Звертати</a:t>
            </a:r>
            <a:r>
              <a:rPr lang="ru-RU" sz="2200" dirty="0" smtClean="0"/>
              <a:t>  </a:t>
            </a:r>
            <a:r>
              <a:rPr lang="ru-RU" sz="2200" dirty="0" err="1" smtClean="0"/>
              <a:t>увагу</a:t>
            </a:r>
            <a:r>
              <a:rPr lang="ru-RU" sz="2200" dirty="0" smtClean="0"/>
              <a:t>  на  те,  </a:t>
            </a:r>
            <a:r>
              <a:rPr lang="ru-RU" sz="2200" dirty="0" err="1" smtClean="0"/>
              <a:t>щоб</a:t>
            </a:r>
            <a:r>
              <a:rPr lang="ru-RU" sz="2200" dirty="0" smtClean="0"/>
              <a:t>  на  </a:t>
            </a:r>
            <a:r>
              <a:rPr lang="ru-RU" sz="2200" dirty="0" err="1" smtClean="0"/>
              <a:t>кафедральних</a:t>
            </a:r>
            <a:r>
              <a:rPr lang="ru-RU" sz="2200" dirty="0" smtClean="0"/>
              <a:t>  </a:t>
            </a:r>
            <a:r>
              <a:rPr lang="ru-RU" sz="2200" dirty="0" err="1" smtClean="0"/>
              <a:t>сторінках</a:t>
            </a:r>
            <a:r>
              <a:rPr lang="ru-RU" sz="2200" dirty="0" smtClean="0"/>
              <a:t>  </a:t>
            </a:r>
            <a:r>
              <a:rPr lang="ru-RU" sz="2200" dirty="0" err="1" smtClean="0"/>
              <a:t>поряд</a:t>
            </a:r>
            <a:r>
              <a:rPr lang="ru-RU" sz="2200" dirty="0" smtClean="0"/>
              <a:t>  з  </a:t>
            </a:r>
            <a:r>
              <a:rPr lang="ru-RU" sz="2200" dirty="0" err="1" smtClean="0"/>
              <a:t>назвою</a:t>
            </a:r>
            <a:r>
              <a:rPr lang="ru-RU" sz="2200" dirty="0" smtClean="0"/>
              <a:t> кафедр  </a:t>
            </a:r>
            <a:r>
              <a:rPr lang="ru-RU" sz="2200" dirty="0" err="1" smtClean="0"/>
              <a:t>були</a:t>
            </a:r>
            <a:r>
              <a:rPr lang="ru-RU" sz="2200" dirty="0" smtClean="0"/>
              <a:t>  </a:t>
            </a:r>
            <a:r>
              <a:rPr lang="ru-RU" sz="2200" dirty="0" err="1" smtClean="0"/>
              <a:t>зазначені</a:t>
            </a:r>
            <a:r>
              <a:rPr lang="ru-RU" sz="2200" dirty="0" smtClean="0"/>
              <a:t>  </a:t>
            </a:r>
            <a:r>
              <a:rPr lang="ru-RU" sz="2200" dirty="0" err="1" smtClean="0"/>
              <a:t>назви</a:t>
            </a:r>
            <a:r>
              <a:rPr lang="ru-RU" sz="2200" dirty="0" smtClean="0"/>
              <a:t>  </a:t>
            </a:r>
            <a:r>
              <a:rPr lang="ru-RU" sz="2200" dirty="0" err="1" smtClean="0"/>
              <a:t>факультетів</a:t>
            </a:r>
            <a:r>
              <a:rPr lang="ru-RU" sz="2200" dirty="0" smtClean="0"/>
              <a:t>/</a:t>
            </a:r>
            <a:r>
              <a:rPr lang="ru-RU" sz="2200" dirty="0" err="1" smtClean="0"/>
              <a:t>навчально-наукових</a:t>
            </a:r>
            <a:r>
              <a:rPr lang="ru-RU" sz="2200" dirty="0" smtClean="0"/>
              <a:t>  </a:t>
            </a:r>
            <a:r>
              <a:rPr lang="ru-RU" sz="2200" dirty="0" err="1" smtClean="0"/>
              <a:t>інститутів</a:t>
            </a:r>
            <a:r>
              <a:rPr lang="ru-RU" sz="2200" dirty="0" smtClean="0"/>
              <a:t>, </a:t>
            </a:r>
            <a:r>
              <a:rPr lang="ru-RU" sz="2200" dirty="0" err="1" smtClean="0"/>
              <a:t>спеціальностей</a:t>
            </a:r>
            <a:r>
              <a:rPr lang="ru-RU" sz="2200" dirty="0" smtClean="0"/>
              <a:t> та ОП.</a:t>
            </a:r>
            <a:endParaRPr lang="ru-RU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kern="0" dirty="0" smtClean="0">
                <a:solidFill>
                  <a:srgbClr val="FF0000"/>
                </a:solidFill>
              </a:rPr>
              <a:t>1</a:t>
            </a:r>
            <a:r>
              <a:rPr lang="uk-UA" sz="2400" b="1" i="1" kern="0" dirty="0" smtClean="0">
                <a:solidFill>
                  <a:srgbClr val="FF0000"/>
                </a:solidFill>
              </a:rPr>
              <a:t>7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390" y="138784"/>
            <a:ext cx="117777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7. </a:t>
            </a:r>
            <a:r>
              <a:rPr lang="ru-RU" sz="2400" dirty="0" smtClean="0"/>
              <a:t>При </a:t>
            </a:r>
            <a:r>
              <a:rPr lang="ru-RU" sz="2400" dirty="0" err="1" smtClean="0"/>
              <a:t>розміщення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 про ОП, </a:t>
            </a:r>
            <a:r>
              <a:rPr lang="ru-RU" sz="2400" dirty="0" err="1" smtClean="0"/>
              <a:t>звертати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унікальність</a:t>
            </a:r>
            <a:r>
              <a:rPr lang="ru-RU" sz="2400" dirty="0" smtClean="0"/>
              <a:t> та </a:t>
            </a:r>
            <a:r>
              <a:rPr lang="ru-RU" sz="2400" dirty="0" err="1" smtClean="0"/>
              <a:t>переваги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акцентувати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увагу</a:t>
            </a:r>
            <a:r>
              <a:rPr lang="ru-RU" sz="2400" dirty="0" smtClean="0"/>
              <a:t> на: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i="1" dirty="0" err="1" smtClean="0"/>
              <a:t>можливостях</a:t>
            </a:r>
            <a:r>
              <a:rPr lang="ru-RU" sz="2400" i="1" dirty="0" smtClean="0"/>
              <a:t>   </a:t>
            </a:r>
            <a:r>
              <a:rPr lang="ru-RU" sz="2400" i="1" dirty="0" err="1" smtClean="0"/>
              <a:t>академічної</a:t>
            </a:r>
            <a:r>
              <a:rPr lang="ru-RU" sz="2400" i="1" dirty="0" smtClean="0"/>
              <a:t>   </a:t>
            </a:r>
            <a:r>
              <a:rPr lang="ru-RU" sz="2400" i="1" dirty="0" err="1" smtClean="0"/>
              <a:t>мобільності</a:t>
            </a:r>
            <a:r>
              <a:rPr lang="ru-RU" sz="2400" i="1" dirty="0" smtClean="0"/>
              <a:t>,   </a:t>
            </a:r>
            <a:r>
              <a:rPr lang="ru-RU" sz="2400" i="1" dirty="0" err="1" smtClean="0"/>
              <a:t>міжнародних</a:t>
            </a:r>
            <a:r>
              <a:rPr lang="ru-RU" sz="2400" i="1" dirty="0" smtClean="0"/>
              <a:t>   </a:t>
            </a:r>
            <a:r>
              <a:rPr lang="ru-RU" sz="2400" i="1" dirty="0" err="1" smtClean="0"/>
              <a:t>партнерів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дуальної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освіти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сертифікаційних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програм</a:t>
            </a:r>
            <a:r>
              <a:rPr lang="ru-RU" sz="2400" i="1" dirty="0" smtClean="0"/>
              <a:t>;</a:t>
            </a:r>
          </a:p>
          <a:p>
            <a:pPr algn="just"/>
            <a:r>
              <a:rPr lang="ru-RU" sz="2400" i="1" dirty="0" smtClean="0"/>
              <a:t> - </a:t>
            </a:r>
            <a:r>
              <a:rPr lang="ru-RU" sz="2400" i="1" dirty="0" err="1" smtClean="0"/>
              <a:t>можливостях</a:t>
            </a:r>
            <a:r>
              <a:rPr lang="ru-RU" sz="2400" i="1" dirty="0" smtClean="0"/>
              <a:t>   поза   </a:t>
            </a:r>
            <a:r>
              <a:rPr lang="ru-RU" sz="2400" i="1" dirty="0" err="1" smtClean="0"/>
              <a:t>навчального</a:t>
            </a:r>
            <a:r>
              <a:rPr lang="ru-RU" sz="2400" i="1" dirty="0" smtClean="0"/>
              <a:t>   </a:t>
            </a:r>
            <a:r>
              <a:rPr lang="ru-RU" sz="2400" i="1" dirty="0" err="1" smtClean="0"/>
              <a:t>розвитку</a:t>
            </a:r>
            <a:r>
              <a:rPr lang="ru-RU" sz="2400" i="1" dirty="0" smtClean="0"/>
              <a:t>   (</a:t>
            </a:r>
            <a:r>
              <a:rPr lang="ru-RU" sz="2400" i="1" dirty="0" err="1" smtClean="0"/>
              <a:t>наукові</a:t>
            </a:r>
            <a:r>
              <a:rPr lang="ru-RU" sz="2400" i="1" dirty="0" smtClean="0"/>
              <a:t>,   </a:t>
            </a:r>
            <a:r>
              <a:rPr lang="ru-RU" sz="2400" i="1" dirty="0" err="1" smtClean="0"/>
              <a:t>інженерні</a:t>
            </a:r>
            <a:r>
              <a:rPr lang="ru-RU" sz="2400" i="1" dirty="0" smtClean="0"/>
              <a:t>   та </a:t>
            </a:r>
            <a:r>
              <a:rPr lang="ru-RU" sz="2400" i="1" dirty="0" err="1" smtClean="0"/>
              <a:t>соціогуманітарні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гуртки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тощо</a:t>
            </a:r>
            <a:r>
              <a:rPr lang="ru-RU" sz="2400" i="1" dirty="0" smtClean="0"/>
              <a:t>);</a:t>
            </a:r>
          </a:p>
          <a:p>
            <a:pPr algn="just"/>
            <a:r>
              <a:rPr lang="ru-RU" sz="2400" i="1" dirty="0" smtClean="0"/>
              <a:t> - прикладах    </a:t>
            </a:r>
            <a:r>
              <a:rPr lang="ru-RU" sz="2400" i="1" dirty="0" err="1" smtClean="0"/>
              <a:t>працевлаштування</a:t>
            </a:r>
            <a:r>
              <a:rPr lang="ru-RU" sz="2400" i="1" dirty="0" smtClean="0"/>
              <a:t>    та    </a:t>
            </a:r>
            <a:r>
              <a:rPr lang="ru-RU" sz="2400" i="1" dirty="0" err="1" smtClean="0"/>
              <a:t>затребуваності</a:t>
            </a:r>
            <a:r>
              <a:rPr lang="ru-RU" sz="2400" i="1" dirty="0" smtClean="0"/>
              <a:t>    </a:t>
            </a:r>
            <a:r>
              <a:rPr lang="ru-RU" sz="2400" i="1" dirty="0" err="1" smtClean="0"/>
              <a:t>спеціалістами</a:t>
            </a:r>
            <a:r>
              <a:rPr lang="ru-RU" sz="2400" i="1" dirty="0" smtClean="0"/>
              <a:t> (</a:t>
            </a:r>
            <a:r>
              <a:rPr lang="ru-RU" sz="2400" i="1" dirty="0" err="1" smtClean="0"/>
              <a:t>наприклад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використовувати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Кар’єрний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путівник</a:t>
            </a:r>
            <a:r>
              <a:rPr lang="ru-RU" sz="2400" i="1" dirty="0" smtClean="0"/>
              <a:t>);</a:t>
            </a:r>
          </a:p>
          <a:p>
            <a:pPr algn="just"/>
            <a:r>
              <a:rPr lang="ru-RU" sz="2400" i="1" dirty="0" smtClean="0"/>
              <a:t> -  </a:t>
            </a:r>
            <a:r>
              <a:rPr lang="ru-RU" sz="2400" i="1" dirty="0" err="1" smtClean="0"/>
              <a:t>соціально-побутових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питаннях</a:t>
            </a:r>
            <a:r>
              <a:rPr lang="ru-RU" sz="2400" i="1" dirty="0" smtClean="0"/>
              <a:t> (</a:t>
            </a:r>
            <a:r>
              <a:rPr lang="ru-RU" sz="2400" i="1" dirty="0" err="1" smtClean="0"/>
              <a:t>проживання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харчування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тощо</a:t>
            </a:r>
            <a:r>
              <a:rPr lang="ru-RU" sz="2400" i="1" dirty="0" smtClean="0"/>
              <a:t>).</a:t>
            </a:r>
          </a:p>
          <a:p>
            <a:pPr algn="just"/>
            <a:r>
              <a:rPr lang="ru-RU" sz="2400" b="1" dirty="0" smtClean="0"/>
              <a:t>8. </a:t>
            </a:r>
            <a:r>
              <a:rPr lang="ru-RU" sz="2400" dirty="0" smtClean="0"/>
              <a:t>Для   </a:t>
            </a:r>
            <a:r>
              <a:rPr lang="ru-RU" sz="2400" dirty="0" err="1" smtClean="0"/>
              <a:t>зручності</a:t>
            </a:r>
            <a:r>
              <a:rPr lang="ru-RU" sz="2400" dirty="0" smtClean="0"/>
              <a:t>   </a:t>
            </a:r>
            <a:r>
              <a:rPr lang="ru-RU" sz="2400" dirty="0" err="1" smtClean="0"/>
              <a:t>пошукової</a:t>
            </a:r>
            <a:r>
              <a:rPr lang="ru-RU" sz="2400" dirty="0" smtClean="0"/>
              <a:t>  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  (там,   де   </a:t>
            </a:r>
            <a:r>
              <a:rPr lang="ru-RU" sz="2400" dirty="0" err="1" smtClean="0"/>
              <a:t>це</a:t>
            </a:r>
            <a:r>
              <a:rPr lang="ru-RU" sz="2400" dirty="0" smtClean="0"/>
              <a:t>   </a:t>
            </a:r>
            <a:r>
              <a:rPr lang="ru-RU" sz="2400" dirty="0" err="1" smtClean="0"/>
              <a:t>можливо</a:t>
            </a:r>
            <a:r>
              <a:rPr lang="ru-RU" sz="2400" dirty="0" smtClean="0"/>
              <a:t>)   на  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профорієнтаційних</a:t>
            </a:r>
            <a:r>
              <a:rPr lang="ru-RU" sz="2400" dirty="0" smtClean="0"/>
              <a:t>   постах   та   постах   </a:t>
            </a:r>
            <a:r>
              <a:rPr lang="ru-RU" sz="2400" dirty="0" err="1" smtClean="0"/>
              <a:t>щодо</a:t>
            </a:r>
            <a:r>
              <a:rPr lang="ru-RU" sz="2400" dirty="0" smtClean="0"/>
              <a:t>   правил   </a:t>
            </a:r>
            <a:r>
              <a:rPr lang="ru-RU" sz="2400" dirty="0" err="1" smtClean="0"/>
              <a:t>вступу</a:t>
            </a:r>
            <a:r>
              <a:rPr lang="ru-RU" sz="2400" dirty="0" smtClean="0"/>
              <a:t>   </a:t>
            </a:r>
            <a:r>
              <a:rPr lang="ru-RU" sz="2400" dirty="0" err="1" smtClean="0"/>
              <a:t>зазначати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хештег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rgbClr val="0000FF"/>
                </a:solidFill>
              </a:rPr>
              <a:t>#кпівступ2022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kern="0" dirty="0" smtClean="0">
                <a:solidFill>
                  <a:srgbClr val="FF0000"/>
                </a:solidFill>
              </a:rPr>
              <a:t>1</a:t>
            </a:r>
            <a:r>
              <a:rPr lang="uk-UA" sz="2400" b="1" i="1" kern="0" dirty="0" smtClean="0">
                <a:solidFill>
                  <a:srgbClr val="FF0000"/>
                </a:solidFill>
              </a:rPr>
              <a:t>8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140174" y="143927"/>
            <a:ext cx="9003825" cy="419599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Вступ до аспірантури в 2022 році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739" y="617264"/>
            <a:ext cx="11646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hlinkClick r:id="rId2"/>
              </a:rPr>
              <a:t>Додаток</a:t>
            </a:r>
            <a:r>
              <a:rPr lang="ru-RU" sz="2400" b="1" dirty="0">
                <a:hlinkClick r:id="rId2"/>
              </a:rPr>
              <a:t> до Правил </a:t>
            </a:r>
            <a:r>
              <a:rPr lang="ru-RU" sz="2400" b="1" dirty="0" err="1">
                <a:hlinkClick r:id="rId2"/>
              </a:rPr>
              <a:t>прийому</a:t>
            </a:r>
            <a:r>
              <a:rPr lang="ru-RU" sz="2400" b="1" dirty="0">
                <a:hlinkClick r:id="rId2"/>
              </a:rPr>
              <a:t> до </a:t>
            </a:r>
            <a:r>
              <a:rPr lang="ru-RU" sz="2400" b="1" dirty="0" err="1">
                <a:hlinkClick r:id="rId2"/>
              </a:rPr>
              <a:t>Національного</a:t>
            </a:r>
            <a:r>
              <a:rPr lang="ru-RU" sz="2400" b="1" dirty="0">
                <a:hlinkClick r:id="rId2"/>
              </a:rPr>
              <a:t> </a:t>
            </a:r>
            <a:r>
              <a:rPr lang="ru-RU" sz="2400" b="1" dirty="0" err="1">
                <a:hlinkClick r:id="rId2"/>
              </a:rPr>
              <a:t>технічного</a:t>
            </a:r>
            <a:r>
              <a:rPr lang="ru-RU" sz="2400" b="1" dirty="0">
                <a:hlinkClick r:id="rId2"/>
              </a:rPr>
              <a:t> </a:t>
            </a:r>
            <a:r>
              <a:rPr lang="ru-RU" sz="2400" b="1" dirty="0" err="1">
                <a:hlinkClick r:id="rId2"/>
              </a:rPr>
              <a:t>університету</a:t>
            </a:r>
            <a:r>
              <a:rPr lang="ru-RU" sz="2400" b="1" dirty="0">
                <a:hlinkClick r:id="rId2"/>
              </a:rPr>
              <a:t> </a:t>
            </a:r>
            <a:r>
              <a:rPr lang="ru-RU" sz="2400" b="1" dirty="0" err="1">
                <a:hlinkClick r:id="rId2"/>
              </a:rPr>
              <a:t>України</a:t>
            </a:r>
            <a:r>
              <a:rPr lang="ru-RU" sz="2400" b="1" dirty="0">
                <a:hlinkClick r:id="rId2"/>
              </a:rPr>
              <a:t> «</a:t>
            </a:r>
            <a:r>
              <a:rPr lang="ru-RU" sz="2400" b="1" dirty="0" err="1">
                <a:hlinkClick r:id="rId2"/>
              </a:rPr>
              <a:t>Київський</a:t>
            </a:r>
            <a:r>
              <a:rPr lang="ru-RU" sz="2400" b="1" dirty="0">
                <a:hlinkClick r:id="rId2"/>
              </a:rPr>
              <a:t> </a:t>
            </a:r>
            <a:r>
              <a:rPr lang="ru-RU" sz="2400" b="1" dirty="0" err="1">
                <a:hlinkClick r:id="rId2"/>
              </a:rPr>
              <a:t>політехнічний</a:t>
            </a:r>
            <a:r>
              <a:rPr lang="ru-RU" sz="2400" b="1" dirty="0">
                <a:hlinkClick r:id="rId2"/>
              </a:rPr>
              <a:t> </a:t>
            </a:r>
            <a:r>
              <a:rPr lang="ru-RU" sz="2400" b="1" dirty="0" err="1">
                <a:hlinkClick r:id="rId2"/>
              </a:rPr>
              <a:t>інститут</a:t>
            </a:r>
            <a:r>
              <a:rPr lang="ru-RU" sz="2400" b="1" dirty="0">
                <a:hlinkClick r:id="rId2"/>
              </a:rPr>
              <a:t> </a:t>
            </a:r>
            <a:r>
              <a:rPr lang="ru-RU" sz="2400" b="1" dirty="0" err="1">
                <a:hlinkClick r:id="rId2"/>
              </a:rPr>
              <a:t>імені</a:t>
            </a:r>
            <a:r>
              <a:rPr lang="ru-RU" sz="2400" b="1" dirty="0">
                <a:hlinkClick r:id="rId2"/>
              </a:rPr>
              <a:t> </a:t>
            </a:r>
            <a:r>
              <a:rPr lang="ru-RU" sz="2400" b="1" dirty="0" err="1">
                <a:hlinkClick r:id="rId2"/>
              </a:rPr>
              <a:t>Ігоря</a:t>
            </a:r>
            <a:r>
              <a:rPr lang="ru-RU" sz="2400" b="1" dirty="0">
                <a:hlinkClick r:id="rId2"/>
              </a:rPr>
              <a:t> </a:t>
            </a:r>
            <a:r>
              <a:rPr lang="ru-RU" sz="2400" b="1" dirty="0" err="1">
                <a:hlinkClick r:id="rId2"/>
              </a:rPr>
              <a:t>Сікорського</a:t>
            </a:r>
            <a:r>
              <a:rPr lang="ru-RU" sz="2400" b="1" dirty="0">
                <a:hlinkClick r:id="rId2"/>
              </a:rPr>
              <a:t>» у 2022 для </a:t>
            </a:r>
            <a:r>
              <a:rPr lang="ru-RU" sz="2400" b="1" dirty="0" err="1">
                <a:hlinkClick r:id="rId2"/>
              </a:rPr>
              <a:t>здобуття</a:t>
            </a:r>
            <a:r>
              <a:rPr lang="ru-RU" sz="2400" b="1" dirty="0">
                <a:hlinkClick r:id="rId2"/>
              </a:rPr>
              <a:t> </a:t>
            </a:r>
            <a:r>
              <a:rPr lang="ru-RU" sz="2400" b="1" dirty="0" err="1">
                <a:hlinkClick r:id="rId2"/>
              </a:rPr>
              <a:t>ступеня</a:t>
            </a:r>
            <a:r>
              <a:rPr lang="ru-RU" sz="2400" b="1" dirty="0">
                <a:hlinkClick r:id="rId2"/>
              </a:rPr>
              <a:t> доктора </a:t>
            </a:r>
            <a:r>
              <a:rPr lang="ru-RU" sz="2400" b="1" dirty="0" err="1">
                <a:hlinkClick r:id="rId2"/>
              </a:rPr>
              <a:t>філософії</a:t>
            </a:r>
            <a:r>
              <a:rPr lang="ru-RU" sz="2400" b="1" dirty="0">
                <a:hlinkClick r:id="rId2"/>
              </a:rPr>
              <a:t>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6064" y="2042579"/>
            <a:ext cx="115398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До </a:t>
            </a:r>
            <a:r>
              <a:rPr lang="ru-RU" sz="2400" dirty="0" err="1"/>
              <a:t>аспірантури</a:t>
            </a:r>
            <a:r>
              <a:rPr lang="ru-RU" sz="2400" dirty="0"/>
              <a:t> на </a:t>
            </a:r>
            <a:r>
              <a:rPr lang="ru-RU" sz="2400" dirty="0" err="1"/>
              <a:t>конкурсній</a:t>
            </a:r>
            <a:r>
              <a:rPr lang="ru-RU" sz="2400" dirty="0"/>
              <a:t>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приймаються</a:t>
            </a:r>
            <a:r>
              <a:rPr lang="ru-RU" sz="2400" dirty="0"/>
              <a:t> особи,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здобули</a:t>
            </a:r>
            <a:r>
              <a:rPr lang="ru-RU" sz="2400" dirty="0"/>
              <a:t> </a:t>
            </a:r>
            <a:r>
              <a:rPr lang="ru-RU" sz="2400" dirty="0" err="1"/>
              <a:t>вищу</a:t>
            </a:r>
            <a:r>
              <a:rPr lang="ru-RU" sz="2400" dirty="0"/>
              <a:t> </a:t>
            </a:r>
            <a:r>
              <a:rPr lang="ru-RU" sz="2400" dirty="0" err="1"/>
              <a:t>освіту</a:t>
            </a:r>
            <a:r>
              <a:rPr lang="ru-RU" sz="2400" dirty="0"/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ступеня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магістра</a:t>
            </a:r>
            <a:r>
              <a:rPr lang="ru-RU" sz="2400" b="1" i="1" dirty="0">
                <a:solidFill>
                  <a:srgbClr val="FF0000"/>
                </a:solidFill>
              </a:rPr>
              <a:t> (</a:t>
            </a:r>
            <a:r>
              <a:rPr lang="ru-RU" sz="2400" b="1" i="1" dirty="0" err="1">
                <a:solidFill>
                  <a:srgbClr val="FF0000"/>
                </a:solidFill>
              </a:rPr>
              <a:t>спеціаліста</a:t>
            </a:r>
            <a:r>
              <a:rPr lang="ru-RU" sz="2400" b="1" i="1" dirty="0" smtClean="0">
                <a:solidFill>
                  <a:srgbClr val="FF0000"/>
                </a:solidFill>
              </a:rPr>
              <a:t>).</a:t>
            </a:r>
          </a:p>
          <a:p>
            <a:pPr algn="just"/>
            <a:endParaRPr lang="ru-RU" sz="2400" b="1" i="1" dirty="0" smtClean="0"/>
          </a:p>
          <a:p>
            <a:pPr algn="just"/>
            <a:r>
              <a:rPr lang="ru-RU" sz="2400" dirty="0" err="1"/>
              <a:t>Прийом</a:t>
            </a:r>
            <a:r>
              <a:rPr lang="ru-RU" sz="2400" dirty="0"/>
              <a:t> </a:t>
            </a:r>
            <a:r>
              <a:rPr lang="ru-RU" sz="2400" dirty="0" err="1"/>
              <a:t>документів</a:t>
            </a:r>
            <a:r>
              <a:rPr lang="ru-RU" sz="2400" dirty="0"/>
              <a:t> на конкурс до </a:t>
            </a:r>
            <a:r>
              <a:rPr lang="ru-RU" sz="2400" dirty="0" err="1"/>
              <a:t>аспірантури</a:t>
            </a:r>
            <a:r>
              <a:rPr lang="ru-RU" sz="2400" dirty="0"/>
              <a:t> у </a:t>
            </a:r>
            <a:r>
              <a:rPr lang="ru-RU" sz="2400" b="1" dirty="0"/>
              <a:t>2022 </a:t>
            </a:r>
            <a:r>
              <a:rPr lang="ru-RU" sz="2400" b="1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відбудеться</a:t>
            </a:r>
            <a:r>
              <a:rPr lang="ru-RU" sz="2400" dirty="0"/>
              <a:t> з </a:t>
            </a:r>
            <a:r>
              <a:rPr lang="ru-RU" sz="2400" b="1" dirty="0">
                <a:solidFill>
                  <a:srgbClr val="006600"/>
                </a:solidFill>
              </a:rPr>
              <a:t>16 </a:t>
            </a:r>
            <a:r>
              <a:rPr lang="ru-RU" sz="2400" b="1" dirty="0" err="1">
                <a:solidFill>
                  <a:srgbClr val="006600"/>
                </a:solidFill>
              </a:rPr>
              <a:t>травня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по </a:t>
            </a:r>
            <a:r>
              <a:rPr lang="ru-RU" sz="2400" b="1" dirty="0">
                <a:solidFill>
                  <a:srgbClr val="006600"/>
                </a:solidFill>
              </a:rPr>
              <a:t>15 </a:t>
            </a:r>
            <a:r>
              <a:rPr lang="ru-RU" sz="2400" b="1" dirty="0" err="1">
                <a:solidFill>
                  <a:srgbClr val="006600"/>
                </a:solidFill>
              </a:rPr>
              <a:t>липня</a:t>
            </a:r>
            <a:r>
              <a:rPr lang="ru-RU" sz="2400" b="1" dirty="0">
                <a:solidFill>
                  <a:srgbClr val="006600"/>
                </a:solidFill>
              </a:rPr>
              <a:t> </a:t>
            </a:r>
            <a:r>
              <a:rPr lang="ru-RU" sz="2400" dirty="0" smtClean="0"/>
              <a:t>з </a:t>
            </a:r>
            <a:r>
              <a:rPr lang="ru-RU" sz="2400" b="1" dirty="0">
                <a:solidFill>
                  <a:srgbClr val="7030A0"/>
                </a:solidFill>
              </a:rPr>
              <a:t>10.00</a:t>
            </a:r>
            <a:r>
              <a:rPr lang="ru-RU" sz="2400" dirty="0"/>
              <a:t> до </a:t>
            </a:r>
            <a:r>
              <a:rPr lang="ru-RU" sz="2400" b="1" dirty="0">
                <a:solidFill>
                  <a:srgbClr val="7030A0"/>
                </a:solidFill>
              </a:rPr>
              <a:t>13.00</a:t>
            </a:r>
            <a:r>
              <a:rPr lang="ru-RU" sz="2400" dirty="0"/>
              <a:t> та з </a:t>
            </a:r>
            <a:r>
              <a:rPr lang="ru-RU" sz="2400" b="1" dirty="0">
                <a:solidFill>
                  <a:srgbClr val="7030A0"/>
                </a:solidFill>
              </a:rPr>
              <a:t>14.00</a:t>
            </a:r>
            <a:r>
              <a:rPr lang="ru-RU" sz="2400" dirty="0"/>
              <a:t> до </a:t>
            </a:r>
            <a:r>
              <a:rPr lang="ru-RU" sz="2400" b="1" dirty="0">
                <a:solidFill>
                  <a:srgbClr val="7030A0"/>
                </a:solidFill>
              </a:rPr>
              <a:t>16.00</a:t>
            </a:r>
            <a:r>
              <a:rPr lang="ru-RU" sz="2400" dirty="0"/>
              <a:t> (к.247- 1 корп.)</a:t>
            </a:r>
          </a:p>
          <a:p>
            <a:pPr algn="just"/>
            <a:endParaRPr lang="uk-UA" sz="2400" dirty="0" smtClean="0"/>
          </a:p>
          <a:p>
            <a:pPr algn="just"/>
            <a:r>
              <a:rPr lang="ru-RU" sz="2400" dirty="0"/>
              <a:t>Про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наміри</a:t>
            </a:r>
            <a:r>
              <a:rPr lang="ru-RU" sz="2400" dirty="0"/>
              <a:t> </a:t>
            </a:r>
            <a:r>
              <a:rPr lang="ru-RU" sz="2400" dirty="0" err="1"/>
              <a:t>вступати</a:t>
            </a:r>
            <a:r>
              <a:rPr lang="ru-RU" sz="2400" dirty="0"/>
              <a:t> до </a:t>
            </a:r>
            <a:r>
              <a:rPr lang="ru-RU" sz="2400" dirty="0" err="1"/>
              <a:t>аспірантури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повідомити</a:t>
            </a:r>
            <a:r>
              <a:rPr lang="ru-RU" sz="2400" dirty="0"/>
              <a:t> з </a:t>
            </a:r>
            <a:r>
              <a:rPr lang="ru-RU" sz="2400" b="1" dirty="0">
                <a:solidFill>
                  <a:srgbClr val="7030A0"/>
                </a:solidFill>
              </a:rPr>
              <a:t>16 </a:t>
            </a:r>
            <a:r>
              <a:rPr lang="ru-RU" sz="2400" b="1" dirty="0" err="1">
                <a:solidFill>
                  <a:srgbClr val="7030A0"/>
                </a:solidFill>
              </a:rPr>
              <a:t>травня</a:t>
            </a:r>
            <a:r>
              <a:rPr lang="ru-RU" sz="2400" b="1" dirty="0">
                <a:solidFill>
                  <a:srgbClr val="7030A0"/>
                </a:solidFill>
              </a:rPr>
              <a:t> 2022 року </a:t>
            </a:r>
            <a:r>
              <a:rPr lang="ru-RU" sz="2400" dirty="0"/>
              <a:t>шляхом </a:t>
            </a:r>
            <a:r>
              <a:rPr lang="ru-RU" sz="2400" dirty="0" err="1"/>
              <a:t>заповнення</a:t>
            </a:r>
            <a:r>
              <a:rPr lang="ru-RU" sz="2400" dirty="0"/>
              <a:t> </a:t>
            </a:r>
            <a:r>
              <a:rPr lang="ru-RU" sz="2400" dirty="0" err="1"/>
              <a:t>даної</a:t>
            </a:r>
            <a:r>
              <a:rPr lang="ru-RU" sz="2400" dirty="0"/>
              <a:t> </a:t>
            </a:r>
            <a:r>
              <a:rPr lang="ru-RU" sz="2400" dirty="0" err="1"/>
              <a:t>Google-форми</a:t>
            </a:r>
            <a:r>
              <a:rPr lang="ru-RU" sz="2400" dirty="0"/>
              <a:t>: </a:t>
            </a:r>
            <a:r>
              <a:rPr lang="ru-RU" sz="2400" b="1" dirty="0">
                <a:hlinkClick r:id="rId3"/>
              </a:rPr>
              <a:t>https://forms.gle/BWH2t4K8SH93MLfs8</a:t>
            </a:r>
            <a:endParaRPr lang="ru-RU" sz="2400" b="1" dirty="0"/>
          </a:p>
          <a:p>
            <a:pPr algn="just"/>
            <a:endParaRPr lang="uk-UA" sz="2400" b="1" dirty="0" smtClean="0"/>
          </a:p>
          <a:p>
            <a:pPr algn="just"/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kern="0" dirty="0" smtClean="0">
                <a:solidFill>
                  <a:srgbClr val="FF0000"/>
                </a:solidFill>
              </a:rPr>
              <a:t>19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143" y="882298"/>
            <a:ext cx="4853455" cy="2389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465" y="3485756"/>
            <a:ext cx="4663076" cy="2611105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338656" y="614768"/>
            <a:ext cx="5712176" cy="541410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192012" y="532660"/>
            <a:ext cx="5858820" cy="556420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90550" y="63204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kern="0" dirty="0" smtClean="0">
                <a:solidFill>
                  <a:srgbClr val="FF0000"/>
                </a:solidFill>
              </a:rPr>
              <a:t>2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2" y="546781"/>
            <a:ext cx="661914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kern="0" dirty="0" smtClean="0">
                <a:solidFill>
                  <a:srgbClr val="0000FF"/>
                </a:solidFill>
              </a:rPr>
              <a:t>Нормативна база:</a:t>
            </a:r>
            <a:endParaRPr lang="ru-RU" sz="2400" b="1" u="sng" kern="0" dirty="0" smtClean="0">
              <a:solidFill>
                <a:srgbClr val="0000FF"/>
              </a:solidFill>
            </a:endParaRPr>
          </a:p>
          <a:p>
            <a:pPr algn="just"/>
            <a:r>
              <a:rPr lang="uk-UA" sz="2400" b="1" kern="0" dirty="0" smtClean="0"/>
              <a:t>1. </a:t>
            </a:r>
            <a:r>
              <a:rPr lang="ru-RU" sz="2000" b="1" i="1" kern="0" dirty="0" err="1" smtClean="0">
                <a:solidFill>
                  <a:srgbClr val="7030A0"/>
                </a:solidFill>
              </a:rPr>
              <a:t>Умови</a:t>
            </a:r>
            <a:r>
              <a:rPr lang="ru-RU" sz="2000" b="1" i="1" kern="0" dirty="0" smtClean="0">
                <a:solidFill>
                  <a:srgbClr val="7030A0"/>
                </a:solidFill>
              </a:rPr>
              <a:t> </a:t>
            </a:r>
            <a:r>
              <a:rPr lang="ru-RU" sz="2000" b="1" i="1" kern="0" dirty="0" err="1" smtClean="0">
                <a:solidFill>
                  <a:srgbClr val="7030A0"/>
                </a:solidFill>
              </a:rPr>
              <a:t>прийому</a:t>
            </a:r>
            <a:r>
              <a:rPr lang="ru-RU" sz="2000" b="1" i="1" kern="0" dirty="0" smtClean="0">
                <a:solidFill>
                  <a:srgbClr val="7030A0"/>
                </a:solidFill>
              </a:rPr>
              <a:t> для </a:t>
            </a:r>
            <a:r>
              <a:rPr lang="ru-RU" sz="2000" b="1" i="1" kern="0" dirty="0" err="1" smtClean="0">
                <a:solidFill>
                  <a:srgbClr val="7030A0"/>
                </a:solidFill>
              </a:rPr>
              <a:t>здобуття</a:t>
            </a:r>
            <a:r>
              <a:rPr lang="ru-RU" sz="2000" b="1" i="1" kern="0" dirty="0" smtClean="0">
                <a:solidFill>
                  <a:srgbClr val="7030A0"/>
                </a:solidFill>
              </a:rPr>
              <a:t> </a:t>
            </a:r>
            <a:r>
              <a:rPr lang="ru-RU" sz="2000" b="1" i="1" kern="0" dirty="0" err="1" smtClean="0">
                <a:solidFill>
                  <a:srgbClr val="7030A0"/>
                </a:solidFill>
              </a:rPr>
              <a:t>вищої</a:t>
            </a:r>
            <a:r>
              <a:rPr lang="ru-RU" sz="2000" b="1" i="1" kern="0" dirty="0" smtClean="0">
                <a:solidFill>
                  <a:srgbClr val="7030A0"/>
                </a:solidFill>
              </a:rPr>
              <a:t> </a:t>
            </a:r>
            <a:r>
              <a:rPr lang="ru-RU" sz="2000" b="1" i="1" kern="0" dirty="0" err="1" smtClean="0">
                <a:solidFill>
                  <a:srgbClr val="7030A0"/>
                </a:solidFill>
              </a:rPr>
              <a:t>освіти</a:t>
            </a:r>
            <a:r>
              <a:rPr lang="ru-RU" sz="2000" b="1" i="1" kern="0" dirty="0" smtClean="0">
                <a:solidFill>
                  <a:srgbClr val="7030A0"/>
                </a:solidFill>
              </a:rPr>
              <a:t> 2022 року </a:t>
            </a:r>
            <a:r>
              <a:rPr lang="en-US" sz="2000" kern="0" dirty="0" smtClean="0"/>
              <a:t>(</a:t>
            </a:r>
            <a:r>
              <a:rPr lang="ru-RU" sz="2000" dirty="0" smtClean="0"/>
              <a:t>ЗАТВЕРДЖЕНО</a:t>
            </a:r>
            <a:r>
              <a:rPr lang="en-US" sz="2000" dirty="0" smtClean="0"/>
              <a:t> </a:t>
            </a:r>
            <a:r>
              <a:rPr lang="ru-RU" sz="2000" dirty="0" smtClean="0"/>
              <a:t>Наказ</a:t>
            </a:r>
            <a:r>
              <a:rPr lang="uk-UA" sz="2000" dirty="0" err="1" smtClean="0"/>
              <a:t>ом</a:t>
            </a:r>
            <a:r>
              <a:rPr lang="ru-RU" sz="2000" dirty="0" smtClean="0"/>
              <a:t> МОН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2713 </a:t>
            </a:r>
            <a:r>
              <a:rPr lang="ru-RU" sz="2000" dirty="0" err="1" smtClean="0"/>
              <a:t>жовтня</a:t>
            </a:r>
            <a:r>
              <a:rPr lang="ru-RU" sz="2000" dirty="0" smtClean="0"/>
              <a:t> 2021 року №</a:t>
            </a:r>
            <a:r>
              <a:rPr lang="en-US" sz="2000" dirty="0" smtClean="0"/>
              <a:t> </a:t>
            </a:r>
            <a:r>
              <a:rPr lang="ru-RU" sz="2000" dirty="0" smtClean="0"/>
              <a:t>1098)</a:t>
            </a:r>
            <a:endParaRPr lang="ru-RU" sz="2000" b="1" i="1" kern="0" dirty="0" smtClean="0">
              <a:solidFill>
                <a:srgbClr val="7030A0"/>
              </a:solidFill>
            </a:endParaRPr>
          </a:p>
          <a:p>
            <a:endParaRPr lang="ru-RU" sz="2400" b="1" kern="0" dirty="0">
              <a:solidFill>
                <a:srgbClr val="FF0000"/>
              </a:solidFill>
            </a:endParaRPr>
          </a:p>
          <a:p>
            <a:pPr algn="just"/>
            <a:r>
              <a:rPr lang="ru-RU" sz="2400" b="1" kern="0" dirty="0"/>
              <a:t>1</a:t>
            </a:r>
            <a:r>
              <a:rPr lang="ru-RU" sz="2400" b="1" kern="0" dirty="0" smtClean="0"/>
              <a:t>. </a:t>
            </a:r>
            <a:r>
              <a:rPr lang="ru-RU" sz="2000" b="1" i="1" kern="0" dirty="0" smtClean="0">
                <a:solidFill>
                  <a:srgbClr val="006600"/>
                </a:solidFill>
              </a:rPr>
              <a:t>Порядок </a:t>
            </a:r>
            <a:r>
              <a:rPr lang="ru-RU" sz="2000" b="1" i="1" kern="0" dirty="0" err="1">
                <a:solidFill>
                  <a:srgbClr val="006600"/>
                </a:solidFill>
              </a:rPr>
              <a:t>прийому</a:t>
            </a:r>
            <a:r>
              <a:rPr lang="ru-RU" sz="2000" b="1" i="1" kern="0" dirty="0">
                <a:solidFill>
                  <a:srgbClr val="006600"/>
                </a:solidFill>
              </a:rPr>
              <a:t> на </a:t>
            </a:r>
            <a:r>
              <a:rPr lang="ru-RU" sz="2000" b="1" i="1" kern="0" dirty="0" err="1">
                <a:solidFill>
                  <a:srgbClr val="006600"/>
                </a:solidFill>
              </a:rPr>
              <a:t>навчання</a:t>
            </a:r>
            <a:r>
              <a:rPr lang="ru-RU" sz="2000" b="1" i="1" kern="0" dirty="0">
                <a:solidFill>
                  <a:srgbClr val="006600"/>
                </a:solidFill>
              </a:rPr>
              <a:t> для </a:t>
            </a:r>
            <a:r>
              <a:rPr lang="ru-RU" sz="2000" b="1" i="1" kern="0" dirty="0" err="1">
                <a:solidFill>
                  <a:srgbClr val="006600"/>
                </a:solidFill>
              </a:rPr>
              <a:t>здобуття</a:t>
            </a:r>
            <a:r>
              <a:rPr lang="ru-RU" sz="2000" b="1" i="1" kern="0" dirty="0">
                <a:solidFill>
                  <a:srgbClr val="006600"/>
                </a:solidFill>
              </a:rPr>
              <a:t> </a:t>
            </a:r>
            <a:r>
              <a:rPr lang="ru-RU" sz="2000" b="1" i="1" kern="0" dirty="0" err="1">
                <a:solidFill>
                  <a:srgbClr val="006600"/>
                </a:solidFill>
              </a:rPr>
              <a:t>вищої</a:t>
            </a:r>
            <a:r>
              <a:rPr lang="ru-RU" sz="2000" b="1" i="1" kern="0" dirty="0">
                <a:solidFill>
                  <a:srgbClr val="006600"/>
                </a:solidFill>
              </a:rPr>
              <a:t> </a:t>
            </a:r>
            <a:r>
              <a:rPr lang="ru-RU" sz="2000" b="1" i="1" kern="0" dirty="0" err="1">
                <a:solidFill>
                  <a:srgbClr val="006600"/>
                </a:solidFill>
              </a:rPr>
              <a:t>освіти</a:t>
            </a:r>
            <a:r>
              <a:rPr lang="ru-RU" sz="2000" b="1" i="1" kern="0" dirty="0">
                <a:solidFill>
                  <a:srgbClr val="006600"/>
                </a:solidFill>
              </a:rPr>
              <a:t> в 2022 </a:t>
            </a:r>
            <a:r>
              <a:rPr lang="ru-RU" sz="2000" b="1" i="1" kern="0" dirty="0" err="1" smtClean="0">
                <a:solidFill>
                  <a:srgbClr val="006600"/>
                </a:solidFill>
              </a:rPr>
              <a:t>році</a:t>
            </a:r>
            <a:r>
              <a:rPr lang="en-US" sz="2000" b="1" i="1" kern="0" dirty="0" smtClean="0">
                <a:solidFill>
                  <a:srgbClr val="006600"/>
                </a:solidFill>
              </a:rPr>
              <a:t> </a:t>
            </a:r>
            <a:r>
              <a:rPr lang="en-US" kern="0" dirty="0" smtClean="0"/>
              <a:t>(</a:t>
            </a:r>
            <a:r>
              <a:rPr lang="ru-RU" dirty="0" smtClean="0"/>
              <a:t>ЗАТВЕРДЖЕНО</a:t>
            </a:r>
            <a:r>
              <a:rPr lang="en-US" dirty="0" smtClean="0"/>
              <a:t> </a:t>
            </a:r>
            <a:r>
              <a:rPr lang="ru-RU" dirty="0" smtClean="0"/>
              <a:t>Наказ</a:t>
            </a:r>
            <a:r>
              <a:rPr lang="uk-UA" dirty="0" err="1" smtClean="0"/>
              <a:t>ом</a:t>
            </a:r>
            <a:r>
              <a:rPr lang="ru-RU" dirty="0" smtClean="0"/>
              <a:t> МОН </a:t>
            </a:r>
            <a:r>
              <a:rPr lang="ru-RU" dirty="0" err="1" smtClean="0"/>
              <a:t>України</a:t>
            </a:r>
            <a:r>
              <a:rPr lang="ru-RU" dirty="0" smtClean="0"/>
              <a:t>                   27 </a:t>
            </a:r>
            <a:r>
              <a:rPr lang="ru-RU" dirty="0" err="1"/>
              <a:t>квітня</a:t>
            </a:r>
            <a:r>
              <a:rPr lang="ru-RU" dirty="0"/>
              <a:t> 2022 року </a:t>
            </a:r>
            <a:r>
              <a:rPr lang="ru-RU" dirty="0" smtClean="0"/>
              <a:t>№</a:t>
            </a:r>
            <a:r>
              <a:rPr lang="en-US" dirty="0" smtClean="0"/>
              <a:t> 392(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, </a:t>
            </a:r>
            <a:r>
              <a:rPr lang="ru-RU" dirty="0" err="1" smtClean="0"/>
              <a:t>внесеними</a:t>
            </a:r>
            <a:r>
              <a:rPr lang="ru-RU" dirty="0" smtClean="0"/>
              <a:t> наказом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і </a:t>
            </a:r>
            <a:r>
              <a:rPr lang="ru-RU" dirty="0"/>
              <a:t>науки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02 </a:t>
            </a:r>
            <a:r>
              <a:rPr lang="ru-RU" dirty="0" err="1" smtClean="0"/>
              <a:t>травня</a:t>
            </a:r>
            <a:r>
              <a:rPr lang="ru-RU" dirty="0" smtClean="0"/>
              <a:t> 2022 </a:t>
            </a:r>
            <a:r>
              <a:rPr lang="ru-RU" dirty="0"/>
              <a:t>року </a:t>
            </a:r>
            <a:r>
              <a:rPr lang="ru-RU" dirty="0" smtClean="0"/>
              <a:t>№</a:t>
            </a:r>
            <a:r>
              <a:rPr lang="en-US" dirty="0" smtClean="0"/>
              <a:t>400)</a:t>
            </a:r>
            <a:r>
              <a:rPr lang="ru-RU" dirty="0" smtClean="0"/>
              <a:t>)</a:t>
            </a:r>
          </a:p>
          <a:p>
            <a:pPr algn="just">
              <a:tabLst>
                <a:tab pos="361950" algn="l"/>
              </a:tabLst>
            </a:pPr>
            <a:r>
              <a:rPr lang="ru-RU" sz="2400" b="1" kern="0" dirty="0" smtClean="0">
                <a:solidFill>
                  <a:srgbClr val="0000FF"/>
                </a:solidFill>
              </a:rPr>
              <a:t>2.</a:t>
            </a:r>
            <a:r>
              <a:rPr lang="ru-RU" b="1" i="1" dirty="0" smtClean="0">
                <a:solidFill>
                  <a:srgbClr val="006600"/>
                </a:solidFill>
              </a:rPr>
              <a:t>П</a:t>
            </a:r>
            <a:r>
              <a:rPr lang="ru-RU" sz="2000" b="1" i="1" dirty="0" smtClean="0">
                <a:solidFill>
                  <a:srgbClr val="006600"/>
                </a:solidFill>
              </a:rPr>
              <a:t>равила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прийому</a:t>
            </a:r>
            <a:r>
              <a:rPr lang="ru-RU" sz="2000" b="1" i="1" dirty="0" smtClean="0">
                <a:solidFill>
                  <a:srgbClr val="006600"/>
                </a:solidFill>
              </a:rPr>
              <a:t> на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навчання</a:t>
            </a:r>
            <a:r>
              <a:rPr lang="ru-RU" sz="2000" b="1" i="1" dirty="0" smtClean="0">
                <a:solidFill>
                  <a:srgbClr val="006600"/>
                </a:solidFill>
              </a:rPr>
              <a:t> для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здобуття</a:t>
            </a:r>
            <a:r>
              <a:rPr 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вищої</a:t>
            </a:r>
            <a:r>
              <a:rPr 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освіти</a:t>
            </a:r>
            <a:r>
              <a:rPr lang="ru-RU" sz="2000" b="1" i="1" dirty="0" smtClean="0">
                <a:solidFill>
                  <a:srgbClr val="006600"/>
                </a:solidFill>
              </a:rPr>
              <a:t> до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Національного</a:t>
            </a:r>
            <a:r>
              <a:rPr 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Технічного</a:t>
            </a:r>
            <a:r>
              <a:rPr 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Університету</a:t>
            </a:r>
            <a:r>
              <a:rPr 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України</a:t>
            </a:r>
            <a:r>
              <a:rPr lang="ru-RU" sz="2000" b="1" i="1" dirty="0" smtClean="0">
                <a:solidFill>
                  <a:srgbClr val="006600"/>
                </a:solidFill>
              </a:rPr>
              <a:t> «</a:t>
            </a:r>
            <a:r>
              <a:rPr lang="ru-RU" sz="2000" b="1" i="1" dirty="0" err="1" smtClean="0">
                <a:solidFill>
                  <a:srgbClr val="006600"/>
                </a:solidFill>
              </a:rPr>
              <a:t>Київський</a:t>
            </a:r>
            <a:r>
              <a:rPr 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Політехнічний</a:t>
            </a:r>
            <a:r>
              <a:rPr 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Інститут</a:t>
            </a:r>
            <a:r>
              <a:rPr 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Імені</a:t>
            </a:r>
            <a:r>
              <a:rPr 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Ігоря</a:t>
            </a:r>
            <a:r>
              <a:rPr 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Сікорського</a:t>
            </a:r>
            <a:r>
              <a:rPr lang="ru-RU" sz="2000" b="1" i="1" dirty="0" smtClean="0">
                <a:solidFill>
                  <a:srgbClr val="006600"/>
                </a:solidFill>
              </a:rPr>
              <a:t>» в </a:t>
            </a:r>
            <a:r>
              <a:rPr lang="ru-RU" sz="2000" b="1" i="1" dirty="0">
                <a:solidFill>
                  <a:srgbClr val="006600"/>
                </a:solidFill>
              </a:rPr>
              <a:t>2022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році</a:t>
            </a:r>
            <a:r>
              <a:rPr lang="ru-RU" sz="2000" b="1" i="1" dirty="0" smtClean="0">
                <a:solidFill>
                  <a:srgbClr val="006600"/>
                </a:solidFill>
              </a:rPr>
              <a:t> (</a:t>
            </a:r>
            <a:r>
              <a:rPr lang="ru-RU" sz="2000" b="1" i="1" dirty="0" err="1" smtClean="0">
                <a:solidFill>
                  <a:srgbClr val="006600"/>
                </a:solidFill>
              </a:rPr>
              <a:t>зі</a:t>
            </a:r>
            <a:r>
              <a:rPr lang="ru-RU" sz="2000" b="1" i="1" dirty="0" smtClean="0">
                <a:solidFill>
                  <a:srgbClr val="006600"/>
                </a:solidFill>
              </a:rPr>
              <a:t> </a:t>
            </a:r>
            <a:r>
              <a:rPr lang="ru-RU" sz="2000" b="1" i="1" dirty="0" err="1" smtClean="0">
                <a:solidFill>
                  <a:srgbClr val="006600"/>
                </a:solidFill>
              </a:rPr>
              <a:t>змінами</a:t>
            </a:r>
            <a:r>
              <a:rPr lang="ru-RU" sz="2000" b="1" i="1" dirty="0" smtClean="0">
                <a:solidFill>
                  <a:srgbClr val="006600"/>
                </a:solidFill>
              </a:rPr>
              <a:t>) </a:t>
            </a:r>
            <a:r>
              <a:rPr lang="ru-RU" b="1" dirty="0" smtClean="0"/>
              <a:t>(ЗАТВЕРДЖЕНО ректором КП</a:t>
            </a:r>
            <a:r>
              <a:rPr lang="uk-UA" b="1" dirty="0" smtClean="0"/>
              <a:t>І ім. Ігоря Сікорського </a:t>
            </a:r>
            <a:r>
              <a:rPr lang="ru-RU" b="1" dirty="0" smtClean="0"/>
              <a:t>30.05.2022)</a:t>
            </a:r>
            <a:endParaRPr lang="ru-RU" b="1" dirty="0"/>
          </a:p>
        </p:txBody>
      </p:sp>
      <p:sp>
        <p:nvSpPr>
          <p:cNvPr id="13" name="Текст 1"/>
          <p:cNvSpPr>
            <a:spLocks noGrp="1"/>
          </p:cNvSpPr>
          <p:nvPr>
            <p:ph type="body" sz="quarter" idx="11"/>
          </p:nvPr>
        </p:nvSpPr>
        <p:spPr>
          <a:xfrm>
            <a:off x="140726" y="78281"/>
            <a:ext cx="11619903" cy="53648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Особливості вступної кампанії 2022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179848" y="1766558"/>
            <a:ext cx="484632" cy="621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kern="0" dirty="0" smtClean="0">
                <a:solidFill>
                  <a:srgbClr val="FF0000"/>
                </a:solidFill>
              </a:rPr>
              <a:t>20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325946"/>
              </p:ext>
            </p:extLst>
          </p:nvPr>
        </p:nvGraphicFramePr>
        <p:xfrm>
          <a:off x="446568" y="784830"/>
          <a:ext cx="11408734" cy="518228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879265"/>
                <a:gridCol w="4529469"/>
              </a:tblGrid>
              <a:tr h="316482">
                <a:tc>
                  <a:txBody>
                    <a:bodyPr/>
                    <a:lstStyle/>
                    <a:p>
                      <a:r>
                        <a:rPr lang="ru-RU" sz="1800" dirty="0"/>
                        <a:t>Початок </a:t>
                      </a:r>
                      <a:r>
                        <a:rPr lang="ru-RU" sz="1800" dirty="0" err="1"/>
                        <a:t>прийому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заяв</a:t>
                      </a:r>
                      <a:r>
                        <a:rPr lang="ru-RU" sz="1800" dirty="0"/>
                        <a:t> та </a:t>
                      </a:r>
                      <a:r>
                        <a:rPr lang="ru-RU" sz="1800" dirty="0" err="1"/>
                        <a:t>документів</a:t>
                      </a:r>
                      <a:endParaRPr lang="ru-RU" sz="1800" b="1" dirty="0"/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16 травня 2022 року</a:t>
                      </a:r>
                      <a:endParaRPr lang="ru-RU" sz="1800" b="1"/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82">
                <a:tc>
                  <a:txBody>
                    <a:bodyPr/>
                    <a:lstStyle/>
                    <a:p>
                      <a:r>
                        <a:rPr lang="ru-RU" sz="1800" dirty="0" err="1"/>
                        <a:t>Закінчення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прийому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заяв</a:t>
                      </a:r>
                      <a:r>
                        <a:rPr lang="ru-RU" sz="1800" dirty="0"/>
                        <a:t> та </a:t>
                      </a:r>
                      <a:r>
                        <a:rPr lang="ru-RU" sz="1800" dirty="0" err="1"/>
                        <a:t>документів</a:t>
                      </a:r>
                      <a:endParaRPr lang="ru-RU" sz="1800" b="1" dirty="0"/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15 липня 2022 року</a:t>
                      </a:r>
                      <a:endParaRPr lang="ru-RU" sz="1800" b="1"/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625">
                <a:tc>
                  <a:txBody>
                    <a:bodyPr/>
                    <a:lstStyle/>
                    <a:p>
                      <a:r>
                        <a:rPr lang="ru-RU" sz="1800" dirty="0"/>
                        <a:t>Строки </a:t>
                      </a:r>
                      <a:r>
                        <a:rPr lang="ru-RU" sz="1800" dirty="0" err="1"/>
                        <a:t>проведення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вступних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випробувань</a:t>
                      </a:r>
                      <a:endParaRPr lang="ru-RU" sz="1800" b="1" dirty="0"/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26 </a:t>
                      </a:r>
                      <a:r>
                        <a:rPr lang="ru-RU" sz="1800" dirty="0" err="1"/>
                        <a:t>серпня</a:t>
                      </a:r>
                      <a:r>
                        <a:rPr lang="ru-RU" sz="1800" dirty="0"/>
                        <a:t> 2022 року </a:t>
                      </a:r>
                      <a:r>
                        <a:rPr lang="ru-RU" sz="1800" dirty="0" smtClean="0"/>
                        <a:t>– 09 </a:t>
                      </a:r>
                      <a:r>
                        <a:rPr lang="ru-RU" sz="1800" dirty="0" err="1"/>
                        <a:t>вересня</a:t>
                      </a:r>
                      <a:r>
                        <a:rPr lang="ru-RU" sz="1800" dirty="0"/>
                        <a:t> 2022 року</a:t>
                      </a:r>
                      <a:endParaRPr lang="ru-RU" sz="1800" b="1" dirty="0"/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409">
                <a:tc>
                  <a:txBody>
                    <a:bodyPr/>
                    <a:lstStyle/>
                    <a:p>
                      <a:r>
                        <a:rPr lang="ru-RU" sz="1800" dirty="0" err="1"/>
                        <a:t>Термін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оприлюднення</a:t>
                      </a:r>
                      <a:r>
                        <a:rPr lang="ru-RU" sz="1800" dirty="0"/>
                        <a:t> рейтингового списку </a:t>
                      </a:r>
                      <a:r>
                        <a:rPr lang="ru-RU" sz="1800" dirty="0" err="1"/>
                        <a:t>вступників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із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зазначенням</a:t>
                      </a:r>
                      <a:r>
                        <a:rPr lang="ru-RU" sz="1800" dirty="0"/>
                        <a:t> </a:t>
                      </a:r>
                      <a:r>
                        <a:rPr lang="ru-RU" sz="1800" dirty="0" err="1"/>
                        <a:t>рекомендованих</a:t>
                      </a:r>
                      <a:r>
                        <a:rPr lang="ru-RU" sz="1800" dirty="0"/>
                        <a:t> до </a:t>
                      </a:r>
                      <a:r>
                        <a:rPr lang="ru-RU" sz="1800" dirty="0" err="1"/>
                        <a:t>зарахування</a:t>
                      </a:r>
                      <a:r>
                        <a:rPr lang="ru-RU" sz="1800" dirty="0"/>
                        <a:t> на </a:t>
                      </a:r>
                      <a:r>
                        <a:rPr lang="ru-RU" sz="1800" dirty="0" err="1"/>
                        <a:t>місця</a:t>
                      </a:r>
                      <a:r>
                        <a:rPr lang="ru-RU" sz="1800" dirty="0"/>
                        <a:t> державного </a:t>
                      </a:r>
                      <a:r>
                        <a:rPr lang="ru-RU" sz="1800" dirty="0" err="1"/>
                        <a:t>замовлення</a:t>
                      </a:r>
                      <a:endParaRPr lang="ru-RU" sz="1800" b="1" dirty="0"/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12 вересня 2022 року</a:t>
                      </a:r>
                      <a:endParaRPr lang="ru-RU" sz="1800" b="1"/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46">
                <a:tc>
                  <a:txBody>
                    <a:bodyPr/>
                    <a:lstStyle/>
                    <a:p>
                      <a:r>
                        <a:rPr lang="ru-RU" sz="1800"/>
                        <a:t>Закінчення строку виконання вступниками вимог до зарахування на місця державного замовлення</a:t>
                      </a:r>
                      <a:endParaRPr lang="ru-RU" sz="1800" b="1"/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14 вересня 2022 року</a:t>
                      </a:r>
                      <a:endParaRPr lang="ru-RU" sz="1800" b="1"/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446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Оприлюднення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</a:rPr>
                        <a:t> наказу про </a:t>
                      </a:r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зарахування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вступників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</a:rPr>
                        <a:t> на </a:t>
                      </a:r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місця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</a:rPr>
                        <a:t> державного </a:t>
                      </a:r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замовлення</a:t>
                      </a:r>
                      <a:endParaRPr lang="ru-RU" sz="1800" b="1" dirty="0">
                        <a:solidFill>
                          <a:srgbClr val="006600"/>
                        </a:solidFill>
                      </a:endParaRPr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 </a:t>
                      </a:r>
                      <a:r>
                        <a:rPr lang="ru-RU" sz="1800" dirty="0" err="1"/>
                        <a:t>пізніше</a:t>
                      </a:r>
                      <a:r>
                        <a:rPr lang="ru-RU" sz="1800" dirty="0"/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15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</a:rPr>
                        <a:t>вересня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 2022 року</a:t>
                      </a:r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6373">
                <a:tc>
                  <a:txBody>
                    <a:bodyPr/>
                    <a:lstStyle/>
                    <a:p>
                      <a:r>
                        <a:rPr lang="ru-RU" sz="1800"/>
                        <a:t>Закінчення строку виконання вимог до зарахування вступниками, які беруть участь у конкурсному відборі, на місця, що фінансуються за кошти фізичних та/або юридичних осіб</a:t>
                      </a:r>
                      <a:endParaRPr lang="ru-RU" sz="1800" b="1"/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20 </a:t>
                      </a:r>
                      <a:r>
                        <a:rPr lang="ru-RU" sz="1800" dirty="0" err="1"/>
                        <a:t>вересня</a:t>
                      </a:r>
                      <a:r>
                        <a:rPr lang="ru-RU" sz="1800" dirty="0"/>
                        <a:t> 2022 року</a:t>
                      </a:r>
                      <a:endParaRPr lang="ru-RU" sz="1800" b="1" dirty="0"/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409">
                <a:tc>
                  <a:txBody>
                    <a:bodyPr/>
                    <a:lstStyle/>
                    <a:p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Оприлюднення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</a:rPr>
                        <a:t> наказу про </a:t>
                      </a:r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зарахування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вступників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</a:rPr>
                        <a:t> на </a:t>
                      </a:r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місця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</a:rPr>
                        <a:t>, </a:t>
                      </a:r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що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фінансуються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</a:rPr>
                        <a:t> за </a:t>
                      </a:r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кошти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фізичних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</a:rPr>
                        <a:t> та/</a:t>
                      </a:r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або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юридичних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rgbClr val="006600"/>
                          </a:solidFill>
                        </a:rPr>
                        <a:t>осіб</a:t>
                      </a:r>
                      <a:endParaRPr lang="ru-RU" sz="1800" b="1" dirty="0">
                        <a:solidFill>
                          <a:srgbClr val="006600"/>
                        </a:solidFill>
                      </a:endParaRPr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не </a:t>
                      </a:r>
                      <a:r>
                        <a:rPr lang="ru-RU" sz="1800" dirty="0" err="1"/>
                        <a:t>пізніше</a:t>
                      </a:r>
                      <a:r>
                        <a:rPr lang="ru-RU" sz="1800" dirty="0"/>
                        <a:t>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22 </a:t>
                      </a:r>
                      <a:r>
                        <a:rPr lang="ru-RU" sz="1800" b="1" dirty="0" err="1">
                          <a:solidFill>
                            <a:srgbClr val="FF0000"/>
                          </a:solidFill>
                        </a:rPr>
                        <a:t>вересня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 2022 року</a:t>
                      </a:r>
                    </a:p>
                  </a:txBody>
                  <a:tcPr marL="72999" marR="72999" marT="36500" marB="36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9790" y="0"/>
            <a:ext cx="1197879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Прийом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заяв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і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документів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вступні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випробування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конкурсний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відбір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та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зарахування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на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навчання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вступників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для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здобуття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ступеня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доктора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філософії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на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основі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ступеня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магістра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освітньо-кваліфікаційного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рівня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спеціаліста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проводиться в </a:t>
            </a:r>
            <a:r>
              <a:rPr kumimoji="0" lang="ru-RU" altLang="ru-RU" sz="1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такі</a:t>
            </a: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строки: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kern="0" dirty="0" smtClean="0">
                <a:solidFill>
                  <a:srgbClr val="FF0000"/>
                </a:solidFill>
              </a:rPr>
              <a:t>21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413" y="181329"/>
            <a:ext cx="1184876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err="1">
                <a:solidFill>
                  <a:schemeClr val="accent2">
                    <a:lumMod val="75000"/>
                  </a:schemeClr>
                </a:solidFill>
              </a:rPr>
              <a:t>Послідовність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75000"/>
                  </a:schemeClr>
                </a:solidFill>
              </a:rPr>
              <a:t>складання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75000"/>
                  </a:schemeClr>
                </a:solidFill>
              </a:rPr>
              <a:t>вступних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u="sng" dirty="0" err="1">
                <a:solidFill>
                  <a:schemeClr val="accent2">
                    <a:lumMod val="75000"/>
                  </a:schemeClr>
                </a:solidFill>
              </a:rPr>
              <a:t>іспитів</a:t>
            </a: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400" b="1" u="sng" dirty="0" err="1">
                <a:solidFill>
                  <a:schemeClr val="accent2">
                    <a:lumMod val="75000"/>
                  </a:schemeClr>
                </a:solidFill>
              </a:rPr>
              <a:t>аспірантури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err="1">
                <a:solidFill>
                  <a:srgbClr val="0000FF"/>
                </a:solidFill>
              </a:rPr>
              <a:t>додаткове</a:t>
            </a:r>
            <a:r>
              <a:rPr lang="ru-RU" sz="2400" b="1" i="1" dirty="0">
                <a:solidFill>
                  <a:srgbClr val="0000FF"/>
                </a:solidFill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</a:rPr>
              <a:t>вступне</a:t>
            </a:r>
            <a:r>
              <a:rPr lang="ru-RU" sz="2400" b="1" i="1" dirty="0">
                <a:solidFill>
                  <a:srgbClr val="0000FF"/>
                </a:solidFill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</a:rPr>
              <a:t>випробування</a:t>
            </a:r>
            <a:r>
              <a:rPr lang="ru-RU" sz="2400" b="1" i="1" dirty="0"/>
              <a:t> (в </a:t>
            </a:r>
            <a:r>
              <a:rPr lang="ru-RU" sz="2400" b="1" i="1" dirty="0" err="1"/>
              <a:t>разі</a:t>
            </a:r>
            <a:r>
              <a:rPr lang="ru-RU" sz="2400" b="1" i="1" dirty="0"/>
              <a:t> </a:t>
            </a:r>
            <a:r>
              <a:rPr lang="ru-RU" sz="2400" b="1" i="1" dirty="0" err="1"/>
              <a:t>необхідності</a:t>
            </a:r>
            <a:r>
              <a:rPr lang="ru-RU" sz="2400" b="1" i="1" dirty="0"/>
              <a:t>),</a:t>
            </a: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err="1">
                <a:solidFill>
                  <a:srgbClr val="0000FF"/>
                </a:solidFill>
              </a:rPr>
              <a:t>іноземна</a:t>
            </a:r>
            <a:r>
              <a:rPr lang="ru-RU" sz="2400" b="1" i="1" dirty="0">
                <a:solidFill>
                  <a:srgbClr val="0000FF"/>
                </a:solidFill>
              </a:rPr>
              <a:t> </a:t>
            </a:r>
            <a:r>
              <a:rPr lang="ru-RU" sz="2400" b="1" i="1" dirty="0" err="1" smtClean="0">
                <a:solidFill>
                  <a:srgbClr val="0000FF"/>
                </a:solidFill>
              </a:rPr>
              <a:t>мова</a:t>
            </a:r>
            <a:r>
              <a:rPr lang="ru-RU" sz="2400" b="1" i="1" dirty="0"/>
              <a:t>:</a:t>
            </a:r>
            <a:endParaRPr lang="ru-RU" sz="2400" b="1" i="1" dirty="0" smtClean="0"/>
          </a:p>
          <a:p>
            <a:pPr algn="just"/>
            <a:r>
              <a:rPr lang="ru-RU" sz="2400" dirty="0" err="1" smtClean="0"/>
              <a:t>Вступник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підтвердив</a:t>
            </a:r>
            <a:r>
              <a:rPr lang="ru-RU" sz="2400" dirty="0"/>
              <a:t>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 </a:t>
            </a:r>
            <a:r>
              <a:rPr lang="ru-RU" sz="2400" dirty="0" err="1"/>
              <a:t>англійської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</a:t>
            </a:r>
            <a:r>
              <a:rPr lang="ru-RU" sz="2400" dirty="0" err="1"/>
              <a:t>дійсним</a:t>
            </a:r>
            <a:r>
              <a:rPr lang="ru-RU" sz="2400" dirty="0"/>
              <a:t> </a:t>
            </a:r>
            <a:r>
              <a:rPr lang="ru-RU" sz="2400" dirty="0" err="1"/>
              <a:t>сертифікатом</a:t>
            </a:r>
            <a:r>
              <a:rPr lang="ru-RU" sz="2400" dirty="0"/>
              <a:t> </a:t>
            </a:r>
            <a:r>
              <a:rPr lang="ru-RU" sz="2400" dirty="0" err="1"/>
              <a:t>тестів</a:t>
            </a:r>
            <a:r>
              <a:rPr lang="ru-RU" sz="2400" dirty="0"/>
              <a:t> </a:t>
            </a:r>
            <a:r>
              <a:rPr lang="en-US" sz="2400" dirty="0"/>
              <a:t>TOEFL,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en-US" sz="2400" dirty="0"/>
              <a:t>International English Language Testing System,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сертифікатом</a:t>
            </a:r>
            <a:r>
              <a:rPr lang="ru-RU" sz="2400" dirty="0"/>
              <a:t> </a:t>
            </a:r>
            <a:r>
              <a:rPr lang="en-US" sz="2400" dirty="0"/>
              <a:t>Cambridge English Language Assessment (</a:t>
            </a:r>
            <a:r>
              <a:rPr lang="ru-RU" sz="2400" dirty="0"/>
              <a:t>не </a:t>
            </a:r>
            <a:r>
              <a:rPr lang="ru-RU" sz="2400" dirty="0" err="1"/>
              <a:t>нижче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en-US" sz="2400" dirty="0"/>
              <a:t>B2 </a:t>
            </a:r>
            <a:r>
              <a:rPr lang="ru-RU" sz="2400" dirty="0" err="1"/>
              <a:t>Загальноєвропейських</a:t>
            </a:r>
            <a:r>
              <a:rPr lang="ru-RU" sz="2400" dirty="0"/>
              <a:t> </a:t>
            </a:r>
            <a:r>
              <a:rPr lang="ru-RU" sz="2400" dirty="0" err="1"/>
              <a:t>рекомендацій</a:t>
            </a:r>
            <a:r>
              <a:rPr lang="ru-RU" sz="2400" dirty="0"/>
              <a:t> з </a:t>
            </a:r>
            <a:r>
              <a:rPr lang="ru-RU" sz="2400" dirty="0" err="1"/>
              <a:t>мовної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аналогічного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); </a:t>
            </a:r>
            <a:r>
              <a:rPr lang="ru-RU" sz="2400" dirty="0" err="1"/>
              <a:t>німецької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– </a:t>
            </a:r>
            <a:r>
              <a:rPr lang="ru-RU" sz="2400" dirty="0" err="1"/>
              <a:t>дійсним</a:t>
            </a:r>
            <a:r>
              <a:rPr lang="ru-RU" sz="2400" dirty="0"/>
              <a:t> </a:t>
            </a:r>
            <a:r>
              <a:rPr lang="ru-RU" sz="2400" dirty="0" err="1"/>
              <a:t>сертифікатом</a:t>
            </a:r>
            <a:r>
              <a:rPr lang="ru-RU" sz="2400" dirty="0"/>
              <a:t> </a:t>
            </a:r>
            <a:r>
              <a:rPr lang="en-US" sz="2400" dirty="0" err="1"/>
              <a:t>TestDaF</a:t>
            </a:r>
            <a:r>
              <a:rPr lang="en-US" sz="2400" dirty="0"/>
              <a:t> (</a:t>
            </a:r>
            <a:r>
              <a:rPr lang="ru-RU" sz="2400" dirty="0"/>
              <a:t>не </a:t>
            </a:r>
            <a:r>
              <a:rPr lang="ru-RU" sz="2400" dirty="0" err="1"/>
              <a:t>нижче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en-US" sz="2400" dirty="0"/>
              <a:t>B2 </a:t>
            </a:r>
            <a:r>
              <a:rPr lang="ru-RU" sz="2400" dirty="0" err="1"/>
              <a:t>Загальноєвропейських</a:t>
            </a:r>
            <a:r>
              <a:rPr lang="ru-RU" sz="2400" dirty="0"/>
              <a:t> </a:t>
            </a:r>
            <a:r>
              <a:rPr lang="ru-RU" sz="2400" dirty="0" err="1"/>
              <a:t>рекомендацій</a:t>
            </a:r>
            <a:r>
              <a:rPr lang="ru-RU" sz="2400" dirty="0"/>
              <a:t> з </a:t>
            </a:r>
            <a:r>
              <a:rPr lang="ru-RU" sz="2400" dirty="0" err="1"/>
              <a:t>мовної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аналогічного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); </a:t>
            </a:r>
            <a:r>
              <a:rPr lang="ru-RU" sz="2400" dirty="0" err="1"/>
              <a:t>французької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– </a:t>
            </a:r>
            <a:r>
              <a:rPr lang="ru-RU" sz="2400" dirty="0" err="1"/>
              <a:t>дійсним</a:t>
            </a:r>
            <a:r>
              <a:rPr lang="ru-RU" sz="2400" dirty="0"/>
              <a:t> </a:t>
            </a:r>
            <a:r>
              <a:rPr lang="ru-RU" sz="2400" dirty="0" err="1"/>
              <a:t>сертифікатом</a:t>
            </a:r>
            <a:r>
              <a:rPr lang="ru-RU" sz="2400" dirty="0"/>
              <a:t> тесту </a:t>
            </a:r>
            <a:r>
              <a:rPr lang="en-US" sz="2400" dirty="0"/>
              <a:t>DELF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en-US" sz="2400" dirty="0"/>
              <a:t>DALF (</a:t>
            </a:r>
            <a:r>
              <a:rPr lang="ru-RU" sz="2400" dirty="0"/>
              <a:t>не </a:t>
            </a:r>
            <a:r>
              <a:rPr lang="ru-RU" sz="2400" dirty="0" err="1"/>
              <a:t>нижче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 </a:t>
            </a:r>
            <a:r>
              <a:rPr lang="en-US" sz="2400" dirty="0"/>
              <a:t>B2 </a:t>
            </a:r>
            <a:r>
              <a:rPr lang="ru-RU" sz="2400" dirty="0" err="1"/>
              <a:t>Загальноєвропейських</a:t>
            </a:r>
            <a:r>
              <a:rPr lang="ru-RU" sz="2400" dirty="0"/>
              <a:t> </a:t>
            </a:r>
            <a:r>
              <a:rPr lang="ru-RU" sz="2400" dirty="0" err="1"/>
              <a:t>рекомендацій</a:t>
            </a:r>
            <a:r>
              <a:rPr lang="ru-RU" sz="2400" dirty="0"/>
              <a:t> з </a:t>
            </a:r>
            <a:r>
              <a:rPr lang="ru-RU" sz="2400" dirty="0" err="1"/>
              <a:t>мовної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аналогічного</a:t>
            </a:r>
            <a:r>
              <a:rPr lang="ru-RU" sz="2400" dirty="0"/>
              <a:t> </a:t>
            </a:r>
            <a:r>
              <a:rPr lang="ru-RU" sz="2400" dirty="0" err="1"/>
              <a:t>рівня</a:t>
            </a:r>
            <a:r>
              <a:rPr lang="ru-RU" sz="2400" dirty="0"/>
              <a:t>), </a:t>
            </a:r>
            <a:r>
              <a:rPr lang="ru-RU" sz="2400" b="1" dirty="0" err="1">
                <a:solidFill>
                  <a:srgbClr val="FF0000"/>
                </a:solidFill>
              </a:rPr>
              <a:t>звільняється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від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складання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вступного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іспиту</a:t>
            </a:r>
            <a:r>
              <a:rPr lang="ru-RU" sz="2400" b="1" dirty="0">
                <a:solidFill>
                  <a:srgbClr val="FF0000"/>
                </a:solidFill>
              </a:rPr>
              <a:t> з </a:t>
            </a:r>
            <a:r>
              <a:rPr lang="ru-RU" sz="2400" b="1" dirty="0" err="1">
                <a:solidFill>
                  <a:srgbClr val="FF0000"/>
                </a:solidFill>
              </a:rPr>
              <a:t>іноземної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мови</a:t>
            </a:r>
            <a:r>
              <a:rPr lang="ru-RU" sz="2400" dirty="0"/>
              <a:t>.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конкурсу </a:t>
            </a:r>
            <a:r>
              <a:rPr lang="ru-RU" sz="2400" dirty="0" err="1"/>
              <a:t>зазначені</a:t>
            </a:r>
            <a:r>
              <a:rPr lang="ru-RU" sz="2400" dirty="0"/>
              <a:t> </a:t>
            </a:r>
            <a:r>
              <a:rPr lang="ru-RU" sz="2400" dirty="0" err="1"/>
              <a:t>сертифікати</a:t>
            </a:r>
            <a:r>
              <a:rPr lang="ru-RU" sz="2400" dirty="0"/>
              <a:t> </a:t>
            </a:r>
            <a:r>
              <a:rPr lang="ru-RU" sz="2400" dirty="0" err="1"/>
              <a:t>прирівнюються</a:t>
            </a:r>
            <a:r>
              <a:rPr lang="ru-RU" sz="2400" dirty="0"/>
              <a:t> до </a:t>
            </a:r>
            <a:r>
              <a:rPr lang="ru-RU" sz="2400" dirty="0" err="1"/>
              <a:t>результатів</a:t>
            </a:r>
            <a:r>
              <a:rPr lang="ru-RU" sz="2400" dirty="0"/>
              <a:t> </a:t>
            </a:r>
            <a:r>
              <a:rPr lang="ru-RU" sz="2400" dirty="0" err="1"/>
              <a:t>вступного</a:t>
            </a:r>
            <a:r>
              <a:rPr lang="ru-RU" sz="2400" dirty="0"/>
              <a:t> </a:t>
            </a:r>
            <a:r>
              <a:rPr lang="ru-RU" sz="2400" dirty="0" err="1"/>
              <a:t>іспиту</a:t>
            </a:r>
            <a:r>
              <a:rPr lang="ru-RU" sz="2400" dirty="0"/>
              <a:t> з </a:t>
            </a:r>
            <a:r>
              <a:rPr lang="ru-RU" sz="2400" dirty="0" err="1"/>
              <a:t>іноземної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з </a:t>
            </a:r>
            <a:r>
              <a:rPr lang="ru-RU" sz="2400" dirty="0" err="1"/>
              <a:t>найвищим</a:t>
            </a:r>
            <a:r>
              <a:rPr lang="ru-RU" sz="2400" dirty="0"/>
              <a:t> балом.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i="1" dirty="0" err="1" smtClean="0">
                <a:solidFill>
                  <a:srgbClr val="0000FF"/>
                </a:solidFill>
              </a:rPr>
              <a:t>спеціальність</a:t>
            </a:r>
            <a:r>
              <a:rPr lang="ru-RU" sz="2400" b="1" i="1" dirty="0">
                <a:solidFill>
                  <a:srgbClr val="0000FF"/>
                </a:solidFill>
              </a:rPr>
              <a:t>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kern="0" dirty="0" smtClean="0">
                <a:solidFill>
                  <a:srgbClr val="FF0000"/>
                </a:solidFill>
              </a:rPr>
              <a:t>22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874" y="233916"/>
            <a:ext cx="1161130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/>
              <a:t>Для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вступних</a:t>
            </a:r>
            <a:r>
              <a:rPr lang="ru-RU" sz="2400" dirty="0"/>
              <a:t> </a:t>
            </a:r>
            <a:r>
              <a:rPr lang="ru-RU" sz="2400" dirty="0" err="1"/>
              <a:t>випробувань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здобутого</a:t>
            </a:r>
            <a:r>
              <a:rPr lang="ru-RU" sz="2400" dirty="0"/>
              <a:t> </a:t>
            </a:r>
            <a:r>
              <a:rPr lang="ru-RU" sz="2400" dirty="0" err="1"/>
              <a:t>ступеня</a:t>
            </a:r>
            <a:r>
              <a:rPr lang="ru-RU" sz="2400" dirty="0"/>
              <a:t> </a:t>
            </a:r>
            <a:r>
              <a:rPr lang="ru-RU" sz="2400" dirty="0" err="1"/>
              <a:t>магістра</a:t>
            </a:r>
            <a:r>
              <a:rPr lang="ru-RU" sz="2400" dirty="0"/>
              <a:t>(</a:t>
            </a:r>
            <a:r>
              <a:rPr lang="ru-RU" sz="2400" dirty="0" err="1"/>
              <a:t>спеціаліста</a:t>
            </a:r>
            <a:r>
              <a:rPr lang="ru-RU" sz="2400" dirty="0"/>
              <a:t>) </a:t>
            </a:r>
            <a:r>
              <a:rPr lang="ru-RU" sz="2400" dirty="0" err="1"/>
              <a:t>створюються</a:t>
            </a:r>
            <a:r>
              <a:rPr lang="ru-RU" sz="2400" dirty="0"/>
              <a:t> </a:t>
            </a:r>
            <a:r>
              <a:rPr lang="ru-RU" sz="2400" dirty="0" err="1"/>
              <a:t>предметні</a:t>
            </a:r>
            <a:r>
              <a:rPr lang="ru-RU" sz="2400" dirty="0"/>
              <a:t> </a:t>
            </a:r>
            <a:r>
              <a:rPr lang="ru-RU" sz="2400" dirty="0" err="1"/>
              <a:t>комісії</a:t>
            </a:r>
            <a:r>
              <a:rPr lang="ru-RU" sz="2400" dirty="0"/>
              <a:t>. </a:t>
            </a:r>
            <a:r>
              <a:rPr lang="ru-RU" sz="2400" dirty="0" err="1"/>
              <a:t>Вступні</a:t>
            </a:r>
            <a:r>
              <a:rPr lang="ru-RU" sz="2400" dirty="0"/>
              <a:t> </a:t>
            </a:r>
            <a:r>
              <a:rPr lang="ru-RU" sz="2400" dirty="0" err="1"/>
              <a:t>іспити</a:t>
            </a:r>
            <a:r>
              <a:rPr lang="ru-RU" sz="2400" dirty="0"/>
              <a:t> до </a:t>
            </a:r>
            <a:r>
              <a:rPr lang="ru-RU" sz="2400" dirty="0" err="1"/>
              <a:t>аспірантури</a:t>
            </a:r>
            <a:r>
              <a:rPr lang="ru-RU" sz="2400" dirty="0"/>
              <a:t> </a:t>
            </a:r>
            <a:r>
              <a:rPr lang="ru-RU" sz="2400" dirty="0" err="1"/>
              <a:t>проводяться</a:t>
            </a:r>
            <a:r>
              <a:rPr lang="ru-RU" sz="2400" dirty="0"/>
              <a:t> </a:t>
            </a:r>
            <a:r>
              <a:rPr lang="ru-RU" sz="2400" dirty="0" err="1"/>
              <a:t>предметними</a:t>
            </a:r>
            <a:r>
              <a:rPr lang="ru-RU" sz="2400" dirty="0"/>
              <a:t> </a:t>
            </a:r>
            <a:r>
              <a:rPr lang="ru-RU" sz="2400" dirty="0" err="1"/>
              <a:t>комісіями</a:t>
            </a:r>
            <a:r>
              <a:rPr lang="ru-RU" sz="2400" dirty="0"/>
              <a:t>.</a:t>
            </a:r>
          </a:p>
          <a:p>
            <a:pPr indent="361950" algn="just"/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вступних</a:t>
            </a:r>
            <a:r>
              <a:rPr lang="ru-RU" sz="2400" dirty="0"/>
              <a:t> </a:t>
            </a:r>
            <a:r>
              <a:rPr lang="ru-RU" sz="2400" dirty="0" err="1"/>
              <a:t>випробувань</a:t>
            </a:r>
            <a:r>
              <a:rPr lang="ru-RU" sz="2400" dirty="0"/>
              <a:t> до </a:t>
            </a:r>
            <a:r>
              <a:rPr lang="ru-RU" sz="2400" dirty="0" err="1"/>
              <a:t>аспірантури</a:t>
            </a:r>
            <a:r>
              <a:rPr lang="ru-RU" sz="2400" dirty="0"/>
              <a:t> </a:t>
            </a:r>
            <a:r>
              <a:rPr lang="ru-RU" sz="2400" dirty="0" err="1"/>
              <a:t>оприлюднюються</a:t>
            </a:r>
            <a:r>
              <a:rPr lang="ru-RU" sz="2400" dirty="0"/>
              <a:t> на веб-сайтах </a:t>
            </a:r>
            <a:r>
              <a:rPr lang="ru-RU" sz="2400" dirty="0" err="1"/>
              <a:t>інститутів</a:t>
            </a:r>
            <a:r>
              <a:rPr lang="ru-RU" sz="2400" dirty="0"/>
              <a:t>/</a:t>
            </a:r>
            <a:r>
              <a:rPr lang="ru-RU" sz="2400" dirty="0" err="1"/>
              <a:t>факультетів</a:t>
            </a:r>
            <a:r>
              <a:rPr lang="ru-RU" sz="2400" dirty="0"/>
              <a:t> КПІ </a:t>
            </a:r>
            <a:r>
              <a:rPr lang="ru-RU" sz="2400" dirty="0" err="1"/>
              <a:t>ім</a:t>
            </a:r>
            <a:r>
              <a:rPr lang="ru-RU" sz="2400" dirty="0"/>
              <a:t>. </a:t>
            </a:r>
            <a:r>
              <a:rPr lang="ru-RU" sz="2400" dirty="0" err="1"/>
              <a:t>Ігоря</a:t>
            </a:r>
            <a:r>
              <a:rPr lang="ru-RU" sz="2400" dirty="0"/>
              <a:t> </a:t>
            </a:r>
            <a:r>
              <a:rPr lang="ru-RU" sz="2400" dirty="0" err="1" smtClean="0"/>
              <a:t>Сікорського</a:t>
            </a:r>
            <a:r>
              <a:rPr lang="ru-RU" sz="2400" dirty="0" smtClean="0"/>
              <a:t>.</a:t>
            </a:r>
            <a:endParaRPr lang="ru-RU" sz="2400" dirty="0"/>
          </a:p>
          <a:p>
            <a:pPr indent="361950"/>
            <a:r>
              <a:rPr lang="ru-RU" sz="2400" dirty="0" err="1"/>
              <a:t>Конкурсний</a:t>
            </a:r>
            <a:r>
              <a:rPr lang="ru-RU" sz="2400" dirty="0"/>
              <a:t> бал (КБ) </a:t>
            </a:r>
            <a:r>
              <a:rPr lang="ru-RU" sz="2400" dirty="0" err="1"/>
              <a:t>вступника</a:t>
            </a:r>
            <a:r>
              <a:rPr lang="ru-RU" sz="2400" dirty="0"/>
              <a:t> до </a:t>
            </a:r>
            <a:r>
              <a:rPr lang="ru-RU" sz="2400" dirty="0" err="1"/>
              <a:t>аспірантури</a:t>
            </a:r>
            <a:r>
              <a:rPr lang="ru-RU" sz="2400" dirty="0"/>
              <a:t> </a:t>
            </a:r>
            <a:r>
              <a:rPr lang="ru-RU" sz="2400" dirty="0" err="1"/>
              <a:t>формуватиметься</a:t>
            </a:r>
            <a:r>
              <a:rPr lang="ru-RU" sz="2400" dirty="0"/>
              <a:t> (за 200-бальною шкалою) за формулою:</a:t>
            </a:r>
          </a:p>
          <a:p>
            <a:pPr algn="ctr"/>
            <a:r>
              <a:rPr lang="ru-RU" sz="2800" b="1" dirty="0"/>
              <a:t>КБ= </a:t>
            </a:r>
            <a:r>
              <a:rPr lang="ru-RU" sz="2800" b="1" dirty="0">
                <a:solidFill>
                  <a:srgbClr val="006600"/>
                </a:solidFill>
              </a:rPr>
              <a:t>0,5</a:t>
            </a:r>
            <a:r>
              <a:rPr lang="ru-RU" sz="2800" b="1" dirty="0"/>
              <a:t>×</a:t>
            </a:r>
            <a:r>
              <a:rPr lang="ru-RU" sz="2800" b="1" dirty="0">
                <a:solidFill>
                  <a:srgbClr val="0000FF"/>
                </a:solidFill>
              </a:rPr>
              <a:t>ІС</a:t>
            </a:r>
            <a:r>
              <a:rPr lang="ru-RU" sz="2800" b="1" dirty="0"/>
              <a:t>+ </a:t>
            </a:r>
            <a:r>
              <a:rPr lang="ru-RU" sz="2800" b="1" dirty="0">
                <a:solidFill>
                  <a:srgbClr val="006600"/>
                </a:solidFill>
              </a:rPr>
              <a:t>0,3</a:t>
            </a:r>
            <a:r>
              <a:rPr lang="ru-RU" sz="2800" b="1" dirty="0"/>
              <a:t>×</a:t>
            </a:r>
            <a:r>
              <a:rPr lang="ru-RU" sz="2800" b="1" dirty="0">
                <a:solidFill>
                  <a:srgbClr val="0000FF"/>
                </a:solidFill>
              </a:rPr>
              <a:t>ІМ</a:t>
            </a:r>
            <a:r>
              <a:rPr lang="ru-RU" sz="2800" b="1" dirty="0"/>
              <a:t>+ </a:t>
            </a:r>
            <a:r>
              <a:rPr lang="ru-RU" sz="2800" b="1" dirty="0">
                <a:solidFill>
                  <a:srgbClr val="006600"/>
                </a:solidFill>
              </a:rPr>
              <a:t>0,15</a:t>
            </a:r>
            <a:r>
              <a:rPr lang="ru-RU" sz="2800" b="1" dirty="0"/>
              <a:t>×</a:t>
            </a:r>
            <a:r>
              <a:rPr lang="ru-RU" sz="2800" b="1" dirty="0">
                <a:solidFill>
                  <a:srgbClr val="0000FF"/>
                </a:solidFill>
              </a:rPr>
              <a:t>ДБ</a:t>
            </a:r>
            <a:r>
              <a:rPr lang="ru-RU" sz="2800" b="1" dirty="0"/>
              <a:t>+</a:t>
            </a:r>
            <a:r>
              <a:rPr lang="ru-RU" sz="2800" b="1" dirty="0">
                <a:solidFill>
                  <a:srgbClr val="006600"/>
                </a:solidFill>
              </a:rPr>
              <a:t>0,05</a:t>
            </a:r>
            <a:r>
              <a:rPr lang="ru-RU" sz="2800" b="1" dirty="0"/>
              <a:t>×</a:t>
            </a:r>
            <a:r>
              <a:rPr lang="ru-RU" sz="2800" b="1" dirty="0">
                <a:solidFill>
                  <a:srgbClr val="0000FF"/>
                </a:solidFill>
              </a:rPr>
              <a:t>БД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r>
              <a:rPr lang="ru-RU" sz="2400" b="1" dirty="0" smtClean="0"/>
              <a:t>де</a:t>
            </a:r>
            <a:endParaRPr lang="ru-RU" sz="2400" b="1" dirty="0"/>
          </a:p>
          <a:p>
            <a:r>
              <a:rPr lang="ru-RU" sz="2400" b="1" dirty="0" smtClean="0"/>
              <a:t>ІС- </a:t>
            </a:r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/>
              <a:t>вступного</a:t>
            </a:r>
            <a:r>
              <a:rPr lang="ru-RU" sz="2400" dirty="0"/>
              <a:t> </a:t>
            </a:r>
            <a:r>
              <a:rPr lang="ru-RU" sz="2400" dirty="0" err="1"/>
              <a:t>іспиту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спеціальності</a:t>
            </a:r>
            <a:r>
              <a:rPr lang="ru-RU" sz="2400" dirty="0"/>
              <a:t>;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ІМ- </a:t>
            </a:r>
            <a:r>
              <a:rPr lang="ru-RU" sz="2400" dirty="0" err="1"/>
              <a:t>оцінка</a:t>
            </a:r>
            <a:r>
              <a:rPr lang="ru-RU" sz="2400" dirty="0"/>
              <a:t> </a:t>
            </a:r>
            <a:r>
              <a:rPr lang="ru-RU" sz="2400" dirty="0" err="1"/>
              <a:t>вступного</a:t>
            </a:r>
            <a:r>
              <a:rPr lang="ru-RU" sz="2400" dirty="0"/>
              <a:t> </a:t>
            </a:r>
            <a:r>
              <a:rPr lang="ru-RU" sz="2400" dirty="0" err="1"/>
              <a:t>іспиту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іноземної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;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ДБ- </a:t>
            </a:r>
            <a:r>
              <a:rPr lang="ru-RU" sz="2400" dirty="0" err="1"/>
              <a:t>додаткові</a:t>
            </a:r>
            <a:r>
              <a:rPr lang="ru-RU" sz="2400" dirty="0"/>
              <a:t> </a:t>
            </a:r>
            <a:r>
              <a:rPr lang="ru-RU" sz="2400" dirty="0" err="1"/>
              <a:t>бали</a:t>
            </a:r>
            <a:r>
              <a:rPr lang="ru-RU" sz="2400" dirty="0"/>
              <a:t> за </a:t>
            </a:r>
            <a:r>
              <a:rPr lang="ru-RU" sz="2400" dirty="0" err="1"/>
              <a:t>навчальні</a:t>
            </a:r>
            <a:r>
              <a:rPr lang="ru-RU" sz="2400" dirty="0"/>
              <a:t> та </a:t>
            </a:r>
            <a:r>
              <a:rPr lang="ru-RU" sz="2400" dirty="0" err="1"/>
              <a:t>наукові</a:t>
            </a:r>
            <a:r>
              <a:rPr lang="ru-RU" sz="2400" dirty="0"/>
              <a:t> </a:t>
            </a:r>
            <a:r>
              <a:rPr lang="ru-RU" sz="2400" dirty="0" err="1"/>
              <a:t>досягнення</a:t>
            </a:r>
            <a:r>
              <a:rPr lang="ru-RU" sz="2400" dirty="0"/>
              <a:t>;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БД- </a:t>
            </a:r>
            <a:r>
              <a:rPr lang="ru-RU" sz="2400" dirty="0" err="1"/>
              <a:t>середній</a:t>
            </a:r>
            <a:r>
              <a:rPr lang="ru-RU" sz="2400" dirty="0"/>
              <a:t> бал </a:t>
            </a:r>
            <a:r>
              <a:rPr lang="ru-RU" sz="2400" dirty="0" err="1"/>
              <a:t>додатку</a:t>
            </a:r>
            <a:r>
              <a:rPr lang="ru-RU" sz="2400" dirty="0"/>
              <a:t> до диплому про </a:t>
            </a:r>
            <a:r>
              <a:rPr lang="ru-RU" sz="2400" dirty="0" err="1"/>
              <a:t>вищу</a:t>
            </a:r>
            <a:r>
              <a:rPr lang="ru-RU" sz="2400" dirty="0"/>
              <a:t> </a:t>
            </a:r>
            <a:r>
              <a:rPr lang="ru-RU" sz="2400" dirty="0" err="1"/>
              <a:t>освіту</a:t>
            </a:r>
            <a:r>
              <a:rPr lang="ru-RU" sz="2400" dirty="0"/>
              <a:t> </a:t>
            </a:r>
            <a:r>
              <a:rPr lang="ru-RU" sz="2400" b="1" dirty="0"/>
              <a:t>(</a:t>
            </a:r>
            <a:r>
              <a:rPr lang="ru-RU" sz="2400" b="1" dirty="0">
                <a:solidFill>
                  <a:srgbClr val="FF0000"/>
                </a:solidFill>
              </a:rPr>
              <a:t>за 200-бальною шкалою</a:t>
            </a:r>
            <a:r>
              <a:rPr lang="ru-RU" sz="2400" b="1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9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kern="0" dirty="0" smtClean="0">
                <a:solidFill>
                  <a:srgbClr val="FF0000"/>
                </a:solidFill>
              </a:rPr>
              <a:t>23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07762"/>
              </p:ext>
            </p:extLst>
          </p:nvPr>
        </p:nvGraphicFramePr>
        <p:xfrm>
          <a:off x="411340" y="578901"/>
          <a:ext cx="11550839" cy="3870624"/>
        </p:xfrm>
        <a:graphic>
          <a:graphicData uri="http://schemas.openxmlformats.org/drawingml/2006/table">
            <a:tbl>
              <a:tblPr/>
              <a:tblGrid>
                <a:gridCol w="8977208"/>
                <a:gridCol w="2573631"/>
              </a:tblGrid>
              <a:tr h="533879">
                <a:tc>
                  <a:txBody>
                    <a:bodyPr/>
                    <a:lstStyle/>
                    <a:p>
                      <a:r>
                        <a:rPr lang="ru-RU" sz="2400" b="1" dirty="0" err="1"/>
                        <a:t>Навчальні</a:t>
                      </a:r>
                      <a:r>
                        <a:rPr lang="ru-RU" sz="2400" b="1" dirty="0"/>
                        <a:t> та </a:t>
                      </a:r>
                      <a:r>
                        <a:rPr lang="ru-RU" sz="2400" b="1" dirty="0" err="1"/>
                        <a:t>наукові</a:t>
                      </a:r>
                      <a:r>
                        <a:rPr lang="ru-RU" sz="2400" b="1" dirty="0"/>
                        <a:t> </a:t>
                      </a:r>
                      <a:r>
                        <a:rPr lang="ru-RU" sz="2400" b="1" dirty="0" err="1"/>
                        <a:t>досягнення</a:t>
                      </a:r>
                      <a:endParaRPr lang="ru-R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/>
                        <a:t>Кількість балів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879">
                <a:tc>
                  <a:txBody>
                    <a:bodyPr/>
                    <a:lstStyle/>
                    <a:p>
                      <a:r>
                        <a:rPr lang="ru-RU" sz="2400" b="0" dirty="0" err="1"/>
                        <a:t>публікації</a:t>
                      </a:r>
                      <a:r>
                        <a:rPr lang="ru-RU" sz="2400" b="0" dirty="0"/>
                        <a:t> у </a:t>
                      </a:r>
                      <a:r>
                        <a:rPr lang="ru-RU" sz="2400" b="0" dirty="0" err="1"/>
                        <a:t>фахових</a:t>
                      </a:r>
                      <a:r>
                        <a:rPr lang="ru-RU" sz="2400" b="0" dirty="0"/>
                        <a:t> </a:t>
                      </a:r>
                      <a:r>
                        <a:rPr lang="ru-RU" sz="2400" b="0" dirty="0" err="1"/>
                        <a:t>виданнях</a:t>
                      </a:r>
                      <a:endParaRPr lang="ru-RU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10 </a:t>
                      </a:r>
                      <a:r>
                        <a:rPr lang="ru-RU" sz="2400" b="0" dirty="0"/>
                        <a:t>(</a:t>
                      </a:r>
                      <a:r>
                        <a:rPr lang="ru-RU" sz="2400" b="0" dirty="0" err="1"/>
                        <a:t>кожна</a:t>
                      </a:r>
                      <a:r>
                        <a:rPr lang="ru-RU" sz="2400" b="0" dirty="0"/>
                        <a:t> </a:t>
                      </a:r>
                      <a:r>
                        <a:rPr lang="ru-RU" sz="2400" b="0" dirty="0" err="1"/>
                        <a:t>стаття</a:t>
                      </a:r>
                      <a:r>
                        <a:rPr lang="ru-RU" sz="2400" b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289">
                <a:tc>
                  <a:txBody>
                    <a:bodyPr/>
                    <a:lstStyle/>
                    <a:p>
                      <a:r>
                        <a:rPr lang="ru-RU" sz="2400" b="0" dirty="0" err="1"/>
                        <a:t>публікації</a:t>
                      </a:r>
                      <a:r>
                        <a:rPr lang="ru-RU" sz="2400" b="0" dirty="0"/>
                        <a:t> у </a:t>
                      </a:r>
                      <a:r>
                        <a:rPr lang="ru-RU" sz="2400" b="0" dirty="0" err="1"/>
                        <a:t>виданнях</a:t>
                      </a:r>
                      <a:r>
                        <a:rPr lang="ru-RU" sz="2400" b="0" dirty="0"/>
                        <a:t>, </a:t>
                      </a:r>
                      <a:r>
                        <a:rPr lang="ru-RU" sz="2400" b="0" dirty="0" err="1"/>
                        <a:t>які</a:t>
                      </a:r>
                      <a:r>
                        <a:rPr lang="ru-RU" sz="2400" b="0" dirty="0"/>
                        <a:t> </a:t>
                      </a:r>
                      <a:r>
                        <a:rPr lang="ru-RU" sz="2400" b="0" dirty="0" err="1"/>
                        <a:t>включені</a:t>
                      </a:r>
                      <a:r>
                        <a:rPr lang="ru-RU" sz="2400" b="0" dirty="0"/>
                        <a:t> до </a:t>
                      </a:r>
                      <a:r>
                        <a:rPr lang="ru-RU" sz="2400" b="0" dirty="0" err="1"/>
                        <a:t>наукометричних</a:t>
                      </a:r>
                      <a:r>
                        <a:rPr lang="ru-RU" sz="2400" b="0" dirty="0"/>
                        <a:t> баз </a:t>
                      </a:r>
                      <a:r>
                        <a:rPr lang="en-US" sz="2400" b="0" dirty="0"/>
                        <a:t>Scopus </a:t>
                      </a:r>
                      <a:r>
                        <a:rPr lang="ru-RU" sz="2400" b="0" dirty="0" err="1"/>
                        <a:t>або</a:t>
                      </a:r>
                      <a:r>
                        <a:rPr lang="ru-RU" sz="2400" b="0" dirty="0"/>
                        <a:t> </a:t>
                      </a:r>
                      <a:r>
                        <a:rPr lang="en-US" sz="2400" b="0" dirty="0"/>
                        <a:t>Web of Science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30</a:t>
                      </a:r>
                      <a:r>
                        <a:rPr lang="ru-RU" sz="2400" b="0" dirty="0"/>
                        <a:t> (</a:t>
                      </a:r>
                      <a:r>
                        <a:rPr lang="ru-RU" sz="2400" b="0" dirty="0" err="1"/>
                        <a:t>кожна</a:t>
                      </a:r>
                      <a:r>
                        <a:rPr lang="ru-RU" sz="2400" b="0" dirty="0"/>
                        <a:t> </a:t>
                      </a:r>
                      <a:r>
                        <a:rPr lang="ru-RU" sz="2400" b="0" dirty="0" err="1"/>
                        <a:t>стаття</a:t>
                      </a:r>
                      <a:r>
                        <a:rPr lang="ru-RU" sz="2400" b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4698">
                <a:tc>
                  <a:txBody>
                    <a:bodyPr/>
                    <a:lstStyle/>
                    <a:p>
                      <a:r>
                        <a:rPr lang="ru-RU" sz="2400" b="0" dirty="0"/>
                        <a:t>диплом </a:t>
                      </a:r>
                      <a:r>
                        <a:rPr lang="ru-RU" sz="2400" b="0" dirty="0" err="1"/>
                        <a:t>переможця</a:t>
                      </a:r>
                      <a:r>
                        <a:rPr lang="ru-RU" sz="2400" b="0" dirty="0"/>
                        <a:t> та призера </a:t>
                      </a:r>
                      <a:r>
                        <a:rPr lang="ru-RU" sz="2400" b="0" dirty="0" err="1"/>
                        <a:t>міжнародних</a:t>
                      </a:r>
                      <a:r>
                        <a:rPr lang="ru-RU" sz="2400" b="0" dirty="0"/>
                        <a:t> та </a:t>
                      </a:r>
                      <a:r>
                        <a:rPr lang="ru-RU" sz="2400" b="0" dirty="0" err="1"/>
                        <a:t>всеукраїнських</a:t>
                      </a:r>
                      <a:r>
                        <a:rPr lang="ru-RU" sz="2400" b="0" dirty="0"/>
                        <a:t> </a:t>
                      </a:r>
                      <a:r>
                        <a:rPr lang="ru-RU" sz="2400" b="0" dirty="0" err="1"/>
                        <a:t>студентських</a:t>
                      </a:r>
                      <a:r>
                        <a:rPr lang="ru-RU" sz="2400" b="0" dirty="0"/>
                        <a:t> </a:t>
                      </a:r>
                      <a:r>
                        <a:rPr lang="ru-RU" sz="2400" b="0" dirty="0" err="1"/>
                        <a:t>олімпіад</a:t>
                      </a:r>
                      <a:endParaRPr lang="ru-RU" sz="2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/>
                        <a:t>перше </a:t>
                      </a:r>
                      <a:r>
                        <a:rPr lang="ru-RU" sz="2400" b="0" dirty="0" err="1" smtClean="0"/>
                        <a:t>місце</a:t>
                      </a:r>
                      <a:r>
                        <a:rPr lang="ru-RU" sz="2400" b="0" dirty="0" smtClean="0"/>
                        <a:t> -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  <a:p>
                      <a:r>
                        <a:rPr lang="ru-RU" sz="2400" b="0" dirty="0"/>
                        <a:t>друге </a:t>
                      </a:r>
                      <a:r>
                        <a:rPr lang="ru-RU" sz="2400" b="0" dirty="0" err="1"/>
                        <a:t>місце</a:t>
                      </a:r>
                      <a:r>
                        <a:rPr lang="ru-RU" sz="2400" b="0" dirty="0"/>
                        <a:t>-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  <a:p>
                      <a:r>
                        <a:rPr lang="ru-RU" sz="2400" b="0" dirty="0" err="1"/>
                        <a:t>третє</a:t>
                      </a:r>
                      <a:r>
                        <a:rPr lang="ru-RU" sz="2400" b="0" dirty="0"/>
                        <a:t> </a:t>
                      </a:r>
                      <a:r>
                        <a:rPr lang="ru-RU" sz="2400" b="0" dirty="0" err="1" smtClean="0"/>
                        <a:t>місце</a:t>
                      </a:r>
                      <a:r>
                        <a:rPr lang="ru-RU" sz="2400" b="0" dirty="0" smtClean="0"/>
                        <a:t> -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879">
                <a:tc>
                  <a:txBody>
                    <a:bodyPr/>
                    <a:lstStyle/>
                    <a:p>
                      <a:r>
                        <a:rPr lang="ru-RU" sz="2400" b="0"/>
                        <a:t>патент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486" y="61004"/>
            <a:ext cx="118026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Порядок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нарахування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додаткових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балів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 за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навчальні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 та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наукові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досягнення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  <a:cs typeface="Arial" charset="0"/>
              </a:rPr>
              <a:t>*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06" y="4475502"/>
            <a:ext cx="11578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 err="1"/>
              <a:t>Примітка</a:t>
            </a:r>
            <a:r>
              <a:rPr lang="ru-RU" sz="1600" b="1" i="1" u="sng" dirty="0"/>
              <a:t>:</a:t>
            </a:r>
            <a:endParaRPr lang="ru-RU" sz="1600" b="1" dirty="0"/>
          </a:p>
          <a:p>
            <a:r>
              <a:rPr lang="ru-RU" sz="1600" dirty="0"/>
              <a:t>*1. </a:t>
            </a:r>
            <a:r>
              <a:rPr lang="ru-RU" sz="1600" dirty="0" err="1"/>
              <a:t>Враховуються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опубліковані</a:t>
            </a:r>
            <a:r>
              <a:rPr lang="ru-RU" sz="1600" dirty="0"/>
              <a:t>  </a:t>
            </a:r>
            <a:r>
              <a:rPr lang="ru-RU" sz="1600" dirty="0" err="1"/>
              <a:t>праці</a:t>
            </a:r>
            <a:r>
              <a:rPr lang="ru-RU" sz="1600" dirty="0"/>
              <a:t>.</a:t>
            </a:r>
          </a:p>
          <a:p>
            <a:r>
              <a:rPr lang="ru-RU" sz="1600" dirty="0" smtClean="0"/>
              <a:t>  2. </a:t>
            </a:r>
            <a:r>
              <a:rPr lang="ru-RU" sz="1600" dirty="0" err="1" smtClean="0"/>
              <a:t>Якщо</a:t>
            </a:r>
            <a:r>
              <a:rPr lang="ru-RU" sz="1600" dirty="0" smtClean="0"/>
              <a:t> </a:t>
            </a:r>
            <a:r>
              <a:rPr lang="ru-RU" sz="1600" dirty="0"/>
              <a:t>є </a:t>
            </a:r>
            <a:r>
              <a:rPr lang="ru-RU" sz="1600" dirty="0" err="1"/>
              <a:t>співавтори</a:t>
            </a:r>
            <a:r>
              <a:rPr lang="ru-RU" sz="1600" dirty="0"/>
              <a:t> </a:t>
            </a:r>
            <a:r>
              <a:rPr lang="ru-RU" sz="1600" dirty="0" err="1"/>
              <a:t>певної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,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балів</a:t>
            </a:r>
            <a:r>
              <a:rPr lang="ru-RU" sz="1600" dirty="0"/>
              <a:t> </a:t>
            </a:r>
            <a:r>
              <a:rPr lang="ru-RU" sz="1600" dirty="0" err="1"/>
              <a:t>поділяється</a:t>
            </a:r>
            <a:r>
              <a:rPr lang="ru-RU" sz="1600" dirty="0"/>
              <a:t> на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кількість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 smtClean="0"/>
              <a:t>  3. </a:t>
            </a:r>
            <a:r>
              <a:rPr lang="ru-RU" sz="1600" dirty="0" err="1" smtClean="0"/>
              <a:t>Навчальні</a:t>
            </a:r>
            <a:r>
              <a:rPr lang="ru-RU" sz="1600" dirty="0" smtClean="0"/>
              <a:t> </a:t>
            </a:r>
            <a:r>
              <a:rPr lang="ru-RU" sz="1600" dirty="0"/>
              <a:t>та </a:t>
            </a:r>
            <a:r>
              <a:rPr lang="ru-RU" sz="1600" dirty="0" err="1"/>
              <a:t>наукові</a:t>
            </a:r>
            <a:r>
              <a:rPr lang="ru-RU" sz="1600" dirty="0"/>
              <a:t> </a:t>
            </a:r>
            <a:r>
              <a:rPr lang="ru-RU" sz="1600" dirty="0" err="1"/>
              <a:t>досягнення</a:t>
            </a:r>
            <a:r>
              <a:rPr lang="ru-RU" sz="1600" dirty="0"/>
              <a:t> </a:t>
            </a:r>
            <a:r>
              <a:rPr lang="ru-RU" sz="1600" dirty="0" err="1"/>
              <a:t>враховуються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у </a:t>
            </a:r>
            <a:r>
              <a:rPr lang="ru-RU" sz="1600" dirty="0" err="1"/>
              <a:t>випадку</a:t>
            </a:r>
            <a:r>
              <a:rPr lang="ru-RU" sz="1600" dirty="0"/>
              <a:t>,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тематика </a:t>
            </a:r>
            <a:r>
              <a:rPr lang="ru-RU" sz="1600" dirty="0" err="1"/>
              <a:t>відповідає</a:t>
            </a:r>
            <a:r>
              <a:rPr lang="ru-RU" sz="1600" dirty="0"/>
              <a:t> </a:t>
            </a:r>
            <a:r>
              <a:rPr lang="ru-RU" sz="1600" dirty="0" err="1"/>
              <a:t>спеціальності</a:t>
            </a:r>
            <a:r>
              <a:rPr lang="ru-RU" sz="1600" dirty="0"/>
              <a:t>, на яку проводиться </a:t>
            </a:r>
            <a:r>
              <a:rPr lang="ru-RU" sz="1600" dirty="0" err="1"/>
              <a:t>набір</a:t>
            </a:r>
            <a:r>
              <a:rPr lang="ru-RU" sz="1600" dirty="0"/>
              <a:t> (</a:t>
            </a:r>
            <a:r>
              <a:rPr lang="ru-RU" sz="1600" dirty="0" err="1"/>
              <a:t>відповідність</a:t>
            </a:r>
            <a:r>
              <a:rPr lang="ru-RU" sz="1600" dirty="0"/>
              <a:t> </a:t>
            </a:r>
            <a:r>
              <a:rPr lang="ru-RU" sz="1600" dirty="0" err="1"/>
              <a:t>визначається</a:t>
            </a:r>
            <a:r>
              <a:rPr lang="ru-RU" sz="1600" dirty="0"/>
              <a:t> </a:t>
            </a:r>
            <a:r>
              <a:rPr lang="ru-RU" sz="1600" dirty="0" err="1"/>
              <a:t>предметними</a:t>
            </a:r>
            <a:r>
              <a:rPr lang="ru-RU" sz="1600" dirty="0"/>
              <a:t> </a:t>
            </a:r>
            <a:r>
              <a:rPr lang="ru-RU" sz="1600" dirty="0" err="1"/>
              <a:t>комісіями</a:t>
            </a:r>
            <a:r>
              <a:rPr lang="ru-RU" sz="1600" dirty="0"/>
              <a:t> </a:t>
            </a:r>
            <a:r>
              <a:rPr lang="ru-RU" sz="1600" dirty="0" err="1"/>
              <a:t>факультетів</a:t>
            </a:r>
            <a:r>
              <a:rPr lang="ru-RU" sz="1600" dirty="0"/>
              <a:t>/</a:t>
            </a:r>
            <a:r>
              <a:rPr lang="ru-RU" sz="1600" dirty="0" err="1"/>
              <a:t>інститутів</a:t>
            </a:r>
            <a:r>
              <a:rPr lang="ru-RU" sz="1600" dirty="0"/>
              <a:t> та/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підкомісіями</a:t>
            </a:r>
            <a:r>
              <a:rPr lang="ru-RU" sz="1600" dirty="0"/>
              <a:t> за </a:t>
            </a:r>
            <a:r>
              <a:rPr lang="ru-RU" sz="1600" dirty="0" err="1"/>
              <a:t>відповідними</a:t>
            </a:r>
            <a:r>
              <a:rPr lang="ru-RU" sz="1600" dirty="0"/>
              <a:t> </a:t>
            </a:r>
            <a:r>
              <a:rPr lang="ru-RU" sz="1600" dirty="0" err="1"/>
              <a:t>спеціальностями</a:t>
            </a:r>
            <a:r>
              <a:rPr lang="ru-RU" sz="1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5655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6532" y="631780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kern="0" dirty="0" smtClean="0">
                <a:solidFill>
                  <a:srgbClr val="FF0000"/>
                </a:solidFill>
              </a:rPr>
              <a:t>24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3898"/>
              </p:ext>
            </p:extLst>
          </p:nvPr>
        </p:nvGraphicFramePr>
        <p:xfrm>
          <a:off x="519221" y="2737191"/>
          <a:ext cx="10761922" cy="3017520"/>
        </p:xfrm>
        <a:graphic>
          <a:graphicData uri="http://schemas.openxmlformats.org/drawingml/2006/table">
            <a:tbl>
              <a:tblPr/>
              <a:tblGrid>
                <a:gridCol w="5380961"/>
                <a:gridCol w="5380961"/>
              </a:tblGrid>
              <a:tr h="739636">
                <a:tc>
                  <a:txBody>
                    <a:bodyPr/>
                    <a:lstStyle/>
                    <a:p>
                      <a:r>
                        <a:rPr lang="ru-RU" sz="2800" b="1" dirty="0"/>
                        <a:t>Роки </a:t>
                      </a:r>
                      <a:r>
                        <a:rPr lang="ru-RU" sz="2800" b="1" dirty="0" err="1"/>
                        <a:t>підготовки</a:t>
                      </a:r>
                      <a:endParaRPr lang="ru-RU" sz="28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err="1"/>
                        <a:t>Вартість</a:t>
                      </a:r>
                      <a:r>
                        <a:rPr lang="ru-RU" sz="2800" b="1" dirty="0"/>
                        <a:t> одного року </a:t>
                      </a:r>
                      <a:r>
                        <a:rPr lang="ru-RU" sz="2800" b="1" dirty="0" err="1"/>
                        <a:t>підготовки</a:t>
                      </a:r>
                      <a:r>
                        <a:rPr lang="ru-RU" sz="2800" b="1" dirty="0"/>
                        <a:t>, грн.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49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44900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49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/>
                        <a:t>44900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49">
                <a:tc>
                  <a:txBody>
                    <a:bodyPr/>
                    <a:lstStyle/>
                    <a:p>
                      <a:pPr algn="ctr"/>
                      <a:r>
                        <a:rPr lang="ru-RU" sz="2800" b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34500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49">
                <a:tc>
                  <a:txBody>
                    <a:bodyPr/>
                    <a:lstStyle/>
                    <a:p>
                      <a:pPr algn="ctr"/>
                      <a:r>
                        <a:rPr lang="ru-RU" sz="2800" b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/>
                        <a:t>34500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5818" y="212880"/>
            <a:ext cx="11836363" cy="25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Зарахування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до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аспірантури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– з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01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жовтня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2022 року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Нормативний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строк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підготовки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доктора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філософії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аспірантурі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становить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чотири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роки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b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Розмір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стипендії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аспіранта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денної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форми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навчання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становить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7264 грн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на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місяць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b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Вартість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підготовки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у 2022/2023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навчальному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році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здобувачів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вищої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освіти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третього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освітньо-наукового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)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рівня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ступеня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доктора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філософії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–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громадян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України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(</a:t>
            </a:r>
            <a:r>
              <a:rPr kumimoji="0" lang="ru-RU" alt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прийом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- 2022 р.)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9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590550" y="63204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kern="0" dirty="0" smtClean="0">
                <a:solidFill>
                  <a:srgbClr val="FF0000"/>
                </a:solidFill>
              </a:rPr>
              <a:t>3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258" y="763344"/>
            <a:ext cx="9865500" cy="48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9" y="260648"/>
            <a:ext cx="11745744" cy="40324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349" y="2374916"/>
            <a:ext cx="42244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b="1" kern="0" dirty="0">
                <a:solidFill>
                  <a:srgbClr val="0000CC"/>
                </a:solidFill>
                <a:latin typeface="Exo 2" pitchFamily="2" charset="-52"/>
              </a:rPr>
              <a:t>172 Телекомунікації та </a:t>
            </a:r>
            <a:r>
              <a:rPr lang="uk-UA" sz="3200" b="1" kern="0" dirty="0" smtClean="0">
                <a:solidFill>
                  <a:srgbClr val="0000CC"/>
                </a:solidFill>
                <a:latin typeface="Exo 2" pitchFamily="2" charset="-52"/>
              </a:rPr>
              <a:t>радіотехніка</a:t>
            </a:r>
            <a:endParaRPr lang="uk-UA" sz="3200" b="1" kern="0" dirty="0">
              <a:solidFill>
                <a:srgbClr val="0000CC"/>
              </a:solidFill>
              <a:latin typeface="Exo 2" pitchFamily="2" charset="-52"/>
            </a:endParaRPr>
          </a:p>
          <a:p>
            <a:endParaRPr lang="ru-RU" sz="3200" b="1" kern="0" dirty="0">
              <a:solidFill>
                <a:srgbClr val="002060"/>
              </a:solidFill>
              <a:latin typeface="Exo 2" pitchFamily="2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21" y="4293096"/>
            <a:ext cx="1196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kern="0" dirty="0" err="1">
                <a:solidFill>
                  <a:sysClr val="windowText" lastClr="000000"/>
                </a:solidFill>
              </a:rPr>
              <a:t>Примітка</a:t>
            </a:r>
            <a:r>
              <a:rPr lang="ru-RU" sz="2400" b="1" kern="0" dirty="0">
                <a:solidFill>
                  <a:sysClr val="windowText" lastClr="000000"/>
                </a:solidFill>
              </a:rPr>
              <a:t>: </a:t>
            </a:r>
            <a:r>
              <a:rPr lang="ru-RU" sz="2400" kern="0" dirty="0" err="1">
                <a:solidFill>
                  <a:sysClr val="windowText" lastClr="000000"/>
                </a:solidFill>
              </a:rPr>
              <a:t>Результати</a:t>
            </a:r>
            <a:r>
              <a:rPr lang="ru-RU" sz="2400" kern="0" dirty="0">
                <a:solidFill>
                  <a:sysClr val="windowText" lastClr="000000"/>
                </a:solidFill>
              </a:rPr>
              <a:t> </a:t>
            </a:r>
            <a:r>
              <a:rPr lang="ru-RU" sz="2400" b="1" kern="0" dirty="0">
                <a:solidFill>
                  <a:sysClr val="windowText" lastClr="000000"/>
                </a:solidFill>
              </a:rPr>
              <a:t>ЗНО 2019-2021</a:t>
            </a:r>
            <a:r>
              <a:rPr lang="ru-RU" sz="2400" kern="0" dirty="0">
                <a:solidFill>
                  <a:sysClr val="windowText" lastClr="000000"/>
                </a:solidFill>
              </a:rPr>
              <a:t> року з </a:t>
            </a:r>
            <a:r>
              <a:rPr lang="ru-RU" sz="2400" b="1" i="1" kern="0" dirty="0" err="1">
                <a:solidFill>
                  <a:srgbClr val="006600"/>
                </a:solidFill>
              </a:rPr>
              <a:t>української</a:t>
            </a:r>
            <a:r>
              <a:rPr lang="ru-RU" sz="2400" b="1" i="1" kern="0" dirty="0">
                <a:solidFill>
                  <a:srgbClr val="006600"/>
                </a:solidFill>
              </a:rPr>
              <a:t> </a:t>
            </a:r>
            <a:r>
              <a:rPr lang="ru-RU" sz="2400" b="1" i="1" kern="0" dirty="0" err="1">
                <a:solidFill>
                  <a:srgbClr val="006600"/>
                </a:solidFill>
              </a:rPr>
              <a:t>мови</a:t>
            </a:r>
            <a:r>
              <a:rPr lang="ru-RU" sz="2400" b="1" i="1" kern="0" dirty="0">
                <a:solidFill>
                  <a:srgbClr val="006600"/>
                </a:solidFill>
              </a:rPr>
              <a:t> та </a:t>
            </a:r>
            <a:r>
              <a:rPr lang="ru-RU" sz="2400" b="1" i="1" kern="0" dirty="0" err="1">
                <a:solidFill>
                  <a:srgbClr val="006600"/>
                </a:solidFill>
              </a:rPr>
              <a:t>літератури</a:t>
            </a:r>
            <a:r>
              <a:rPr lang="ru-RU" sz="2400" b="1" i="1" kern="0" dirty="0">
                <a:solidFill>
                  <a:srgbClr val="006600"/>
                </a:solidFill>
              </a:rPr>
              <a:t>/</a:t>
            </a:r>
            <a:r>
              <a:rPr lang="ru-RU" sz="2400" b="1" i="1" kern="0" dirty="0" err="1">
                <a:solidFill>
                  <a:srgbClr val="006600"/>
                </a:solidFill>
              </a:rPr>
              <a:t>української</a:t>
            </a:r>
            <a:r>
              <a:rPr lang="ru-RU" sz="2400" b="1" i="1" kern="0" dirty="0">
                <a:solidFill>
                  <a:srgbClr val="006600"/>
                </a:solidFill>
              </a:rPr>
              <a:t> </a:t>
            </a:r>
            <a:r>
              <a:rPr lang="ru-RU" sz="2400" b="1" i="1" kern="0" dirty="0" err="1">
                <a:solidFill>
                  <a:srgbClr val="006600"/>
                </a:solidFill>
              </a:rPr>
              <a:t>мови</a:t>
            </a:r>
            <a:r>
              <a:rPr lang="ru-RU" sz="2400" b="1" kern="0" dirty="0">
                <a:solidFill>
                  <a:srgbClr val="006600"/>
                </a:solidFill>
              </a:rPr>
              <a:t>, </a:t>
            </a:r>
            <a:r>
              <a:rPr lang="ru-RU" sz="2400" b="1" i="1" kern="0" dirty="0">
                <a:solidFill>
                  <a:srgbClr val="006600"/>
                </a:solidFill>
              </a:rPr>
              <a:t>математики та/</a:t>
            </a:r>
            <a:r>
              <a:rPr lang="ru-RU" sz="2400" b="1" i="1" kern="0" dirty="0" err="1">
                <a:solidFill>
                  <a:srgbClr val="006600"/>
                </a:solidFill>
              </a:rPr>
              <a:t>або</a:t>
            </a:r>
            <a:r>
              <a:rPr lang="ru-RU" sz="2400" b="1" i="1" kern="0" dirty="0">
                <a:solidFill>
                  <a:srgbClr val="006600"/>
                </a:solidFill>
              </a:rPr>
              <a:t> </a:t>
            </a:r>
            <a:r>
              <a:rPr lang="ru-RU" sz="2400" b="1" i="1" kern="0" dirty="0" err="1">
                <a:solidFill>
                  <a:srgbClr val="006600"/>
                </a:solidFill>
              </a:rPr>
              <a:t>історії</a:t>
            </a:r>
            <a:r>
              <a:rPr lang="ru-RU" sz="2400" b="1" i="1" kern="0" dirty="0">
                <a:solidFill>
                  <a:srgbClr val="006600"/>
                </a:solidFill>
              </a:rPr>
              <a:t> </a:t>
            </a:r>
            <a:r>
              <a:rPr lang="ru-RU" sz="2400" b="1" i="1" kern="0" dirty="0" err="1">
                <a:solidFill>
                  <a:srgbClr val="006600"/>
                </a:solidFill>
              </a:rPr>
              <a:t>України</a:t>
            </a:r>
            <a:r>
              <a:rPr lang="ru-RU" sz="2400" b="1" kern="0" dirty="0">
                <a:solidFill>
                  <a:srgbClr val="006600"/>
                </a:solidFill>
              </a:rPr>
              <a:t> </a:t>
            </a:r>
            <a:r>
              <a:rPr lang="ru-RU" sz="2400" kern="0" dirty="0">
                <a:solidFill>
                  <a:sysClr val="windowText" lastClr="000000"/>
                </a:solidFill>
              </a:rPr>
              <a:t>за </a:t>
            </a:r>
            <a:r>
              <a:rPr lang="ru-RU" sz="2400" kern="0" dirty="0" err="1">
                <a:solidFill>
                  <a:sysClr val="windowText" lastClr="000000"/>
                </a:solidFill>
              </a:rPr>
              <a:t>бажанням</a:t>
            </a:r>
            <a:r>
              <a:rPr lang="ru-RU" sz="2400" kern="0" dirty="0">
                <a:solidFill>
                  <a:sysClr val="windowText" lastClr="000000"/>
                </a:solidFill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</a:rPr>
              <a:t>вступника</a:t>
            </a:r>
            <a:r>
              <a:rPr lang="ru-RU" sz="2400" kern="0" dirty="0">
                <a:solidFill>
                  <a:sysClr val="windowText" lastClr="000000"/>
                </a:solidFill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</a:rPr>
              <a:t>можуть</a:t>
            </a:r>
            <a:r>
              <a:rPr lang="ru-RU" sz="2400" kern="0" dirty="0">
                <a:solidFill>
                  <a:sysClr val="windowText" lastClr="000000"/>
                </a:solidFill>
              </a:rPr>
              <a:t> бути </a:t>
            </a:r>
            <a:r>
              <a:rPr lang="ru-RU" sz="2400" kern="0" dirty="0" err="1">
                <a:solidFill>
                  <a:sysClr val="windowText" lastClr="000000"/>
                </a:solidFill>
              </a:rPr>
              <a:t>зараховані</a:t>
            </a:r>
            <a:r>
              <a:rPr lang="ru-RU" sz="2400" kern="0" dirty="0">
                <a:solidFill>
                  <a:sysClr val="windowText" lastClr="000000"/>
                </a:solidFill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</a:rPr>
              <a:t>замість</a:t>
            </a:r>
            <a:r>
              <a:rPr lang="ru-RU" sz="2400" kern="0" dirty="0">
                <a:solidFill>
                  <a:sysClr val="windowText" lastClr="000000"/>
                </a:solidFill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</a:rPr>
              <a:t>відповідних</a:t>
            </a:r>
            <a:r>
              <a:rPr lang="ru-RU" sz="2400" kern="0" dirty="0">
                <a:solidFill>
                  <a:sysClr val="windowText" lastClr="000000"/>
                </a:solidFill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</a:rPr>
              <a:t>предметів</a:t>
            </a:r>
            <a:r>
              <a:rPr lang="ru-RU" sz="2400" kern="0" dirty="0">
                <a:solidFill>
                  <a:sysClr val="windowText" lastClr="000000"/>
                </a:solidFill>
              </a:rPr>
              <a:t> </a:t>
            </a:r>
            <a:r>
              <a:rPr lang="ru-RU" sz="2400" b="1" kern="0" dirty="0">
                <a:solidFill>
                  <a:sysClr val="windowText" lastClr="000000"/>
                </a:solidFill>
              </a:rPr>
              <a:t>НМТ</a:t>
            </a:r>
            <a:r>
              <a:rPr lang="ru-RU" sz="2400" kern="0" dirty="0">
                <a:solidFill>
                  <a:sysClr val="windowText" lastClr="000000"/>
                </a:solidFill>
              </a:rPr>
              <a:t>, </a:t>
            </a:r>
            <a:r>
              <a:rPr lang="ru-RU" sz="2400" kern="0" dirty="0" err="1">
                <a:solidFill>
                  <a:sysClr val="windowText" lastClr="000000"/>
                </a:solidFill>
              </a:rPr>
              <a:t>якщо</a:t>
            </a:r>
            <a:r>
              <a:rPr lang="ru-RU" sz="2400" kern="0" dirty="0">
                <a:solidFill>
                  <a:sysClr val="windowText" lastClr="000000"/>
                </a:solidFill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</a:rPr>
              <a:t>різниця</a:t>
            </a:r>
            <a:r>
              <a:rPr lang="ru-RU" sz="2400" kern="0" dirty="0">
                <a:solidFill>
                  <a:sysClr val="windowText" lastClr="000000"/>
                </a:solidFill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</a:rPr>
              <a:t>балів</a:t>
            </a:r>
            <a:r>
              <a:rPr lang="ru-RU" sz="2400" kern="0" dirty="0">
                <a:solidFill>
                  <a:sysClr val="windowText" lastClr="000000"/>
                </a:solidFill>
              </a:rPr>
              <a:t> НМТ та ЗНО з </a:t>
            </a:r>
            <a:r>
              <a:rPr lang="ru-RU" sz="2400" kern="0" dirty="0" err="1">
                <a:solidFill>
                  <a:sysClr val="windowText" lastClr="000000"/>
                </a:solidFill>
              </a:rPr>
              <a:t>відповідного</a:t>
            </a:r>
            <a:r>
              <a:rPr lang="ru-RU" sz="2400" kern="0" dirty="0">
                <a:solidFill>
                  <a:sysClr val="windowText" lastClr="000000"/>
                </a:solidFill>
              </a:rPr>
              <a:t> предмету не </a:t>
            </a:r>
            <a:r>
              <a:rPr lang="ru-RU" sz="2400" kern="0" dirty="0" err="1">
                <a:solidFill>
                  <a:sysClr val="windowText" lastClr="000000"/>
                </a:solidFill>
              </a:rPr>
              <a:t>перевищує</a:t>
            </a:r>
            <a:r>
              <a:rPr lang="ru-RU" sz="2400" kern="0" dirty="0">
                <a:solidFill>
                  <a:sysClr val="windowText" lastClr="000000"/>
                </a:solidFill>
              </a:rPr>
              <a:t> </a:t>
            </a:r>
            <a:r>
              <a:rPr lang="ru-RU" sz="2400" b="1" kern="0" dirty="0">
                <a:solidFill>
                  <a:srgbClr val="FF0000"/>
                </a:solidFill>
              </a:rPr>
              <a:t>15 </a:t>
            </a:r>
            <a:r>
              <a:rPr lang="ru-RU" sz="2400" b="1" kern="0" dirty="0" err="1">
                <a:solidFill>
                  <a:srgbClr val="FF0000"/>
                </a:solidFill>
              </a:rPr>
              <a:t>балів</a:t>
            </a:r>
            <a:r>
              <a:rPr lang="ru-RU" sz="2400" kern="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66532" y="63178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kern="0" dirty="0" smtClean="0">
                <a:solidFill>
                  <a:srgbClr val="FF0000"/>
                </a:solidFill>
              </a:rPr>
              <a:t>4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96" y="164637"/>
            <a:ext cx="11568608" cy="19177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96" y="2082382"/>
            <a:ext cx="11650149" cy="1470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483" y="2180862"/>
            <a:ext cx="42244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b="1" kern="0" dirty="0">
                <a:solidFill>
                  <a:srgbClr val="0000CC"/>
                </a:solidFill>
                <a:latin typeface="Exo 2" pitchFamily="2" charset="-52"/>
              </a:rPr>
              <a:t>172 Телекомунікації та радіотехніка</a:t>
            </a:r>
          </a:p>
          <a:p>
            <a:endParaRPr lang="ru-RU" sz="3200" b="1" kern="0" dirty="0">
              <a:solidFill>
                <a:srgbClr val="002060"/>
              </a:solidFill>
              <a:latin typeface="Exo 2" pitchFamily="2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66532" y="63178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kern="0" dirty="0" smtClean="0">
                <a:solidFill>
                  <a:srgbClr val="FF0000"/>
                </a:solidFill>
              </a:rPr>
              <a:t>5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7275" y="3552580"/>
            <a:ext cx="120547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Мотиваційний</a:t>
            </a:r>
            <a:r>
              <a:rPr lang="ru-RU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лист 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–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викладена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вступником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письмово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у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довільній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формі</a:t>
            </a:r>
            <a:r>
              <a:rPr lang="ru-RU" sz="2400" kern="0" dirty="0">
                <a:solidFill>
                  <a:sysClr val="windowText" lastClr="000000"/>
                </a:solidFill>
              </a:rPr>
              <a:t/>
            </a:r>
            <a:br>
              <a:rPr lang="ru-RU" sz="2400" kern="0" dirty="0">
                <a:solidFill>
                  <a:sysClr val="windowText" lastClr="000000"/>
                </a:solidFill>
              </a:rPr>
            </a:b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інформація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про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його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особисту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зацікавленість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у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вступі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на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певну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освітню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програму</a:t>
            </a:r>
            <a:r>
              <a:rPr lang="ru-RU" sz="2400" kern="0" dirty="0">
                <a:solidFill>
                  <a:sysClr val="windowText" lastClr="000000"/>
                </a:solidFill>
              </a:rPr>
              <a:t/>
            </a:r>
            <a:br>
              <a:rPr lang="ru-RU" sz="2400" kern="0" dirty="0">
                <a:solidFill>
                  <a:sysClr val="windowText" lastClr="000000"/>
                </a:solidFill>
              </a:rPr>
            </a:b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(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спеціальність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, заклад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освіти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) та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відповідні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очікування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,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досягнення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у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навчанні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та</a:t>
            </a:r>
            <a:r>
              <a:rPr lang="ru-RU" sz="2400" kern="0" dirty="0">
                <a:solidFill>
                  <a:sysClr val="windowText" lastClr="000000"/>
                </a:solidFill>
              </a:rPr>
              <a:t/>
            </a:r>
            <a:br>
              <a:rPr lang="ru-RU" sz="2400" kern="0" dirty="0">
                <a:solidFill>
                  <a:sysClr val="windowText" lastClr="000000"/>
                </a:solidFill>
              </a:rPr>
            </a:b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інших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видах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діяльності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,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власні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сильні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та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слабкі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сторони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, до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якого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у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разі</a:t>
            </a:r>
            <a:r>
              <a:rPr lang="ru-RU" sz="2400" kern="0" dirty="0">
                <a:solidFill>
                  <a:sysClr val="windowText" lastClr="000000"/>
                </a:solidFill>
              </a:rPr>
              <a:t/>
            </a:r>
            <a:br>
              <a:rPr lang="ru-RU" sz="2400" kern="0" dirty="0">
                <a:solidFill>
                  <a:sysClr val="windowText" lastClr="000000"/>
                </a:solidFill>
              </a:rPr>
            </a:b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необхідності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вступником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може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бути додано (у тому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числі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в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електронній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формі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)</a:t>
            </a:r>
            <a:r>
              <a:rPr lang="ru-RU" sz="2400" kern="0" dirty="0">
                <a:solidFill>
                  <a:sysClr val="windowText" lastClr="000000"/>
                </a:solidFill>
              </a:rPr>
              <a:t/>
            </a:r>
            <a:br>
              <a:rPr lang="ru-RU" sz="2400" kern="0" dirty="0">
                <a:solidFill>
                  <a:sysClr val="windowText" lastClr="000000"/>
                </a:solidFill>
              </a:rPr>
            </a:b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матеріали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,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що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підтверджують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викладену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в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листі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ru-RU" sz="2400" kern="0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інформацію</a:t>
            </a:r>
            <a:r>
              <a:rPr lang="ru-RU" sz="2400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.</a:t>
            </a:r>
            <a:endParaRPr lang="ru-RU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45202" cy="6112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70718" y="629117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kern="0" dirty="0" smtClean="0">
                <a:solidFill>
                  <a:srgbClr val="FF0000"/>
                </a:solidFill>
              </a:rPr>
              <a:t>6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452" y="4847208"/>
            <a:ext cx="2122066" cy="576847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8046" y="4847208"/>
            <a:ext cx="2040385" cy="576847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94916" y="4847208"/>
            <a:ext cx="2040385" cy="576847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30" y="206671"/>
            <a:ext cx="10075326" cy="5873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66532" y="63178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kern="0" dirty="0" smtClean="0">
                <a:solidFill>
                  <a:srgbClr val="FF0000"/>
                </a:solidFill>
              </a:rPr>
              <a:t>7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490" y="153036"/>
            <a:ext cx="119818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РОЗРАХУНОК КОНКУРСНОГО БАЛУ </a:t>
            </a:r>
            <a:r>
              <a:rPr lang="uk-UA" sz="2400" b="1" dirty="0" smtClean="0"/>
              <a:t>ПРИ ВСТУПІ НА </a:t>
            </a:r>
            <a:r>
              <a:rPr lang="uk-UA" sz="2400" b="1" u="sng" dirty="0" smtClean="0"/>
              <a:t>1й КУРС</a:t>
            </a:r>
            <a:r>
              <a:rPr lang="uk-UA" sz="2400" b="1" dirty="0" smtClean="0"/>
              <a:t> НА МІСЦЯ ДЕРЖАВНОГО ЗАМОВЛЕННЯ</a:t>
            </a:r>
            <a:endParaRPr lang="en-US" sz="2400" b="1" dirty="0" smtClean="0"/>
          </a:p>
          <a:p>
            <a:pPr indent="355600" algn="just"/>
            <a:r>
              <a:rPr lang="ru-RU" sz="2400" dirty="0" err="1" smtClean="0"/>
              <a:t>Конкурсний</a:t>
            </a:r>
            <a:r>
              <a:rPr lang="ru-RU" sz="2400" dirty="0" smtClean="0"/>
              <a:t> бал  для </a:t>
            </a:r>
            <a:r>
              <a:rPr lang="ru-RU" sz="2400" dirty="0" err="1" smtClean="0"/>
              <a:t>вступу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місця</a:t>
            </a:r>
            <a:r>
              <a:rPr lang="ru-RU" sz="2400" dirty="0" smtClean="0"/>
              <a:t> державного </a:t>
            </a:r>
            <a:r>
              <a:rPr lang="ru-RU" sz="2400" dirty="0" err="1" smtClean="0"/>
              <a:t>замовлення</a:t>
            </a:r>
            <a:r>
              <a:rPr lang="ru-RU" sz="2400" dirty="0" smtClean="0"/>
              <a:t> на перший курс для </a:t>
            </a:r>
            <a:r>
              <a:rPr lang="ru-RU" sz="2400" dirty="0" err="1" smtClean="0"/>
              <a:t>здобуття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ступеня</a:t>
            </a:r>
            <a:r>
              <a:rPr lang="ru-RU" sz="2400" dirty="0" smtClean="0"/>
              <a:t> бакалавра на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(ПЗСО) </a:t>
            </a:r>
            <a:r>
              <a:rPr lang="ru-RU" sz="2400" dirty="0" err="1" smtClean="0"/>
              <a:t>визначається</a:t>
            </a:r>
            <a:r>
              <a:rPr lang="ru-RU" sz="2400" dirty="0" smtClean="0"/>
              <a:t>  за такою формулою:</a:t>
            </a:r>
          </a:p>
          <a:p>
            <a:pPr algn="ctr"/>
            <a:r>
              <a:rPr lang="ru-RU" sz="2400" b="1" dirty="0" err="1" smtClean="0"/>
              <a:t>Конкурсний</a:t>
            </a:r>
            <a:r>
              <a:rPr lang="ru-RU" sz="2400" b="1" dirty="0" smtClean="0"/>
              <a:t> бал (КБ)</a:t>
            </a:r>
            <a:r>
              <a:rPr lang="ru-RU" sz="2400" dirty="0" smtClean="0"/>
              <a:t> = </a:t>
            </a:r>
            <a:r>
              <a:rPr lang="ru-RU" sz="2400" b="1" dirty="0" smtClean="0">
                <a:solidFill>
                  <a:srgbClr val="006600"/>
                </a:solidFill>
              </a:rPr>
              <a:t>К1</a:t>
            </a:r>
            <a:r>
              <a:rPr lang="ru-RU" sz="2400" dirty="0" smtClean="0"/>
              <a:t> × </a:t>
            </a:r>
            <a:r>
              <a:rPr lang="ru-RU" sz="2400" b="1" dirty="0" smtClean="0">
                <a:solidFill>
                  <a:srgbClr val="FF0000"/>
                </a:solidFill>
              </a:rPr>
              <a:t>П1 </a:t>
            </a:r>
            <a:r>
              <a:rPr lang="ru-RU" sz="2400" dirty="0" smtClean="0"/>
              <a:t>+ </a:t>
            </a:r>
            <a:r>
              <a:rPr lang="ru-RU" sz="2400" b="1" dirty="0" smtClean="0">
                <a:solidFill>
                  <a:srgbClr val="006600"/>
                </a:solidFill>
              </a:rPr>
              <a:t>К2</a:t>
            </a:r>
            <a:r>
              <a:rPr lang="ru-RU" sz="2400" dirty="0" smtClean="0"/>
              <a:t> × </a:t>
            </a:r>
            <a:r>
              <a:rPr lang="ru-RU" sz="2400" b="1" dirty="0" smtClean="0">
                <a:solidFill>
                  <a:srgbClr val="FF0000"/>
                </a:solidFill>
              </a:rPr>
              <a:t>П2</a:t>
            </a:r>
            <a:r>
              <a:rPr lang="ru-RU" sz="2400" dirty="0" smtClean="0"/>
              <a:t> + </a:t>
            </a:r>
            <a:r>
              <a:rPr lang="ru-RU" sz="2400" b="1" dirty="0" smtClean="0">
                <a:solidFill>
                  <a:srgbClr val="006600"/>
                </a:solidFill>
              </a:rPr>
              <a:t>К3</a:t>
            </a:r>
            <a:r>
              <a:rPr lang="ru-RU" sz="2400" dirty="0" smtClean="0"/>
              <a:t> × </a:t>
            </a:r>
            <a:r>
              <a:rPr lang="ru-RU" sz="2400" b="1" dirty="0" smtClean="0">
                <a:solidFill>
                  <a:srgbClr val="FF0000"/>
                </a:solidFill>
              </a:rPr>
              <a:t>П3</a:t>
            </a:r>
            <a:r>
              <a:rPr lang="ru-RU" sz="2400" dirty="0" smtClean="0"/>
              <a:t> + </a:t>
            </a:r>
            <a:r>
              <a:rPr lang="ru-RU" sz="2400" b="1" dirty="0" smtClean="0">
                <a:solidFill>
                  <a:srgbClr val="0000FF"/>
                </a:solidFill>
              </a:rPr>
              <a:t>ОУ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П1, П2, П3 </a:t>
            </a:r>
            <a:r>
              <a:rPr lang="ru-RU" sz="2400" dirty="0" smtClean="0"/>
              <a:t>– </a:t>
            </a:r>
            <a:r>
              <a:rPr lang="ru-RU" sz="2400" dirty="0" err="1" smtClean="0"/>
              <a:t>результати</a:t>
            </a:r>
            <a:r>
              <a:rPr lang="ru-RU" sz="2400" dirty="0" smtClean="0"/>
              <a:t> ЗНО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НМТ з </a:t>
            </a:r>
            <a:r>
              <a:rPr lang="ru-RU" sz="2400" i="1" dirty="0" err="1" smtClean="0"/>
              <a:t>української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мови</a:t>
            </a:r>
            <a:r>
              <a:rPr lang="ru-RU" sz="2400" dirty="0" smtClean="0"/>
              <a:t>, </a:t>
            </a:r>
            <a:r>
              <a:rPr lang="ru-RU" sz="2400" i="1" dirty="0" smtClean="0"/>
              <a:t>математики</a:t>
            </a:r>
            <a:r>
              <a:rPr lang="ru-RU" sz="2400" dirty="0" smtClean="0"/>
              <a:t> та </a:t>
            </a:r>
            <a:r>
              <a:rPr lang="ru-RU" sz="2400" i="1" dirty="0" err="1" smtClean="0"/>
              <a:t>історії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України</a:t>
            </a:r>
            <a:r>
              <a:rPr lang="ru-RU" sz="2400" dirty="0" smtClean="0"/>
              <a:t>;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ОУ</a:t>
            </a:r>
            <a:r>
              <a:rPr lang="ru-RU" sz="2400" dirty="0" smtClean="0"/>
              <a:t> – бал за </a:t>
            </a:r>
            <a:r>
              <a:rPr lang="ru-RU" sz="2400" dirty="0" err="1" smtClean="0"/>
              <a:t>успішне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закінчення</a:t>
            </a:r>
            <a:r>
              <a:rPr lang="ru-RU" sz="2400" dirty="0" smtClean="0"/>
              <a:t> у </a:t>
            </a:r>
            <a:r>
              <a:rPr lang="ru-RU" sz="2400" dirty="0" err="1" smtClean="0"/>
              <a:t>рік</a:t>
            </a:r>
            <a:r>
              <a:rPr lang="ru-RU" sz="2400" dirty="0" smtClean="0"/>
              <a:t> </a:t>
            </a:r>
            <a:r>
              <a:rPr lang="ru-RU" sz="2400" dirty="0" err="1" smtClean="0"/>
              <a:t>вступу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підготовчих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курсів</a:t>
            </a:r>
            <a:r>
              <a:rPr lang="ru-RU" sz="2400" dirty="0" smtClean="0"/>
              <a:t> закладу </a:t>
            </a:r>
            <a:r>
              <a:rPr lang="ru-RU" sz="2400" dirty="0" err="1" smtClean="0"/>
              <a:t>вищої</a:t>
            </a:r>
            <a:r>
              <a:rPr lang="ru-RU" sz="2400" dirty="0" smtClean="0"/>
              <a:t> </a:t>
            </a:r>
            <a:r>
              <a:rPr lang="ru-RU" sz="2400" dirty="0" err="1" smtClean="0"/>
              <a:t>освіти</a:t>
            </a:r>
            <a:r>
              <a:rPr lang="ru-RU" sz="2400" dirty="0" smtClean="0"/>
              <a:t> (ФДП) для </a:t>
            </a:r>
            <a:r>
              <a:rPr lang="ru-RU" sz="2400" dirty="0" err="1" smtClean="0"/>
              <a:t>вступу</a:t>
            </a:r>
            <a:r>
              <a:rPr lang="ru-RU" sz="2400" dirty="0" smtClean="0"/>
              <a:t> до </a:t>
            </a:r>
            <a:r>
              <a:rPr lang="ru-RU" sz="2400" dirty="0" err="1" smtClean="0"/>
              <a:t>нього</a:t>
            </a:r>
            <a:r>
              <a:rPr lang="ru-RU" sz="2400" dirty="0" smtClean="0"/>
              <a:t> за шкалою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0 до 10 </a:t>
            </a:r>
            <a:r>
              <a:rPr lang="ru-RU" sz="2400" dirty="0" err="1" smtClean="0"/>
              <a:t>балів</a:t>
            </a:r>
            <a:r>
              <a:rPr lang="ru-RU" sz="2400" dirty="0" smtClean="0"/>
              <a:t>;</a:t>
            </a:r>
          </a:p>
          <a:p>
            <a:r>
              <a:rPr lang="en-US" sz="2400" b="1" dirty="0" smtClean="0">
                <a:solidFill>
                  <a:srgbClr val="006600"/>
                </a:solidFill>
              </a:rPr>
              <a:t>K1, K2, K3 </a:t>
            </a:r>
            <a:r>
              <a:rPr lang="en-US" sz="2400" dirty="0" smtClean="0"/>
              <a:t>- </a:t>
            </a:r>
            <a:r>
              <a:rPr lang="ru-RU" sz="2400" dirty="0" err="1" smtClean="0"/>
              <a:t>вагові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коєфіцієнти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предметів</a:t>
            </a:r>
            <a:r>
              <a:rPr lang="ru-RU" sz="2400" dirty="0" smtClean="0"/>
              <a:t> (див. </a:t>
            </a:r>
            <a:r>
              <a:rPr lang="ru-RU" sz="2400" dirty="0" err="1" smtClean="0"/>
              <a:t>нижче</a:t>
            </a:r>
            <a:r>
              <a:rPr lang="ru-RU" sz="2400" dirty="0" smtClean="0"/>
              <a:t> </a:t>
            </a:r>
            <a:r>
              <a:rPr lang="ru-RU" sz="2400" dirty="0" err="1" smtClean="0"/>
              <a:t>таблицю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686" y="3814401"/>
            <a:ext cx="10486512" cy="2311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66532" y="63178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kern="0" dirty="0" smtClean="0">
                <a:solidFill>
                  <a:srgbClr val="FF0000"/>
                </a:solidFill>
              </a:rPr>
              <a:t>8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5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4" y="260648"/>
            <a:ext cx="11598953" cy="460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66532" y="63178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kern="0" dirty="0" smtClean="0">
                <a:solidFill>
                  <a:srgbClr val="FF0000"/>
                </a:solidFill>
              </a:rPr>
              <a:t>9</a:t>
            </a:r>
            <a:endParaRPr lang="ru-RU" sz="2400" b="1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1650</Words>
  <Application>Microsoft Office PowerPoint</Application>
  <PresentationFormat>Широкоэкранный</PresentationFormat>
  <Paragraphs>157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Exo 2</vt:lpstr>
      <vt:lpstr>Times New Roman</vt:lpstr>
      <vt:lpstr>Verdana</vt:lpstr>
      <vt:lpstr>Wingdings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40</cp:revision>
  <dcterms:created xsi:type="dcterms:W3CDTF">2022-05-29T08:58:37Z</dcterms:created>
  <dcterms:modified xsi:type="dcterms:W3CDTF">2022-05-30T17:48:55Z</dcterms:modified>
</cp:coreProperties>
</file>